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3" r:id="rId2"/>
    <p:sldMasterId id="2147483707" r:id="rId3"/>
    <p:sldMasterId id="2147483728" r:id="rId4"/>
    <p:sldMasterId id="2147483730" r:id="rId5"/>
    <p:sldMasterId id="2147483733" r:id="rId6"/>
  </p:sldMasterIdLst>
  <p:notesMasterIdLst>
    <p:notesMasterId r:id="rId82"/>
  </p:notesMasterIdLst>
  <p:handoutMasterIdLst>
    <p:handoutMasterId r:id="rId83"/>
  </p:handoutMasterIdLst>
  <p:sldIdLst>
    <p:sldId id="341" r:id="rId7"/>
    <p:sldId id="4808" r:id="rId8"/>
    <p:sldId id="4809" r:id="rId9"/>
    <p:sldId id="4795" r:id="rId10"/>
    <p:sldId id="4805" r:id="rId11"/>
    <p:sldId id="4794" r:id="rId12"/>
    <p:sldId id="1971" r:id="rId13"/>
    <p:sldId id="4810" r:id="rId14"/>
    <p:sldId id="2076" r:id="rId15"/>
    <p:sldId id="2075" r:id="rId16"/>
    <p:sldId id="4806" r:id="rId17"/>
    <p:sldId id="4807" r:id="rId18"/>
    <p:sldId id="1975" r:id="rId19"/>
    <p:sldId id="1978" r:id="rId20"/>
    <p:sldId id="2051" r:id="rId21"/>
    <p:sldId id="2052" r:id="rId22"/>
    <p:sldId id="2053" r:id="rId23"/>
    <p:sldId id="2056" r:id="rId24"/>
    <p:sldId id="2057" r:id="rId25"/>
    <p:sldId id="4765" r:id="rId26"/>
    <p:sldId id="2062" r:id="rId27"/>
    <p:sldId id="4811" r:id="rId28"/>
    <p:sldId id="2079" r:id="rId29"/>
    <p:sldId id="2078" r:id="rId30"/>
    <p:sldId id="2049" r:id="rId31"/>
    <p:sldId id="2082" r:id="rId32"/>
    <p:sldId id="2083" r:id="rId33"/>
    <p:sldId id="2080" r:id="rId34"/>
    <p:sldId id="4736" r:id="rId35"/>
    <p:sldId id="4737" r:id="rId36"/>
    <p:sldId id="4734" r:id="rId37"/>
    <p:sldId id="4750" r:id="rId38"/>
    <p:sldId id="4786" r:id="rId39"/>
    <p:sldId id="4787" r:id="rId40"/>
    <p:sldId id="4788" r:id="rId41"/>
    <p:sldId id="4772" r:id="rId42"/>
    <p:sldId id="4755" r:id="rId43"/>
    <p:sldId id="1998" r:id="rId44"/>
    <p:sldId id="4812" r:id="rId45"/>
    <p:sldId id="4800" r:id="rId46"/>
    <p:sldId id="4802" r:id="rId47"/>
    <p:sldId id="4803" r:id="rId48"/>
    <p:sldId id="4813" r:id="rId49"/>
    <p:sldId id="4801" r:id="rId50"/>
    <p:sldId id="1984" r:id="rId51"/>
    <p:sldId id="1985" r:id="rId52"/>
    <p:sldId id="2042" r:id="rId53"/>
    <p:sldId id="4783" r:id="rId54"/>
    <p:sldId id="4784" r:id="rId55"/>
    <p:sldId id="4785" r:id="rId56"/>
    <p:sldId id="4814" r:id="rId57"/>
    <p:sldId id="2047" r:id="rId58"/>
    <p:sldId id="2048" r:id="rId59"/>
    <p:sldId id="4775" r:id="rId60"/>
    <p:sldId id="4777" r:id="rId61"/>
    <p:sldId id="4780" r:id="rId62"/>
    <p:sldId id="4779" r:id="rId63"/>
    <p:sldId id="4815" r:id="rId64"/>
    <p:sldId id="4817" r:id="rId65"/>
    <p:sldId id="4816" r:id="rId66"/>
    <p:sldId id="4818" r:id="rId67"/>
    <p:sldId id="4819" r:id="rId68"/>
    <p:sldId id="4831" r:id="rId69"/>
    <p:sldId id="4820" r:id="rId70"/>
    <p:sldId id="4821" r:id="rId71"/>
    <p:sldId id="4822" r:id="rId72"/>
    <p:sldId id="4825" r:id="rId73"/>
    <p:sldId id="4826" r:id="rId74"/>
    <p:sldId id="4827" r:id="rId75"/>
    <p:sldId id="4828" r:id="rId76"/>
    <p:sldId id="4829" r:id="rId77"/>
    <p:sldId id="4830" r:id="rId78"/>
    <p:sldId id="4824" r:id="rId79"/>
    <p:sldId id="4823" r:id="rId80"/>
    <p:sldId id="1831" r:id="rId81"/>
  </p:sldIdLst>
  <p:sldSz cx="12192000" cy="6858000"/>
  <p:notesSz cx="6797675" cy="992822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00FF"/>
    <a:srgbClr val="336600"/>
    <a:srgbClr val="000099"/>
    <a:srgbClr val="000066"/>
    <a:srgbClr val="002060"/>
    <a:srgbClr val="E7E7E7"/>
    <a:srgbClr val="FFFFFF"/>
    <a:srgbClr val="B42230"/>
    <a:srgbClr val="FCEC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AF606853-7671-496A-8E4F-DF71F8EC918B}" styleName="深色樣式 1 - 輔色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ABFCF23-3B69-468F-B69F-88F6DE6A72F2}" styleName="中等深淺樣式 1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97" autoAdjust="0"/>
    <p:restoredTop sz="94660"/>
  </p:normalViewPr>
  <p:slideViewPr>
    <p:cSldViewPr snapToGrid="0">
      <p:cViewPr varScale="1">
        <p:scale>
          <a:sx n="60" d="100"/>
          <a:sy n="60" d="100"/>
        </p:scale>
        <p:origin x="700" y="3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7" d="100"/>
          <a:sy n="77" d="100"/>
        </p:scale>
        <p:origin x="314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notesMaster" Target="notesMasters/notesMaster1.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0D38E-A90B-4C56-918C-7FAA092A9D0D}" type="doc">
      <dgm:prSet loTypeId="urn:microsoft.com/office/officeart/2005/8/layout/chart3" loCatId="cycle" qsTypeId="urn:microsoft.com/office/officeart/2005/8/quickstyle/simple1" qsCatId="simple" csTypeId="urn:microsoft.com/office/officeart/2005/8/colors/accent5_2" csCatId="accent5" phldr="1"/>
      <dgm:spPr/>
    </dgm:pt>
    <dgm:pt modelId="{E930591B-5186-41E7-8FE0-16426441BC57}">
      <dgm:prSet phldrT="[文字]" custT="1"/>
      <dgm:spPr>
        <a:xfrm>
          <a:off x="-241622" y="516308"/>
          <a:ext cx="3815348" cy="2911545"/>
        </a:xfrm>
        <a:prstGeom prst="pie">
          <a:avLst>
            <a:gd name="adj1" fmla="val 16200000"/>
            <a:gd name="adj2" fmla="val 180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ltLang="zh-TW" sz="1800" dirty="0">
              <a:solidFill>
                <a:sysClr val="window" lastClr="FFFFFF"/>
              </a:solidFill>
              <a:latin typeface="微軟正黑體" panose="020B0604030504040204" pitchFamily="34" charset="-120"/>
              <a:ea typeface="微軟正黑體" panose="020B0604030504040204" pitchFamily="34" charset="-120"/>
              <a:cs typeface="+mn-cs"/>
            </a:rPr>
            <a:t>(C)</a:t>
          </a:r>
          <a:r>
            <a:rPr lang="zh-TW" altLang="en-US" sz="1800" dirty="0">
              <a:solidFill>
                <a:sysClr val="window" lastClr="FFFFFF"/>
              </a:solidFill>
              <a:latin typeface="微軟正黑體" panose="020B0604030504040204" pitchFamily="34" charset="-120"/>
              <a:ea typeface="微軟正黑體" panose="020B0604030504040204" pitchFamily="34" charset="-120"/>
              <a:cs typeface="+mn-cs"/>
            </a:rPr>
            <a:t> </a:t>
          </a:r>
          <a:r>
            <a:rPr lang="en-US" altLang="zh-TW" sz="1800" dirty="0">
              <a:solidFill>
                <a:sysClr val="window" lastClr="FFFFFF"/>
              </a:solidFill>
              <a:latin typeface="微軟正黑體" panose="020B0604030504040204" pitchFamily="34" charset="-120"/>
              <a:ea typeface="微軟正黑體" panose="020B0604030504040204" pitchFamily="34" charset="-120"/>
              <a:cs typeface="+mn-cs"/>
            </a:rPr>
            <a:t>LLM</a:t>
          </a:r>
          <a:br>
            <a:rPr lang="en-US" altLang="zh-TW" sz="1800" dirty="0">
              <a:solidFill>
                <a:sysClr val="window" lastClr="FFFFFF"/>
              </a:solidFill>
              <a:latin typeface="微軟正黑體" panose="020B0604030504040204" pitchFamily="34" charset="-120"/>
              <a:ea typeface="微軟正黑體" panose="020B0604030504040204" pitchFamily="34" charset="-120"/>
              <a:cs typeface="+mn-cs"/>
            </a:rPr>
          </a:br>
          <a:r>
            <a:rPr lang="zh-TW" altLang="en-US" sz="1800" dirty="0">
              <a:solidFill>
                <a:sysClr val="window" lastClr="FFFFFF"/>
              </a:solidFill>
              <a:latin typeface="微軟正黑體" panose="020B0604030504040204" pitchFamily="34" charset="-120"/>
              <a:ea typeface="微軟正黑體" panose="020B0604030504040204" pitchFamily="34" charset="-120"/>
              <a:cs typeface="+mn-cs"/>
            </a:rPr>
            <a:t>決策模組</a:t>
          </a:r>
        </a:p>
      </dgm:t>
    </dgm:pt>
    <dgm:pt modelId="{3D5C5C1A-4C39-4D42-B8A6-3D678CBF3A3B}" type="parTrans" cxnId="{DB04DFF2-4C6F-4B22-AB6C-8D767B9DC96E}">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02B85274-F499-4162-83E5-1E6A0AFBABD9}" type="sibTrans" cxnId="{DB04DFF2-4C6F-4B22-AB6C-8D767B9DC96E}">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E8B11C3E-2806-4A08-934F-0D6813CFD1D8}">
      <dgm:prSet phldrT="[文字]" custT="1"/>
      <dgm:spPr>
        <a:xfrm>
          <a:off x="-239711" y="514351"/>
          <a:ext cx="3815348" cy="2911545"/>
        </a:xfrm>
        <a:prstGeom prst="pie">
          <a:avLst>
            <a:gd name="adj1" fmla="val 1800000"/>
            <a:gd name="adj2" fmla="val 900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ltLang="zh-TW" sz="1800" dirty="0">
              <a:solidFill>
                <a:sysClr val="window" lastClr="FFFFFF"/>
              </a:solidFill>
              <a:latin typeface="微軟正黑體" panose="020B0604030504040204" pitchFamily="34" charset="-120"/>
              <a:ea typeface="微軟正黑體" panose="020B0604030504040204" pitchFamily="34" charset="-120"/>
              <a:cs typeface="+mn-cs"/>
            </a:rPr>
            <a:t>(A)</a:t>
          </a:r>
          <a:r>
            <a:rPr lang="zh-TW" altLang="en-US" sz="1800" dirty="0">
              <a:solidFill>
                <a:sysClr val="window" lastClr="FFFFFF"/>
              </a:solidFill>
              <a:latin typeface="微軟正黑體" panose="020B0604030504040204" pitchFamily="34" charset="-120"/>
              <a:ea typeface="微軟正黑體" panose="020B0604030504040204" pitchFamily="34" charset="-120"/>
              <a:cs typeface="+mn-cs"/>
            </a:rPr>
            <a:t> 數位分身環境</a:t>
          </a:r>
        </a:p>
      </dgm:t>
    </dgm:pt>
    <dgm:pt modelId="{65D44FFE-ECBF-4A4A-B0E4-F65F60367DC5}" type="parTrans" cxnId="{C34EF8B4-AB4F-49B2-ACF7-DB062374DD7A}">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2812C090-527F-4334-8DA5-CD76953738EA}" type="sibTrans" cxnId="{C34EF8B4-AB4F-49B2-ACF7-DB062374DD7A}">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2A400E7C-DAF3-42A0-8F2D-B8DE7DB88FE3}">
      <dgm:prSet phldrT="[文字]" custT="1"/>
      <dgm:spPr>
        <a:xfrm>
          <a:off x="-239711" y="514351"/>
          <a:ext cx="3815348" cy="2911545"/>
        </a:xfrm>
        <a:prstGeom prst="pie">
          <a:avLst>
            <a:gd name="adj1" fmla="val 9000000"/>
            <a:gd name="adj2" fmla="val 1620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ltLang="zh-TW" sz="1800" dirty="0">
              <a:solidFill>
                <a:sysClr val="window" lastClr="FFFFFF"/>
              </a:solidFill>
              <a:latin typeface="微軟正黑體" panose="020B0604030504040204" pitchFamily="34" charset="-120"/>
              <a:ea typeface="微軟正黑體" panose="020B0604030504040204" pitchFamily="34" charset="-120"/>
              <a:cs typeface="+mn-cs"/>
            </a:rPr>
            <a:t>(B)</a:t>
          </a:r>
          <a:r>
            <a:rPr lang="zh-TW" altLang="en-US" sz="1800" dirty="0">
              <a:solidFill>
                <a:sysClr val="window" lastClr="FFFFFF"/>
              </a:solidFill>
              <a:latin typeface="微軟正黑體" panose="020B0604030504040204" pitchFamily="34" charset="-120"/>
              <a:ea typeface="微軟正黑體" panose="020B0604030504040204" pitchFamily="34" charset="-120"/>
              <a:cs typeface="+mn-cs"/>
            </a:rPr>
            <a:t> 干擾感知分析</a:t>
          </a:r>
        </a:p>
      </dgm:t>
    </dgm:pt>
    <dgm:pt modelId="{EB02E131-8C2E-4D4E-BE5A-844F318E5406}" type="parTrans" cxnId="{79A91300-873F-492E-AC1E-5F1A88BF4CAA}">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D3ACE304-6AEB-4F59-B489-38BD163E0E59}" type="sibTrans" cxnId="{79A91300-873F-492E-AC1E-5F1A88BF4CAA}">
      <dgm:prSet/>
      <dgm:spPr/>
      <dgm:t>
        <a:bodyPr/>
        <a:lstStyle/>
        <a:p>
          <a:endParaRPr lang="zh-TW" altLang="en-US" sz="1400">
            <a:latin typeface="微軟正黑體" panose="020B0604030504040204" pitchFamily="34" charset="-120"/>
            <a:ea typeface="微軟正黑體" panose="020B0604030504040204" pitchFamily="34" charset="-120"/>
          </a:endParaRPr>
        </a:p>
      </dgm:t>
    </dgm:pt>
    <dgm:pt modelId="{210E5C4B-5464-424B-BD79-6BE273A38D86}" type="pres">
      <dgm:prSet presAssocID="{F850D38E-A90B-4C56-918C-7FAA092A9D0D}" presName="compositeShape" presStyleCnt="0">
        <dgm:presLayoutVars>
          <dgm:chMax val="7"/>
          <dgm:dir/>
          <dgm:resizeHandles val="exact"/>
        </dgm:presLayoutVars>
      </dgm:prSet>
      <dgm:spPr/>
    </dgm:pt>
    <dgm:pt modelId="{AF15E34C-6853-4E92-ACA7-D3C5688960CF}" type="pres">
      <dgm:prSet presAssocID="{F850D38E-A90B-4C56-918C-7FAA092A9D0D}" presName="wedge1" presStyleLbl="node1" presStyleIdx="0" presStyleCnt="3" custScaleX="130261" custScaleY="99404" custLinFactNeighborX="-5220" custLinFactNeighborY="3043"/>
      <dgm:spPr/>
    </dgm:pt>
    <dgm:pt modelId="{4F4C9997-0047-493D-A72E-EE6815BD4F5D}" type="pres">
      <dgm:prSet presAssocID="{F850D38E-A90B-4C56-918C-7FAA092A9D0D}" presName="wedge1Tx" presStyleLbl="node1" presStyleIdx="0" presStyleCnt="3">
        <dgm:presLayoutVars>
          <dgm:chMax val="0"/>
          <dgm:chPref val="0"/>
          <dgm:bulletEnabled val="1"/>
        </dgm:presLayoutVars>
      </dgm:prSet>
      <dgm:spPr/>
    </dgm:pt>
    <dgm:pt modelId="{0A02AC85-9BD2-4C10-A631-203A1128BFF3}" type="pres">
      <dgm:prSet presAssocID="{F850D38E-A90B-4C56-918C-7FAA092A9D0D}" presName="wedge2" presStyleLbl="node1" presStyleIdx="1" presStyleCnt="3" custScaleX="130261" custScaleY="99404"/>
      <dgm:spPr/>
    </dgm:pt>
    <dgm:pt modelId="{E1999779-BA0B-4312-B531-41B671F6EC38}" type="pres">
      <dgm:prSet presAssocID="{F850D38E-A90B-4C56-918C-7FAA092A9D0D}" presName="wedge2Tx" presStyleLbl="node1" presStyleIdx="1" presStyleCnt="3">
        <dgm:presLayoutVars>
          <dgm:chMax val="0"/>
          <dgm:chPref val="0"/>
          <dgm:bulletEnabled val="1"/>
        </dgm:presLayoutVars>
      </dgm:prSet>
      <dgm:spPr/>
    </dgm:pt>
    <dgm:pt modelId="{315288FB-7A33-4C26-9823-7E51E7EC7E4F}" type="pres">
      <dgm:prSet presAssocID="{F850D38E-A90B-4C56-918C-7FAA092A9D0D}" presName="wedge3" presStyleLbl="node1" presStyleIdx="2" presStyleCnt="3" custScaleX="130261" custScaleY="99404" custLinFactNeighborY="0"/>
      <dgm:spPr/>
    </dgm:pt>
    <dgm:pt modelId="{99C2875F-AE98-4226-9289-460C438C6E06}" type="pres">
      <dgm:prSet presAssocID="{F850D38E-A90B-4C56-918C-7FAA092A9D0D}" presName="wedge3Tx" presStyleLbl="node1" presStyleIdx="2" presStyleCnt="3">
        <dgm:presLayoutVars>
          <dgm:chMax val="0"/>
          <dgm:chPref val="0"/>
          <dgm:bulletEnabled val="1"/>
        </dgm:presLayoutVars>
      </dgm:prSet>
      <dgm:spPr/>
    </dgm:pt>
  </dgm:ptLst>
  <dgm:cxnLst>
    <dgm:cxn modelId="{79A91300-873F-492E-AC1E-5F1A88BF4CAA}" srcId="{F850D38E-A90B-4C56-918C-7FAA092A9D0D}" destId="{2A400E7C-DAF3-42A0-8F2D-B8DE7DB88FE3}" srcOrd="2" destOrd="0" parTransId="{EB02E131-8C2E-4D4E-BE5A-844F318E5406}" sibTransId="{D3ACE304-6AEB-4F59-B489-38BD163E0E59}"/>
    <dgm:cxn modelId="{EAD1E02B-1AAF-4758-8B21-CF5C590AA274}" type="presOf" srcId="{E930591B-5186-41E7-8FE0-16426441BC57}" destId="{4F4C9997-0047-493D-A72E-EE6815BD4F5D}" srcOrd="1" destOrd="0" presId="urn:microsoft.com/office/officeart/2005/8/layout/chart3"/>
    <dgm:cxn modelId="{CD63EC51-5F86-40B7-ADCE-2EF65FBE62F4}" type="presOf" srcId="{2A400E7C-DAF3-42A0-8F2D-B8DE7DB88FE3}" destId="{99C2875F-AE98-4226-9289-460C438C6E06}" srcOrd="1" destOrd="0" presId="urn:microsoft.com/office/officeart/2005/8/layout/chart3"/>
    <dgm:cxn modelId="{AAF3A979-E018-4EC2-8704-6C1BED05A94D}" type="presOf" srcId="{E8B11C3E-2806-4A08-934F-0D6813CFD1D8}" destId="{E1999779-BA0B-4312-B531-41B671F6EC38}" srcOrd="1" destOrd="0" presId="urn:microsoft.com/office/officeart/2005/8/layout/chart3"/>
    <dgm:cxn modelId="{31BCE787-EA74-487D-8D93-034EDEBBE509}" type="presOf" srcId="{E930591B-5186-41E7-8FE0-16426441BC57}" destId="{AF15E34C-6853-4E92-ACA7-D3C5688960CF}" srcOrd="0" destOrd="0" presId="urn:microsoft.com/office/officeart/2005/8/layout/chart3"/>
    <dgm:cxn modelId="{8E41A88B-9BFC-46EA-8570-4D4AD95FAE65}" type="presOf" srcId="{F850D38E-A90B-4C56-918C-7FAA092A9D0D}" destId="{210E5C4B-5464-424B-BD79-6BE273A38D86}" srcOrd="0" destOrd="0" presId="urn:microsoft.com/office/officeart/2005/8/layout/chart3"/>
    <dgm:cxn modelId="{D791009E-C750-4C63-878F-F411ADD68BF7}" type="presOf" srcId="{E8B11C3E-2806-4A08-934F-0D6813CFD1D8}" destId="{0A02AC85-9BD2-4C10-A631-203A1128BFF3}" srcOrd="0" destOrd="0" presId="urn:microsoft.com/office/officeart/2005/8/layout/chart3"/>
    <dgm:cxn modelId="{C34EF8B4-AB4F-49B2-ACF7-DB062374DD7A}" srcId="{F850D38E-A90B-4C56-918C-7FAA092A9D0D}" destId="{E8B11C3E-2806-4A08-934F-0D6813CFD1D8}" srcOrd="1" destOrd="0" parTransId="{65D44FFE-ECBF-4A4A-B0E4-F65F60367DC5}" sibTransId="{2812C090-527F-4334-8DA5-CD76953738EA}"/>
    <dgm:cxn modelId="{9284D9C3-B28F-4234-A0F6-29430173A9C5}" type="presOf" srcId="{2A400E7C-DAF3-42A0-8F2D-B8DE7DB88FE3}" destId="{315288FB-7A33-4C26-9823-7E51E7EC7E4F}" srcOrd="0" destOrd="0" presId="urn:microsoft.com/office/officeart/2005/8/layout/chart3"/>
    <dgm:cxn modelId="{DB04DFF2-4C6F-4B22-AB6C-8D767B9DC96E}" srcId="{F850D38E-A90B-4C56-918C-7FAA092A9D0D}" destId="{E930591B-5186-41E7-8FE0-16426441BC57}" srcOrd="0" destOrd="0" parTransId="{3D5C5C1A-4C39-4D42-B8A6-3D678CBF3A3B}" sibTransId="{02B85274-F499-4162-83E5-1E6A0AFBABD9}"/>
    <dgm:cxn modelId="{D16F4F02-A5BD-4E1E-AD7F-355F984E8ECD}" type="presParOf" srcId="{210E5C4B-5464-424B-BD79-6BE273A38D86}" destId="{AF15E34C-6853-4E92-ACA7-D3C5688960CF}" srcOrd="0" destOrd="0" presId="urn:microsoft.com/office/officeart/2005/8/layout/chart3"/>
    <dgm:cxn modelId="{0CC3D604-874A-48E7-A650-B293356B1B63}" type="presParOf" srcId="{210E5C4B-5464-424B-BD79-6BE273A38D86}" destId="{4F4C9997-0047-493D-A72E-EE6815BD4F5D}" srcOrd="1" destOrd="0" presId="urn:microsoft.com/office/officeart/2005/8/layout/chart3"/>
    <dgm:cxn modelId="{8A960808-FD7F-4224-91C2-FC328E4EF54B}" type="presParOf" srcId="{210E5C4B-5464-424B-BD79-6BE273A38D86}" destId="{0A02AC85-9BD2-4C10-A631-203A1128BFF3}" srcOrd="2" destOrd="0" presId="urn:microsoft.com/office/officeart/2005/8/layout/chart3"/>
    <dgm:cxn modelId="{43BC1DF7-7D69-44F9-A0CF-9BFA8F02BC8F}" type="presParOf" srcId="{210E5C4B-5464-424B-BD79-6BE273A38D86}" destId="{E1999779-BA0B-4312-B531-41B671F6EC38}" srcOrd="3" destOrd="0" presId="urn:microsoft.com/office/officeart/2005/8/layout/chart3"/>
    <dgm:cxn modelId="{19A43DF5-67CD-4B19-8AF5-3E3C23F5BACD}" type="presParOf" srcId="{210E5C4B-5464-424B-BD79-6BE273A38D86}" destId="{315288FB-7A33-4C26-9823-7E51E7EC7E4F}" srcOrd="4" destOrd="0" presId="urn:microsoft.com/office/officeart/2005/8/layout/chart3"/>
    <dgm:cxn modelId="{6654A1E0-604D-4A3D-B028-DA0165B219DD}" type="presParOf" srcId="{210E5C4B-5464-424B-BD79-6BE273A38D86}" destId="{99C2875F-AE98-4226-9289-460C438C6E06}"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5E34C-6853-4E92-ACA7-D3C5688960CF}">
      <dsp:nvSpPr>
        <dsp:cNvPr id="0" name=""/>
        <dsp:cNvSpPr/>
      </dsp:nvSpPr>
      <dsp:spPr>
        <a:xfrm>
          <a:off x="-259257" y="413384"/>
          <a:ext cx="4093807" cy="3124041"/>
        </a:xfrm>
        <a:prstGeom prst="pie">
          <a:avLst>
            <a:gd name="adj1" fmla="val 16200000"/>
            <a:gd name="adj2" fmla="val 180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solidFill>
                <a:sysClr val="window" lastClr="FFFFFF"/>
              </a:solidFill>
              <a:latin typeface="微軟正黑體" panose="020B0604030504040204" pitchFamily="34" charset="-120"/>
              <a:ea typeface="微軟正黑體" panose="020B0604030504040204" pitchFamily="34" charset="-120"/>
              <a:cs typeface="+mn-cs"/>
            </a:rPr>
            <a:t>(C)</a:t>
          </a:r>
          <a:r>
            <a:rPr lang="zh-TW" altLang="en-US" sz="1800" kern="1200" dirty="0">
              <a:solidFill>
                <a:sysClr val="window" lastClr="FFFFFF"/>
              </a:solidFill>
              <a:latin typeface="微軟正黑體" panose="020B0604030504040204" pitchFamily="34" charset="-120"/>
              <a:ea typeface="微軟正黑體" panose="020B0604030504040204" pitchFamily="34" charset="-120"/>
              <a:cs typeface="+mn-cs"/>
            </a:rPr>
            <a:t> </a:t>
          </a:r>
          <a:r>
            <a:rPr lang="en-US" altLang="zh-TW" sz="1800" kern="1200" dirty="0">
              <a:solidFill>
                <a:sysClr val="window" lastClr="FFFFFF"/>
              </a:solidFill>
              <a:latin typeface="微軟正黑體" panose="020B0604030504040204" pitchFamily="34" charset="-120"/>
              <a:ea typeface="微軟正黑體" panose="020B0604030504040204" pitchFamily="34" charset="-120"/>
              <a:cs typeface="+mn-cs"/>
            </a:rPr>
            <a:t>LLM</a:t>
          </a:r>
          <a:br>
            <a:rPr lang="en-US" altLang="zh-TW" sz="1800" kern="1200" dirty="0">
              <a:solidFill>
                <a:sysClr val="window" lastClr="FFFFFF"/>
              </a:solidFill>
              <a:latin typeface="微軟正黑體" panose="020B0604030504040204" pitchFamily="34" charset="-120"/>
              <a:ea typeface="微軟正黑體" panose="020B0604030504040204" pitchFamily="34" charset="-120"/>
              <a:cs typeface="+mn-cs"/>
            </a:rPr>
          </a:br>
          <a:r>
            <a:rPr lang="zh-TW" altLang="en-US" sz="1800" kern="1200" dirty="0">
              <a:solidFill>
                <a:sysClr val="window" lastClr="FFFFFF"/>
              </a:solidFill>
              <a:latin typeface="微軟正黑體" panose="020B0604030504040204" pitchFamily="34" charset="-120"/>
              <a:ea typeface="微軟正黑體" panose="020B0604030504040204" pitchFamily="34" charset="-120"/>
              <a:cs typeface="+mn-cs"/>
            </a:rPr>
            <a:t>決策模組</a:t>
          </a:r>
        </a:p>
      </dsp:txBody>
      <dsp:txXfrm>
        <a:off x="2169916" y="1142346"/>
        <a:ext cx="982150" cy="736343"/>
      </dsp:txXfrm>
    </dsp:sp>
    <dsp:sp modelId="{0A02AC85-9BD2-4C10-A631-203A1128BFF3}">
      <dsp:nvSpPr>
        <dsp:cNvPr id="0" name=""/>
        <dsp:cNvSpPr/>
      </dsp:nvSpPr>
      <dsp:spPr>
        <a:xfrm>
          <a:off x="-257206" y="411284"/>
          <a:ext cx="4093807" cy="3124041"/>
        </a:xfrm>
        <a:prstGeom prst="pie">
          <a:avLst>
            <a:gd name="adj1" fmla="val 1800000"/>
            <a:gd name="adj2" fmla="val 900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solidFill>
                <a:sysClr val="window" lastClr="FFFFFF"/>
              </a:solidFill>
              <a:latin typeface="微軟正黑體" panose="020B0604030504040204" pitchFamily="34" charset="-120"/>
              <a:ea typeface="微軟正黑體" panose="020B0604030504040204" pitchFamily="34" charset="-120"/>
              <a:cs typeface="+mn-cs"/>
            </a:rPr>
            <a:t>(A)</a:t>
          </a:r>
          <a:r>
            <a:rPr lang="zh-TW" altLang="en-US" sz="1800" kern="1200" dirty="0">
              <a:solidFill>
                <a:sysClr val="window" lastClr="FFFFFF"/>
              </a:solidFill>
              <a:latin typeface="微軟正黑體" panose="020B0604030504040204" pitchFamily="34" charset="-120"/>
              <a:ea typeface="微軟正黑體" panose="020B0604030504040204" pitchFamily="34" charset="-120"/>
              <a:cs typeface="+mn-cs"/>
            </a:rPr>
            <a:t> 數位分身環境</a:t>
          </a:r>
        </a:p>
      </dsp:txBody>
      <dsp:txXfrm>
        <a:off x="1134929" y="2524015"/>
        <a:ext cx="1309534" cy="683747"/>
      </dsp:txXfrm>
    </dsp:sp>
    <dsp:sp modelId="{315288FB-7A33-4C26-9823-7E51E7EC7E4F}">
      <dsp:nvSpPr>
        <dsp:cNvPr id="0" name=""/>
        <dsp:cNvSpPr/>
      </dsp:nvSpPr>
      <dsp:spPr>
        <a:xfrm>
          <a:off x="-257206" y="411284"/>
          <a:ext cx="4093807" cy="3124041"/>
        </a:xfrm>
        <a:prstGeom prst="pie">
          <a:avLst>
            <a:gd name="adj1" fmla="val 9000000"/>
            <a:gd name="adj2" fmla="val 16200000"/>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altLang="zh-TW" sz="1800" kern="1200" dirty="0">
              <a:solidFill>
                <a:sysClr val="window" lastClr="FFFFFF"/>
              </a:solidFill>
              <a:latin typeface="微軟正黑體" panose="020B0604030504040204" pitchFamily="34" charset="-120"/>
              <a:ea typeface="微軟正黑體" panose="020B0604030504040204" pitchFamily="34" charset="-120"/>
              <a:cs typeface="+mn-cs"/>
            </a:rPr>
            <a:t>(B)</a:t>
          </a:r>
          <a:r>
            <a:rPr lang="zh-TW" altLang="en-US" sz="1800" kern="1200" dirty="0">
              <a:solidFill>
                <a:sysClr val="window" lastClr="FFFFFF"/>
              </a:solidFill>
              <a:latin typeface="微軟正黑體" panose="020B0604030504040204" pitchFamily="34" charset="-120"/>
              <a:ea typeface="微軟正黑體" panose="020B0604030504040204" pitchFamily="34" charset="-120"/>
              <a:cs typeface="+mn-cs"/>
            </a:rPr>
            <a:t> 干擾感知分析</a:t>
          </a:r>
        </a:p>
      </dsp:txBody>
      <dsp:txXfrm>
        <a:off x="384825" y="1177437"/>
        <a:ext cx="982150" cy="736343"/>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348B6CEF-208C-4DF5-BC86-D8F41B58E04D}" type="datetimeFigureOut">
              <a:rPr lang="zh-TW" altLang="en-US" smtClean="0"/>
              <a:t>2025/5/13</a:t>
            </a:fld>
            <a:endParaRPr lang="zh-TW" altLang="en-US"/>
          </a:p>
        </p:txBody>
      </p:sp>
      <p:sp>
        <p:nvSpPr>
          <p:cNvPr id="4" name="頁尾版面配置區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393BA30A-D71D-4496-8C0F-FBB2101FDEC9}" type="slidenum">
              <a:rPr lang="zh-TW" altLang="en-US" smtClean="0"/>
              <a:t>‹#›</a:t>
            </a:fld>
            <a:endParaRPr lang="zh-TW" altLang="en-US"/>
          </a:p>
        </p:txBody>
      </p:sp>
    </p:spTree>
    <p:extLst>
      <p:ext uri="{BB962C8B-B14F-4D97-AF65-F5344CB8AC3E}">
        <p14:creationId xmlns:p14="http://schemas.microsoft.com/office/powerpoint/2010/main" val="3241209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5EFA5627-4283-4444-A0E2-7DC232E6BF34}" type="datetimeFigureOut">
              <a:rPr lang="zh-TW" altLang="en-US" smtClean="0"/>
              <a:t>2025/5/13</a:t>
            </a:fld>
            <a:endParaRPr lang="zh-TW" altLang="en-US"/>
          </a:p>
        </p:txBody>
      </p:sp>
      <p:sp>
        <p:nvSpPr>
          <p:cNvPr id="4" name="投影片圖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F58B18D1-E644-400F-A8E0-79CB85749025}" type="slidenum">
              <a:rPr lang="zh-TW" altLang="en-US" smtClean="0"/>
              <a:t>‹#›</a:t>
            </a:fld>
            <a:endParaRPr lang="zh-TW" altLang="en-US"/>
          </a:p>
        </p:txBody>
      </p:sp>
    </p:spTree>
    <p:extLst>
      <p:ext uri="{BB962C8B-B14F-4D97-AF65-F5344CB8AC3E}">
        <p14:creationId xmlns:p14="http://schemas.microsoft.com/office/powerpoint/2010/main" val="2630552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38C1-8D40-38BF-83F0-0A314D60C5B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33B5234-0F78-5E0A-CE0F-257FBA305E9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3AA46EC-F0B8-0CEB-90A9-786A83FC57C0}"/>
              </a:ext>
            </a:extLst>
          </p:cNvPr>
          <p:cNvSpPr>
            <a:spLocks noGrp="1"/>
          </p:cNvSpPr>
          <p:nvPr>
            <p:ph type="body" idx="1"/>
          </p:nvPr>
        </p:nvSpPr>
        <p:spPr/>
        <p:txBody>
          <a:bodyPr/>
          <a:lstStyle/>
          <a:p>
            <a:endParaRPr kumimoji="1" lang="zh-TW" altLang="en-US" dirty="0"/>
          </a:p>
        </p:txBody>
      </p:sp>
      <p:sp>
        <p:nvSpPr>
          <p:cNvPr id="4" name="頁首版面配置區 3">
            <a:extLst>
              <a:ext uri="{FF2B5EF4-FFF2-40B4-BE49-F238E27FC236}">
                <a16:creationId xmlns:a16="http://schemas.microsoft.com/office/drawing/2014/main" id="{6507A87B-02B5-3462-4C15-845CEC9C3310}"/>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頁尾版面配置區 4">
            <a:extLst>
              <a:ext uri="{FF2B5EF4-FFF2-40B4-BE49-F238E27FC236}">
                <a16:creationId xmlns:a16="http://schemas.microsoft.com/office/drawing/2014/main" id="{9A608F42-3DEC-A30B-C9F8-FC537635C407}"/>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投影片編號版面配置區 5">
            <a:extLst>
              <a:ext uri="{FF2B5EF4-FFF2-40B4-BE49-F238E27FC236}">
                <a16:creationId xmlns:a16="http://schemas.microsoft.com/office/drawing/2014/main" id="{CDFE9D4E-C959-8E3C-FFE7-D57B7BFC58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6E7EC0-9BE3-5541-9D76-7DE32A6C9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258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AD564-F738-B866-F4BD-0720502E9FB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E582E61-A41F-68F5-8BB3-FC44EA89B15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38DF96A-F80C-FC52-5A59-437143E8F40B}"/>
              </a:ext>
            </a:extLst>
          </p:cNvPr>
          <p:cNvSpPr>
            <a:spLocks noGrp="1"/>
          </p:cNvSpPr>
          <p:nvPr>
            <p:ph type="body" idx="1"/>
          </p:nvPr>
        </p:nvSpPr>
        <p:spPr/>
        <p:txBody>
          <a:bodyPr/>
          <a:lstStyle/>
          <a:p>
            <a:endParaRPr kumimoji="1" lang="zh-TW" altLang="en-US" dirty="0"/>
          </a:p>
        </p:txBody>
      </p:sp>
      <p:sp>
        <p:nvSpPr>
          <p:cNvPr id="4" name="頁首版面配置區 3">
            <a:extLst>
              <a:ext uri="{FF2B5EF4-FFF2-40B4-BE49-F238E27FC236}">
                <a16:creationId xmlns:a16="http://schemas.microsoft.com/office/drawing/2014/main" id="{B0B003DB-B49D-36A5-0BA4-DD7779C71727}"/>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頁尾版面配置區 4">
            <a:extLst>
              <a:ext uri="{FF2B5EF4-FFF2-40B4-BE49-F238E27FC236}">
                <a16:creationId xmlns:a16="http://schemas.microsoft.com/office/drawing/2014/main" id="{D0F1903F-7B19-EC68-BA76-13DC517726EC}"/>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投影片編號版面配置區 5">
            <a:extLst>
              <a:ext uri="{FF2B5EF4-FFF2-40B4-BE49-F238E27FC236}">
                <a16:creationId xmlns:a16="http://schemas.microsoft.com/office/drawing/2014/main" id="{E91C4854-D09C-B68B-4887-82D3F6F593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6E7EC0-9BE3-5541-9D76-7DE32A6C9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5915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AE76C-43B4-749C-50CF-6E2729D4E7E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5F59768-88E6-687F-BF42-0EDD278F352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F8CAA62-085A-8C26-D3D1-6566DAADC950}"/>
              </a:ext>
            </a:extLst>
          </p:cNvPr>
          <p:cNvSpPr>
            <a:spLocks noGrp="1"/>
          </p:cNvSpPr>
          <p:nvPr>
            <p:ph type="body" idx="1"/>
          </p:nvPr>
        </p:nvSpPr>
        <p:spPr/>
        <p:txBody>
          <a:bodyPr/>
          <a:lstStyle/>
          <a:p>
            <a:endParaRPr kumimoji="1" lang="zh-TW" altLang="en-US" dirty="0"/>
          </a:p>
        </p:txBody>
      </p:sp>
      <p:sp>
        <p:nvSpPr>
          <p:cNvPr id="4" name="頁首版面配置區 3">
            <a:extLst>
              <a:ext uri="{FF2B5EF4-FFF2-40B4-BE49-F238E27FC236}">
                <a16:creationId xmlns:a16="http://schemas.microsoft.com/office/drawing/2014/main" id="{91420748-9F7D-FF21-3168-0C746C1B8E39}"/>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頁尾版面配置區 4">
            <a:extLst>
              <a:ext uri="{FF2B5EF4-FFF2-40B4-BE49-F238E27FC236}">
                <a16:creationId xmlns:a16="http://schemas.microsoft.com/office/drawing/2014/main" id="{02A503DD-1288-4600-CEF6-AC32FE2C439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投影片編號版面配置區 5">
            <a:extLst>
              <a:ext uri="{FF2B5EF4-FFF2-40B4-BE49-F238E27FC236}">
                <a16:creationId xmlns:a16="http://schemas.microsoft.com/office/drawing/2014/main" id="{9D60113C-A601-D0EF-997A-3D0005AE8E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6E7EC0-9BE3-5541-9D76-7DE32A6C9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869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9749B-2CE7-C37D-0109-0766540CF3F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C6162CA-DB6A-630D-CFA9-8EAA1A3AE06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43C567F-E676-E22D-4D58-40BF95508AE6}"/>
              </a:ext>
            </a:extLst>
          </p:cNvPr>
          <p:cNvSpPr>
            <a:spLocks noGrp="1"/>
          </p:cNvSpPr>
          <p:nvPr>
            <p:ph type="body" idx="1"/>
          </p:nvPr>
        </p:nvSpPr>
        <p:spPr/>
        <p:txBody>
          <a:bodyPr/>
          <a:lstStyle/>
          <a:p>
            <a:endParaRPr kumimoji="1" lang="zh-TW" altLang="en-US" dirty="0"/>
          </a:p>
        </p:txBody>
      </p:sp>
      <p:sp>
        <p:nvSpPr>
          <p:cNvPr id="4" name="頁首版面配置區 3">
            <a:extLst>
              <a:ext uri="{FF2B5EF4-FFF2-40B4-BE49-F238E27FC236}">
                <a16:creationId xmlns:a16="http://schemas.microsoft.com/office/drawing/2014/main" id="{DDDF55E5-33E5-9991-6E9A-84CCEF9DB491}"/>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頁尾版面配置區 4">
            <a:extLst>
              <a:ext uri="{FF2B5EF4-FFF2-40B4-BE49-F238E27FC236}">
                <a16:creationId xmlns:a16="http://schemas.microsoft.com/office/drawing/2014/main" id="{B4466AC9-C22B-A0AE-558C-7F370D14ED5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投影片編號版面配置區 5">
            <a:extLst>
              <a:ext uri="{FF2B5EF4-FFF2-40B4-BE49-F238E27FC236}">
                <a16:creationId xmlns:a16="http://schemas.microsoft.com/office/drawing/2014/main" id="{3285F5FB-65BB-3EF0-C1D5-301B89B6E8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6E7EC0-9BE3-5541-9D76-7DE32A6C9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726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A79E2-39E6-19CB-2324-38747400AB5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1090F0F-8B2B-06B5-E3EF-3BBFF015490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0C66EF0-62C5-2A2C-7F3F-5C84C99B1B5C}"/>
              </a:ext>
            </a:extLst>
          </p:cNvPr>
          <p:cNvSpPr>
            <a:spLocks noGrp="1"/>
          </p:cNvSpPr>
          <p:nvPr>
            <p:ph type="body" idx="1"/>
          </p:nvPr>
        </p:nvSpPr>
        <p:spPr/>
        <p:txBody>
          <a:bodyPr/>
          <a:lstStyle/>
          <a:p>
            <a:endParaRPr kumimoji="1" lang="zh-TW" altLang="en-US" dirty="0"/>
          </a:p>
        </p:txBody>
      </p:sp>
      <p:sp>
        <p:nvSpPr>
          <p:cNvPr id="4" name="頁首版面配置區 3">
            <a:extLst>
              <a:ext uri="{FF2B5EF4-FFF2-40B4-BE49-F238E27FC236}">
                <a16:creationId xmlns:a16="http://schemas.microsoft.com/office/drawing/2014/main" id="{CC3EBD33-41E6-F2F1-759E-8B39454B7F44}"/>
              </a:ext>
            </a:extLst>
          </p:cNvPr>
          <p:cNvSpPr>
            <a:spLocks noGrp="1"/>
          </p:cNvSpPr>
          <p:nvPr>
            <p:ph type="hdr" sz="quarter"/>
          </p:nvPr>
        </p:nvSpPr>
        <p:spPr/>
        <p:txBody>
          <a:bodyPr/>
          <a:lstStyle/>
          <a:p>
            <a:endParaRPr lang="en-US"/>
          </a:p>
        </p:txBody>
      </p:sp>
      <p:sp>
        <p:nvSpPr>
          <p:cNvPr id="5" name="頁尾版面配置區 4">
            <a:extLst>
              <a:ext uri="{FF2B5EF4-FFF2-40B4-BE49-F238E27FC236}">
                <a16:creationId xmlns:a16="http://schemas.microsoft.com/office/drawing/2014/main" id="{86FB0CA0-D59B-53ED-F85D-8E8695243E27}"/>
              </a:ext>
            </a:extLst>
          </p:cNvPr>
          <p:cNvSpPr>
            <a:spLocks noGrp="1"/>
          </p:cNvSpPr>
          <p:nvPr>
            <p:ph type="ftr" sz="quarter" idx="4"/>
          </p:nvPr>
        </p:nvSpPr>
        <p:spPr/>
        <p:txBody>
          <a:bodyPr/>
          <a:lstStyle/>
          <a:p>
            <a:endParaRPr lang="en-US"/>
          </a:p>
        </p:txBody>
      </p:sp>
      <p:sp>
        <p:nvSpPr>
          <p:cNvPr id="6" name="投影片編號版面配置區 5">
            <a:extLst>
              <a:ext uri="{FF2B5EF4-FFF2-40B4-BE49-F238E27FC236}">
                <a16:creationId xmlns:a16="http://schemas.microsoft.com/office/drawing/2014/main" id="{47FB9269-F189-D3D4-671C-08732FABE7D1}"/>
              </a:ext>
            </a:extLst>
          </p:cNvPr>
          <p:cNvSpPr>
            <a:spLocks noGrp="1"/>
          </p:cNvSpPr>
          <p:nvPr>
            <p:ph type="sldNum" sz="quarter" idx="5"/>
          </p:nvPr>
        </p:nvSpPr>
        <p:spPr/>
        <p:txBody>
          <a:bodyPr/>
          <a:lstStyle/>
          <a:p>
            <a:fld id="{B36E7EC0-9BE3-5541-9D76-7DE32A6C9D42}" type="slidenum">
              <a:rPr lang="en-US" smtClean="0"/>
              <a:pPr/>
              <a:t>29</a:t>
            </a:fld>
            <a:endParaRPr lang="en-US"/>
          </a:p>
        </p:txBody>
      </p:sp>
    </p:spTree>
    <p:extLst>
      <p:ext uri="{BB962C8B-B14F-4D97-AF65-F5344CB8AC3E}">
        <p14:creationId xmlns:p14="http://schemas.microsoft.com/office/powerpoint/2010/main" val="1399182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5F293-9E4C-770A-3EF6-66857C36584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10E0515-8E3B-F0BB-F835-DC39EA2262C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58E7A2B-36C2-28D1-F8A4-6F0534A31328}"/>
              </a:ext>
            </a:extLst>
          </p:cNvPr>
          <p:cNvSpPr>
            <a:spLocks noGrp="1"/>
          </p:cNvSpPr>
          <p:nvPr>
            <p:ph type="body" idx="1"/>
          </p:nvPr>
        </p:nvSpPr>
        <p:spPr/>
        <p:txBody>
          <a:bodyPr/>
          <a:lstStyle/>
          <a:p>
            <a:endParaRPr kumimoji="1" lang="zh-TW" altLang="en-US" dirty="0"/>
          </a:p>
        </p:txBody>
      </p:sp>
      <p:sp>
        <p:nvSpPr>
          <p:cNvPr id="4" name="頁首版面配置區 3">
            <a:extLst>
              <a:ext uri="{FF2B5EF4-FFF2-40B4-BE49-F238E27FC236}">
                <a16:creationId xmlns:a16="http://schemas.microsoft.com/office/drawing/2014/main" id="{AA21172F-0780-6076-88DD-CCD42E789040}"/>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頁尾版面配置區 4">
            <a:extLst>
              <a:ext uri="{FF2B5EF4-FFF2-40B4-BE49-F238E27FC236}">
                <a16:creationId xmlns:a16="http://schemas.microsoft.com/office/drawing/2014/main" id="{F168CA9C-E28D-5F3B-D9F8-E9BCAFF8D272}"/>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投影片編號版面配置區 5">
            <a:extLst>
              <a:ext uri="{FF2B5EF4-FFF2-40B4-BE49-F238E27FC236}">
                <a16:creationId xmlns:a16="http://schemas.microsoft.com/office/drawing/2014/main" id="{A0DBA9F2-2390-9CC3-2BDC-D1C383D235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6E7EC0-9BE3-5541-9D76-7DE32A6C9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71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72082-67C5-9121-2BBB-4E277ACB2A8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B4B55F8-1373-C3F5-FD6D-E6D83FEA80D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CE0F026-BD74-9A8E-2F7E-79506C843CF8}"/>
              </a:ext>
            </a:extLst>
          </p:cNvPr>
          <p:cNvSpPr>
            <a:spLocks noGrp="1"/>
          </p:cNvSpPr>
          <p:nvPr>
            <p:ph type="body" idx="1"/>
          </p:nvPr>
        </p:nvSpPr>
        <p:spPr/>
        <p:txBody>
          <a:bodyPr/>
          <a:lstStyle/>
          <a:p>
            <a:endParaRPr kumimoji="1" lang="zh-TW" altLang="en-US" dirty="0"/>
          </a:p>
        </p:txBody>
      </p:sp>
      <p:sp>
        <p:nvSpPr>
          <p:cNvPr id="4" name="頁首版面配置區 3">
            <a:extLst>
              <a:ext uri="{FF2B5EF4-FFF2-40B4-BE49-F238E27FC236}">
                <a16:creationId xmlns:a16="http://schemas.microsoft.com/office/drawing/2014/main" id="{9827F72F-3E11-65D7-564E-9869D80A1BB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頁尾版面配置區 4">
            <a:extLst>
              <a:ext uri="{FF2B5EF4-FFF2-40B4-BE49-F238E27FC236}">
                <a16:creationId xmlns:a16="http://schemas.microsoft.com/office/drawing/2014/main" id="{566CA496-4FF8-68FE-43EF-742FF3D485B1}"/>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投影片編號版面配置區 5">
            <a:extLst>
              <a:ext uri="{FF2B5EF4-FFF2-40B4-BE49-F238E27FC236}">
                <a16:creationId xmlns:a16="http://schemas.microsoft.com/office/drawing/2014/main" id="{0885ED8F-02D3-73D8-5557-14517EA70B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6E7EC0-9BE3-5541-9D76-7DE32A6C9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98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E5C33-681F-D068-481C-A328E075C3D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8A59897-38CB-9F12-DDBE-963E54E39C1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4B1C85F-3E44-44BD-7883-5DDE05042760}"/>
              </a:ext>
            </a:extLst>
          </p:cNvPr>
          <p:cNvSpPr>
            <a:spLocks noGrp="1"/>
          </p:cNvSpPr>
          <p:nvPr>
            <p:ph type="body" idx="1"/>
          </p:nvPr>
        </p:nvSpPr>
        <p:spPr/>
        <p:txBody>
          <a:bodyPr/>
          <a:lstStyle/>
          <a:p>
            <a:endParaRPr kumimoji="1" lang="zh-TW" altLang="en-US" dirty="0"/>
          </a:p>
        </p:txBody>
      </p:sp>
      <p:sp>
        <p:nvSpPr>
          <p:cNvPr id="4" name="頁首版面配置區 3">
            <a:extLst>
              <a:ext uri="{FF2B5EF4-FFF2-40B4-BE49-F238E27FC236}">
                <a16:creationId xmlns:a16="http://schemas.microsoft.com/office/drawing/2014/main" id="{1038B5A3-2BBB-D54E-7388-707320BD410C}"/>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頁尾版面配置區 4">
            <a:extLst>
              <a:ext uri="{FF2B5EF4-FFF2-40B4-BE49-F238E27FC236}">
                <a16:creationId xmlns:a16="http://schemas.microsoft.com/office/drawing/2014/main" id="{CC5981E7-D038-7168-83D7-A61CDFFFB14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投影片編號版面配置區 5">
            <a:extLst>
              <a:ext uri="{FF2B5EF4-FFF2-40B4-BE49-F238E27FC236}">
                <a16:creationId xmlns:a16="http://schemas.microsoft.com/office/drawing/2014/main" id="{B5C6ACA9-A6BE-162E-8725-6404A9315F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6E7EC0-9BE3-5541-9D76-7DE32A6C9D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358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E4039-31C3-DE3D-052D-7B0C0715A87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509CD9B-C4BA-404B-B5D1-8484F4AF8B0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1051616-1C46-7107-479D-62655EE6605F}"/>
              </a:ext>
            </a:extLst>
          </p:cNvPr>
          <p:cNvSpPr>
            <a:spLocks noGrp="1"/>
          </p:cNvSpPr>
          <p:nvPr>
            <p:ph type="body" idx="1"/>
          </p:nvPr>
        </p:nvSpPr>
        <p:spPr/>
        <p:txBody>
          <a:bodyPr/>
          <a:lstStyle/>
          <a:p>
            <a:endParaRPr kumimoji="1" lang="zh-TW" altLang="en-US" dirty="0"/>
          </a:p>
        </p:txBody>
      </p:sp>
      <p:sp>
        <p:nvSpPr>
          <p:cNvPr id="4" name="頁首版面配置區 3">
            <a:extLst>
              <a:ext uri="{FF2B5EF4-FFF2-40B4-BE49-F238E27FC236}">
                <a16:creationId xmlns:a16="http://schemas.microsoft.com/office/drawing/2014/main" id="{E0567D0A-65BD-5A75-297A-A94153CBED3C}"/>
              </a:ext>
            </a:extLst>
          </p:cNvPr>
          <p:cNvSpPr>
            <a:spLocks noGrp="1"/>
          </p:cNvSpPr>
          <p:nvPr>
            <p:ph type="hdr" sz="quarter"/>
          </p:nvPr>
        </p:nvSpPr>
        <p:spPr/>
        <p:txBody>
          <a:bodyPr/>
          <a:lstStyle/>
          <a:p>
            <a:endParaRPr lang="en-US"/>
          </a:p>
        </p:txBody>
      </p:sp>
      <p:sp>
        <p:nvSpPr>
          <p:cNvPr id="5" name="頁尾版面配置區 4">
            <a:extLst>
              <a:ext uri="{FF2B5EF4-FFF2-40B4-BE49-F238E27FC236}">
                <a16:creationId xmlns:a16="http://schemas.microsoft.com/office/drawing/2014/main" id="{02E76A9D-EC96-E705-C005-A6034062B607}"/>
              </a:ext>
            </a:extLst>
          </p:cNvPr>
          <p:cNvSpPr>
            <a:spLocks noGrp="1"/>
          </p:cNvSpPr>
          <p:nvPr>
            <p:ph type="ftr" sz="quarter" idx="4"/>
          </p:nvPr>
        </p:nvSpPr>
        <p:spPr/>
        <p:txBody>
          <a:bodyPr/>
          <a:lstStyle/>
          <a:p>
            <a:endParaRPr lang="en-US"/>
          </a:p>
        </p:txBody>
      </p:sp>
      <p:sp>
        <p:nvSpPr>
          <p:cNvPr id="6" name="投影片編號版面配置區 5">
            <a:extLst>
              <a:ext uri="{FF2B5EF4-FFF2-40B4-BE49-F238E27FC236}">
                <a16:creationId xmlns:a16="http://schemas.microsoft.com/office/drawing/2014/main" id="{280F5507-28D9-8D45-E095-EFDD8FCC8E23}"/>
              </a:ext>
            </a:extLst>
          </p:cNvPr>
          <p:cNvSpPr>
            <a:spLocks noGrp="1"/>
          </p:cNvSpPr>
          <p:nvPr>
            <p:ph type="sldNum" sz="quarter" idx="5"/>
          </p:nvPr>
        </p:nvSpPr>
        <p:spPr/>
        <p:txBody>
          <a:bodyPr/>
          <a:lstStyle/>
          <a:p>
            <a:fld id="{B36E7EC0-9BE3-5541-9D76-7DE32A6C9D42}" type="slidenum">
              <a:rPr lang="en-US" smtClean="0"/>
              <a:pPr/>
              <a:t>37</a:t>
            </a:fld>
            <a:endParaRPr lang="en-US"/>
          </a:p>
        </p:txBody>
      </p:sp>
    </p:spTree>
    <p:extLst>
      <p:ext uri="{BB962C8B-B14F-4D97-AF65-F5344CB8AC3E}">
        <p14:creationId xmlns:p14="http://schemas.microsoft.com/office/powerpoint/2010/main" val="3484805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cn.linguee.com/%E8%8B%B1%E8%AF%AD-%E4%B8%AD%E6%96%87/%E7%BF%BB%E8%AD%AF/confidential+and+for+internal+use+only.html"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5.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hyperlink" Target="https://cn.linguee.com/%E8%8B%B1%E8%AF%AD-%E4%B8%AD%E6%96%87/%E7%BF%BB%E8%AD%AF/confidential+and+for+internal+use+only.html"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hyperlink" Target="https://cn.linguee.com/%E8%8B%B1%E8%AF%AD-%E4%B8%AD%E6%96%87/%E7%BF%BB%E8%AD%AF/confidential+and+for+internal+use+only.html"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hyperlink" Target="https://cn.linguee.com/%E8%8B%B1%E8%AF%AD-%E4%B8%AD%E6%96%87/%E7%BF%BB%E8%AD%AF/confidential+and+for+internal+use+only.html"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cn.linguee.com/%E8%8B%B1%E8%AF%AD-%E4%B8%AD%E6%96%87/%E7%BF%BB%E8%AD%AF/confidential+and+for+internal+use+only.html"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hyperlink" Target="https://cn.linguee.com/%E8%8B%B1%E8%AF%AD-%E4%B8%AD%E6%96%87/%E7%BF%BB%E8%AD%AF/confidential+and+for+internal+use+only.html"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標題投影片">
    <p:spTree>
      <p:nvGrpSpPr>
        <p:cNvPr id="1" name=""/>
        <p:cNvGrpSpPr/>
        <p:nvPr/>
      </p:nvGrpSpPr>
      <p:grpSpPr>
        <a:xfrm>
          <a:off x="0" y="0"/>
          <a:ext cx="0" cy="0"/>
          <a:chOff x="0" y="0"/>
          <a:chExt cx="0" cy="0"/>
        </a:xfrm>
      </p:grpSpPr>
      <p:sp>
        <p:nvSpPr>
          <p:cNvPr id="15" name="Freeform 2">
            <a:extLst>
              <a:ext uri="{FF2B5EF4-FFF2-40B4-BE49-F238E27FC236}">
                <a16:creationId xmlns:a16="http://schemas.microsoft.com/office/drawing/2014/main" id="{BA458436-4722-47B3-9339-7810FD464972}"/>
              </a:ext>
            </a:extLst>
          </p:cNvPr>
          <p:cNvSpPr/>
          <p:nvPr userDrawn="1"/>
        </p:nvSpPr>
        <p:spPr>
          <a:xfrm>
            <a:off x="4936575" y="-21718"/>
            <a:ext cx="7255425" cy="6868336"/>
          </a:xfrm>
          <a:custGeom>
            <a:avLst/>
            <a:gdLst/>
            <a:ahLst/>
            <a:cxnLst/>
            <a:rect l="l" t="t" r="r" b="b"/>
            <a:pathLst>
              <a:path w="15440150" h="10287000">
                <a:moveTo>
                  <a:pt x="0" y="0"/>
                </a:moveTo>
                <a:lnTo>
                  <a:pt x="15440150" y="0"/>
                </a:lnTo>
                <a:lnTo>
                  <a:pt x="15440150" y="10287000"/>
                </a:lnTo>
                <a:lnTo>
                  <a:pt x="0" y="10287000"/>
                </a:lnTo>
                <a:lnTo>
                  <a:pt x="0" y="0"/>
                </a:lnTo>
                <a:close/>
              </a:path>
            </a:pathLst>
          </a:custGeom>
          <a:blipFill>
            <a:blip r:embed="rId2"/>
            <a:stretch>
              <a:fillRect r="-24902"/>
            </a:stretch>
          </a:blipFill>
        </p:spPr>
        <p:txBody>
          <a:bodyPr/>
          <a:lstStyle/>
          <a:p>
            <a:endParaRPr lang="zh-TW" altLang="en-US" dirty="0"/>
          </a:p>
        </p:txBody>
      </p:sp>
      <p:sp>
        <p:nvSpPr>
          <p:cNvPr id="19" name="Freeform 4">
            <a:extLst>
              <a:ext uri="{FF2B5EF4-FFF2-40B4-BE49-F238E27FC236}">
                <a16:creationId xmlns:a16="http://schemas.microsoft.com/office/drawing/2014/main" id="{B6DED655-D4FC-4697-8F16-D3A7E7C8EDB5}"/>
              </a:ext>
            </a:extLst>
          </p:cNvPr>
          <p:cNvSpPr>
            <a:spLocks noChangeAspect="1"/>
          </p:cNvSpPr>
          <p:nvPr userDrawn="1"/>
        </p:nvSpPr>
        <p:spPr>
          <a:xfrm>
            <a:off x="253692" y="241096"/>
            <a:ext cx="9365767" cy="6382116"/>
          </a:xfrm>
          <a:custGeom>
            <a:avLst/>
            <a:gdLst>
              <a:gd name="connsiteX0" fmla="*/ 250033 w 453233"/>
              <a:gd name="connsiteY0" fmla="*/ 0 h 338615"/>
              <a:gd name="connsiteX1" fmla="*/ 0 w 453233"/>
              <a:gd name="connsiteY1" fmla="*/ 11508 h 338615"/>
              <a:gd name="connsiteX2" fmla="*/ 11725 w 453233"/>
              <a:gd name="connsiteY2" fmla="*/ 338615 h 338615"/>
              <a:gd name="connsiteX3" fmla="*/ 453233 w 453233"/>
              <a:gd name="connsiteY3" fmla="*/ 338615 h 338615"/>
              <a:gd name="connsiteX4" fmla="*/ 250033 w 453233"/>
              <a:gd name="connsiteY4" fmla="*/ 0 h 338615"/>
              <a:gd name="connsiteX0" fmla="*/ 250033 w 453233"/>
              <a:gd name="connsiteY0" fmla="*/ 1918 h 327107"/>
              <a:gd name="connsiteX1" fmla="*/ 0 w 453233"/>
              <a:gd name="connsiteY1" fmla="*/ 0 h 327107"/>
              <a:gd name="connsiteX2" fmla="*/ 11725 w 453233"/>
              <a:gd name="connsiteY2" fmla="*/ 327107 h 327107"/>
              <a:gd name="connsiteX3" fmla="*/ 453233 w 453233"/>
              <a:gd name="connsiteY3" fmla="*/ 327107 h 327107"/>
              <a:gd name="connsiteX4" fmla="*/ 250033 w 453233"/>
              <a:gd name="connsiteY4" fmla="*/ 1918 h 327107"/>
              <a:gd name="connsiteX0" fmla="*/ 238308 w 441508"/>
              <a:gd name="connsiteY0" fmla="*/ 1918 h 327107"/>
              <a:gd name="connsiteX1" fmla="*/ 18708 w 441508"/>
              <a:gd name="connsiteY1" fmla="*/ 0 h 327107"/>
              <a:gd name="connsiteX2" fmla="*/ 0 w 441508"/>
              <a:gd name="connsiteY2" fmla="*/ 327107 h 327107"/>
              <a:gd name="connsiteX3" fmla="*/ 441508 w 441508"/>
              <a:gd name="connsiteY3" fmla="*/ 327107 h 327107"/>
              <a:gd name="connsiteX4" fmla="*/ 238308 w 441508"/>
              <a:gd name="connsiteY4" fmla="*/ 1918 h 327107"/>
              <a:gd name="connsiteX0" fmla="*/ 219600 w 422800"/>
              <a:gd name="connsiteY0" fmla="*/ 1918 h 327107"/>
              <a:gd name="connsiteX1" fmla="*/ 0 w 422800"/>
              <a:gd name="connsiteY1" fmla="*/ 0 h 327107"/>
              <a:gd name="connsiteX2" fmla="*/ 52303 w 422800"/>
              <a:gd name="connsiteY2" fmla="*/ 304731 h 327107"/>
              <a:gd name="connsiteX3" fmla="*/ 422800 w 422800"/>
              <a:gd name="connsiteY3" fmla="*/ 327107 h 327107"/>
              <a:gd name="connsiteX4" fmla="*/ 219600 w 422800"/>
              <a:gd name="connsiteY4" fmla="*/ 1918 h 327107"/>
              <a:gd name="connsiteX0" fmla="*/ 237040 w 440240"/>
              <a:gd name="connsiteY0" fmla="*/ 1918 h 327107"/>
              <a:gd name="connsiteX1" fmla="*/ 17440 w 440240"/>
              <a:gd name="connsiteY1" fmla="*/ 0 h 327107"/>
              <a:gd name="connsiteX2" fmla="*/ 0 w 440240"/>
              <a:gd name="connsiteY2" fmla="*/ 314960 h 327107"/>
              <a:gd name="connsiteX3" fmla="*/ 440240 w 440240"/>
              <a:gd name="connsiteY3" fmla="*/ 327107 h 327107"/>
              <a:gd name="connsiteX4" fmla="*/ 237040 w 440240"/>
              <a:gd name="connsiteY4" fmla="*/ 1918 h 327107"/>
              <a:gd name="connsiteX0" fmla="*/ 237040 w 440240"/>
              <a:gd name="connsiteY0" fmla="*/ 3197 h 328386"/>
              <a:gd name="connsiteX1" fmla="*/ 321 w 440240"/>
              <a:gd name="connsiteY1" fmla="*/ 0 h 328386"/>
              <a:gd name="connsiteX2" fmla="*/ 0 w 440240"/>
              <a:gd name="connsiteY2" fmla="*/ 316239 h 328386"/>
              <a:gd name="connsiteX3" fmla="*/ 440240 w 440240"/>
              <a:gd name="connsiteY3" fmla="*/ 328386 h 328386"/>
              <a:gd name="connsiteX4" fmla="*/ 237040 w 440240"/>
              <a:gd name="connsiteY4" fmla="*/ 3197 h 328386"/>
              <a:gd name="connsiteX0" fmla="*/ 237040 w 433900"/>
              <a:gd name="connsiteY0" fmla="*/ 3197 h 316239"/>
              <a:gd name="connsiteX1" fmla="*/ 321 w 433900"/>
              <a:gd name="connsiteY1" fmla="*/ 0 h 316239"/>
              <a:gd name="connsiteX2" fmla="*/ 0 w 433900"/>
              <a:gd name="connsiteY2" fmla="*/ 316239 h 316239"/>
              <a:gd name="connsiteX3" fmla="*/ 433900 w 433900"/>
              <a:gd name="connsiteY3" fmla="*/ 315600 h 316239"/>
              <a:gd name="connsiteX4" fmla="*/ 237040 w 433900"/>
              <a:gd name="connsiteY4" fmla="*/ 3197 h 316239"/>
              <a:gd name="connsiteX0" fmla="*/ 237040 w 433900"/>
              <a:gd name="connsiteY0" fmla="*/ 0 h 313042"/>
              <a:gd name="connsiteX1" fmla="*/ 1589 w 433900"/>
              <a:gd name="connsiteY1" fmla="*/ 3196 h 313042"/>
              <a:gd name="connsiteX2" fmla="*/ 0 w 433900"/>
              <a:gd name="connsiteY2" fmla="*/ 313042 h 313042"/>
              <a:gd name="connsiteX3" fmla="*/ 433900 w 433900"/>
              <a:gd name="connsiteY3" fmla="*/ 312403 h 313042"/>
              <a:gd name="connsiteX4" fmla="*/ 237040 w 433900"/>
              <a:gd name="connsiteY4" fmla="*/ 0 h 313042"/>
              <a:gd name="connsiteX0" fmla="*/ 240844 w 433900"/>
              <a:gd name="connsiteY0" fmla="*/ 1 h 309846"/>
              <a:gd name="connsiteX1" fmla="*/ 1589 w 433900"/>
              <a:gd name="connsiteY1" fmla="*/ 0 h 309846"/>
              <a:gd name="connsiteX2" fmla="*/ 0 w 433900"/>
              <a:gd name="connsiteY2" fmla="*/ 309846 h 309846"/>
              <a:gd name="connsiteX3" fmla="*/ 433900 w 433900"/>
              <a:gd name="connsiteY3" fmla="*/ 309207 h 309846"/>
              <a:gd name="connsiteX4" fmla="*/ 240844 w 433900"/>
              <a:gd name="connsiteY4" fmla="*/ 1 h 309846"/>
              <a:gd name="connsiteX0" fmla="*/ 240844 w 433900"/>
              <a:gd name="connsiteY0" fmla="*/ 5755 h 309846"/>
              <a:gd name="connsiteX1" fmla="*/ 1589 w 433900"/>
              <a:gd name="connsiteY1" fmla="*/ 0 h 309846"/>
              <a:gd name="connsiteX2" fmla="*/ 0 w 433900"/>
              <a:gd name="connsiteY2" fmla="*/ 309846 h 309846"/>
              <a:gd name="connsiteX3" fmla="*/ 433900 w 433900"/>
              <a:gd name="connsiteY3" fmla="*/ 309207 h 309846"/>
              <a:gd name="connsiteX4" fmla="*/ 240844 w 433900"/>
              <a:gd name="connsiteY4" fmla="*/ 5755 h 309846"/>
              <a:gd name="connsiteX0" fmla="*/ 240844 w 433900"/>
              <a:gd name="connsiteY0" fmla="*/ 1 h 304092"/>
              <a:gd name="connsiteX1" fmla="*/ 1589 w 433900"/>
              <a:gd name="connsiteY1" fmla="*/ 0 h 304092"/>
              <a:gd name="connsiteX2" fmla="*/ 0 w 433900"/>
              <a:gd name="connsiteY2" fmla="*/ 304092 h 304092"/>
              <a:gd name="connsiteX3" fmla="*/ 433900 w 433900"/>
              <a:gd name="connsiteY3" fmla="*/ 303453 h 304092"/>
              <a:gd name="connsiteX4" fmla="*/ 240844 w 433900"/>
              <a:gd name="connsiteY4" fmla="*/ 1 h 304092"/>
              <a:gd name="connsiteX0" fmla="*/ 240844 w 433900"/>
              <a:gd name="connsiteY0" fmla="*/ 1 h 304092"/>
              <a:gd name="connsiteX1" fmla="*/ 2857 w 433900"/>
              <a:gd name="connsiteY1" fmla="*/ 0 h 304092"/>
              <a:gd name="connsiteX2" fmla="*/ 0 w 433900"/>
              <a:gd name="connsiteY2" fmla="*/ 304092 h 304092"/>
              <a:gd name="connsiteX3" fmla="*/ 433900 w 433900"/>
              <a:gd name="connsiteY3" fmla="*/ 303453 h 304092"/>
              <a:gd name="connsiteX4" fmla="*/ 240844 w 433900"/>
              <a:gd name="connsiteY4" fmla="*/ 1 h 304092"/>
              <a:gd name="connsiteX0" fmla="*/ 240844 w 435802"/>
              <a:gd name="connsiteY0" fmla="*/ 1 h 304092"/>
              <a:gd name="connsiteX1" fmla="*/ 2857 w 435802"/>
              <a:gd name="connsiteY1" fmla="*/ 0 h 304092"/>
              <a:gd name="connsiteX2" fmla="*/ 0 w 435802"/>
              <a:gd name="connsiteY2" fmla="*/ 304092 h 304092"/>
              <a:gd name="connsiteX3" fmla="*/ 435802 w 435802"/>
              <a:gd name="connsiteY3" fmla="*/ 293224 h 304092"/>
              <a:gd name="connsiteX4" fmla="*/ 240844 w 435802"/>
              <a:gd name="connsiteY4" fmla="*/ 1 h 304092"/>
              <a:gd name="connsiteX0" fmla="*/ 237993 w 432951"/>
              <a:gd name="connsiteY0" fmla="*/ 1 h 293224"/>
              <a:gd name="connsiteX1" fmla="*/ 6 w 432951"/>
              <a:gd name="connsiteY1" fmla="*/ 0 h 293224"/>
              <a:gd name="connsiteX2" fmla="*/ 38995 w 432951"/>
              <a:gd name="connsiteY2" fmla="*/ 290666 h 293224"/>
              <a:gd name="connsiteX3" fmla="*/ 432951 w 432951"/>
              <a:gd name="connsiteY3" fmla="*/ 293224 h 293224"/>
              <a:gd name="connsiteX4" fmla="*/ 237993 w 432951"/>
              <a:gd name="connsiteY4" fmla="*/ 1 h 293224"/>
              <a:gd name="connsiteX0" fmla="*/ 238308 w 433266"/>
              <a:gd name="connsiteY0" fmla="*/ 1 h 293224"/>
              <a:gd name="connsiteX1" fmla="*/ 321 w 433266"/>
              <a:gd name="connsiteY1" fmla="*/ 0 h 293224"/>
              <a:gd name="connsiteX2" fmla="*/ 0 w 433266"/>
              <a:gd name="connsiteY2" fmla="*/ 291945 h 293224"/>
              <a:gd name="connsiteX3" fmla="*/ 433266 w 433266"/>
              <a:gd name="connsiteY3" fmla="*/ 293224 h 293224"/>
              <a:gd name="connsiteX4" fmla="*/ 238308 w 433266"/>
              <a:gd name="connsiteY4" fmla="*/ 1 h 293224"/>
              <a:gd name="connsiteX0" fmla="*/ 238308 w 433266"/>
              <a:gd name="connsiteY0" fmla="*/ 0 h 293223"/>
              <a:gd name="connsiteX1" fmla="*/ 14270 w 433266"/>
              <a:gd name="connsiteY1" fmla="*/ 13425 h 293223"/>
              <a:gd name="connsiteX2" fmla="*/ 0 w 433266"/>
              <a:gd name="connsiteY2" fmla="*/ 291944 h 293223"/>
              <a:gd name="connsiteX3" fmla="*/ 433266 w 433266"/>
              <a:gd name="connsiteY3" fmla="*/ 293223 h 293223"/>
              <a:gd name="connsiteX4" fmla="*/ 238308 w 433266"/>
              <a:gd name="connsiteY4" fmla="*/ 0 h 293223"/>
              <a:gd name="connsiteX0" fmla="*/ 224359 w 419317"/>
              <a:gd name="connsiteY0" fmla="*/ 0 h 293223"/>
              <a:gd name="connsiteX1" fmla="*/ 321 w 419317"/>
              <a:gd name="connsiteY1" fmla="*/ 13425 h 293223"/>
              <a:gd name="connsiteX2" fmla="*/ 0 w 419317"/>
              <a:gd name="connsiteY2" fmla="*/ 281076 h 293223"/>
              <a:gd name="connsiteX3" fmla="*/ 419317 w 419317"/>
              <a:gd name="connsiteY3" fmla="*/ 293223 h 293223"/>
              <a:gd name="connsiteX4" fmla="*/ 224359 w 419317"/>
              <a:gd name="connsiteY4" fmla="*/ 0 h 293223"/>
              <a:gd name="connsiteX0" fmla="*/ 229431 w 424389"/>
              <a:gd name="connsiteY0" fmla="*/ 0 h 293223"/>
              <a:gd name="connsiteX1" fmla="*/ 5393 w 424389"/>
              <a:gd name="connsiteY1" fmla="*/ 13425 h 293223"/>
              <a:gd name="connsiteX2" fmla="*/ 0 w 424389"/>
              <a:gd name="connsiteY2" fmla="*/ 288109 h 293223"/>
              <a:gd name="connsiteX3" fmla="*/ 424389 w 424389"/>
              <a:gd name="connsiteY3" fmla="*/ 293223 h 293223"/>
              <a:gd name="connsiteX4" fmla="*/ 229431 w 424389"/>
              <a:gd name="connsiteY4" fmla="*/ 0 h 293223"/>
              <a:gd name="connsiteX0" fmla="*/ 229868 w 424826"/>
              <a:gd name="connsiteY0" fmla="*/ 0 h 293223"/>
              <a:gd name="connsiteX1" fmla="*/ 124 w 424826"/>
              <a:gd name="connsiteY1" fmla="*/ 13425 h 293223"/>
              <a:gd name="connsiteX2" fmla="*/ 437 w 424826"/>
              <a:gd name="connsiteY2" fmla="*/ 288109 h 293223"/>
              <a:gd name="connsiteX3" fmla="*/ 424826 w 424826"/>
              <a:gd name="connsiteY3" fmla="*/ 293223 h 293223"/>
              <a:gd name="connsiteX4" fmla="*/ 229868 w 424826"/>
              <a:gd name="connsiteY4" fmla="*/ 0 h 293223"/>
              <a:gd name="connsiteX0" fmla="*/ 229868 w 424826"/>
              <a:gd name="connsiteY0" fmla="*/ 640 h 293863"/>
              <a:gd name="connsiteX1" fmla="*/ 124 w 424826"/>
              <a:gd name="connsiteY1" fmla="*/ 0 h 293863"/>
              <a:gd name="connsiteX2" fmla="*/ 437 w 424826"/>
              <a:gd name="connsiteY2" fmla="*/ 288749 h 293863"/>
              <a:gd name="connsiteX3" fmla="*/ 424826 w 424826"/>
              <a:gd name="connsiteY3" fmla="*/ 293863 h 293863"/>
              <a:gd name="connsiteX4" fmla="*/ 229868 w 424826"/>
              <a:gd name="connsiteY4" fmla="*/ 640 h 293863"/>
              <a:gd name="connsiteX0" fmla="*/ 229868 w 424826"/>
              <a:gd name="connsiteY0" fmla="*/ 0 h 293223"/>
              <a:gd name="connsiteX1" fmla="*/ 124 w 424826"/>
              <a:gd name="connsiteY1" fmla="*/ 639 h 293223"/>
              <a:gd name="connsiteX2" fmla="*/ 437 w 424826"/>
              <a:gd name="connsiteY2" fmla="*/ 288109 h 293223"/>
              <a:gd name="connsiteX3" fmla="*/ 424826 w 424826"/>
              <a:gd name="connsiteY3" fmla="*/ 293223 h 293223"/>
              <a:gd name="connsiteX4" fmla="*/ 229868 w 424826"/>
              <a:gd name="connsiteY4" fmla="*/ 0 h 293223"/>
              <a:gd name="connsiteX0" fmla="*/ 229868 w 424826"/>
              <a:gd name="connsiteY0" fmla="*/ 0 h 293223"/>
              <a:gd name="connsiteX1" fmla="*/ 124 w 424826"/>
              <a:gd name="connsiteY1" fmla="*/ 0 h 293223"/>
              <a:gd name="connsiteX2" fmla="*/ 437 w 424826"/>
              <a:gd name="connsiteY2" fmla="*/ 288109 h 293223"/>
              <a:gd name="connsiteX3" fmla="*/ 424826 w 424826"/>
              <a:gd name="connsiteY3" fmla="*/ 293223 h 293223"/>
              <a:gd name="connsiteX4" fmla="*/ 229868 w 424826"/>
              <a:gd name="connsiteY4" fmla="*/ 0 h 293223"/>
              <a:gd name="connsiteX0" fmla="*/ 229868 w 424826"/>
              <a:gd name="connsiteY0" fmla="*/ 639 h 293223"/>
              <a:gd name="connsiteX1" fmla="*/ 124 w 424826"/>
              <a:gd name="connsiteY1" fmla="*/ 0 h 293223"/>
              <a:gd name="connsiteX2" fmla="*/ 437 w 424826"/>
              <a:gd name="connsiteY2" fmla="*/ 288109 h 293223"/>
              <a:gd name="connsiteX3" fmla="*/ 424826 w 424826"/>
              <a:gd name="connsiteY3" fmla="*/ 293223 h 293223"/>
              <a:gd name="connsiteX4" fmla="*/ 229868 w 424826"/>
              <a:gd name="connsiteY4" fmla="*/ 639 h 293223"/>
              <a:gd name="connsiteX0" fmla="*/ 229868 w 424826"/>
              <a:gd name="connsiteY0" fmla="*/ 639 h 293223"/>
              <a:gd name="connsiteX1" fmla="*/ 124 w 424826"/>
              <a:gd name="connsiteY1" fmla="*/ 0 h 293223"/>
              <a:gd name="connsiteX2" fmla="*/ 437 w 424826"/>
              <a:gd name="connsiteY2" fmla="*/ 289388 h 293223"/>
              <a:gd name="connsiteX3" fmla="*/ 424826 w 424826"/>
              <a:gd name="connsiteY3" fmla="*/ 293223 h 293223"/>
              <a:gd name="connsiteX4" fmla="*/ 229868 w 424826"/>
              <a:gd name="connsiteY4" fmla="*/ 639 h 293223"/>
              <a:gd name="connsiteX0" fmla="*/ 229868 w 424826"/>
              <a:gd name="connsiteY0" fmla="*/ 639 h 293223"/>
              <a:gd name="connsiteX1" fmla="*/ 124 w 424826"/>
              <a:gd name="connsiteY1" fmla="*/ 0 h 293223"/>
              <a:gd name="connsiteX2" fmla="*/ 437 w 424826"/>
              <a:gd name="connsiteY2" fmla="*/ 291945 h 293223"/>
              <a:gd name="connsiteX3" fmla="*/ 424826 w 424826"/>
              <a:gd name="connsiteY3" fmla="*/ 293223 h 293223"/>
              <a:gd name="connsiteX4" fmla="*/ 229868 w 424826"/>
              <a:gd name="connsiteY4" fmla="*/ 639 h 293223"/>
              <a:gd name="connsiteX0" fmla="*/ 229868 w 420388"/>
              <a:gd name="connsiteY0" fmla="*/ 639 h 292584"/>
              <a:gd name="connsiteX1" fmla="*/ 124 w 420388"/>
              <a:gd name="connsiteY1" fmla="*/ 0 h 292584"/>
              <a:gd name="connsiteX2" fmla="*/ 437 w 420388"/>
              <a:gd name="connsiteY2" fmla="*/ 291945 h 292584"/>
              <a:gd name="connsiteX3" fmla="*/ 420388 w 420388"/>
              <a:gd name="connsiteY3" fmla="*/ 292584 h 292584"/>
              <a:gd name="connsiteX4" fmla="*/ 229868 w 420388"/>
              <a:gd name="connsiteY4" fmla="*/ 639 h 292584"/>
              <a:gd name="connsiteX0" fmla="*/ 229868 w 421656"/>
              <a:gd name="connsiteY0" fmla="*/ 639 h 295141"/>
              <a:gd name="connsiteX1" fmla="*/ 124 w 421656"/>
              <a:gd name="connsiteY1" fmla="*/ 0 h 295141"/>
              <a:gd name="connsiteX2" fmla="*/ 437 w 421656"/>
              <a:gd name="connsiteY2" fmla="*/ 291945 h 295141"/>
              <a:gd name="connsiteX3" fmla="*/ 421656 w 421656"/>
              <a:gd name="connsiteY3" fmla="*/ 295141 h 295141"/>
              <a:gd name="connsiteX4" fmla="*/ 229868 w 421656"/>
              <a:gd name="connsiteY4" fmla="*/ 639 h 295141"/>
              <a:gd name="connsiteX0" fmla="*/ 229868 w 421656"/>
              <a:gd name="connsiteY0" fmla="*/ 639 h 291945"/>
              <a:gd name="connsiteX1" fmla="*/ 124 w 421656"/>
              <a:gd name="connsiteY1" fmla="*/ 0 h 291945"/>
              <a:gd name="connsiteX2" fmla="*/ 437 w 421656"/>
              <a:gd name="connsiteY2" fmla="*/ 291945 h 291945"/>
              <a:gd name="connsiteX3" fmla="*/ 421656 w 421656"/>
              <a:gd name="connsiteY3" fmla="*/ 291305 h 291945"/>
              <a:gd name="connsiteX4" fmla="*/ 229868 w 421656"/>
              <a:gd name="connsiteY4" fmla="*/ 639 h 291945"/>
              <a:gd name="connsiteX0" fmla="*/ 229834 w 421622"/>
              <a:gd name="connsiteY0" fmla="*/ 639 h 293224"/>
              <a:gd name="connsiteX1" fmla="*/ 90 w 421622"/>
              <a:gd name="connsiteY1" fmla="*/ 0 h 293224"/>
              <a:gd name="connsiteX2" fmla="*/ 1037 w 421622"/>
              <a:gd name="connsiteY2" fmla="*/ 293224 h 293224"/>
              <a:gd name="connsiteX3" fmla="*/ 421622 w 421622"/>
              <a:gd name="connsiteY3" fmla="*/ 291305 h 293224"/>
              <a:gd name="connsiteX4" fmla="*/ 229834 w 421622"/>
              <a:gd name="connsiteY4" fmla="*/ 639 h 293224"/>
              <a:gd name="connsiteX0" fmla="*/ 229834 w 421622"/>
              <a:gd name="connsiteY0" fmla="*/ 0 h 293864"/>
              <a:gd name="connsiteX1" fmla="*/ 90 w 421622"/>
              <a:gd name="connsiteY1" fmla="*/ 640 h 293864"/>
              <a:gd name="connsiteX2" fmla="*/ 1037 w 421622"/>
              <a:gd name="connsiteY2" fmla="*/ 293864 h 293864"/>
              <a:gd name="connsiteX3" fmla="*/ 421622 w 421622"/>
              <a:gd name="connsiteY3" fmla="*/ 291945 h 293864"/>
              <a:gd name="connsiteX4" fmla="*/ 229834 w 421622"/>
              <a:gd name="connsiteY4" fmla="*/ 0 h 293864"/>
              <a:gd name="connsiteX0" fmla="*/ 231070 w 422858"/>
              <a:gd name="connsiteY0" fmla="*/ 0 h 293864"/>
              <a:gd name="connsiteX1" fmla="*/ 58 w 422858"/>
              <a:gd name="connsiteY1" fmla="*/ 640 h 293864"/>
              <a:gd name="connsiteX2" fmla="*/ 2273 w 422858"/>
              <a:gd name="connsiteY2" fmla="*/ 293864 h 293864"/>
              <a:gd name="connsiteX3" fmla="*/ 422858 w 422858"/>
              <a:gd name="connsiteY3" fmla="*/ 291945 h 293864"/>
              <a:gd name="connsiteX4" fmla="*/ 231070 w 422858"/>
              <a:gd name="connsiteY4" fmla="*/ 0 h 293864"/>
              <a:gd name="connsiteX0" fmla="*/ 231333 w 423121"/>
              <a:gd name="connsiteY0" fmla="*/ 0 h 293864"/>
              <a:gd name="connsiteX1" fmla="*/ 321 w 423121"/>
              <a:gd name="connsiteY1" fmla="*/ 640 h 293864"/>
              <a:gd name="connsiteX2" fmla="*/ 0 w 423121"/>
              <a:gd name="connsiteY2" fmla="*/ 293864 h 293864"/>
              <a:gd name="connsiteX3" fmla="*/ 423121 w 423121"/>
              <a:gd name="connsiteY3" fmla="*/ 291945 h 293864"/>
              <a:gd name="connsiteX4" fmla="*/ 231333 w 423121"/>
              <a:gd name="connsiteY4" fmla="*/ 0 h 293864"/>
              <a:gd name="connsiteX0" fmla="*/ 231977 w 423765"/>
              <a:gd name="connsiteY0" fmla="*/ 0 h 293864"/>
              <a:gd name="connsiteX1" fmla="*/ 965 w 423765"/>
              <a:gd name="connsiteY1" fmla="*/ 640 h 293864"/>
              <a:gd name="connsiteX2" fmla="*/ 644 w 423765"/>
              <a:gd name="connsiteY2" fmla="*/ 293864 h 293864"/>
              <a:gd name="connsiteX3" fmla="*/ 423765 w 423765"/>
              <a:gd name="connsiteY3" fmla="*/ 291945 h 293864"/>
              <a:gd name="connsiteX4" fmla="*/ 231977 w 423765"/>
              <a:gd name="connsiteY4" fmla="*/ 0 h 293864"/>
              <a:gd name="connsiteX0" fmla="*/ 231333 w 423121"/>
              <a:gd name="connsiteY0" fmla="*/ 0 h 293864"/>
              <a:gd name="connsiteX1" fmla="*/ 321 w 423121"/>
              <a:gd name="connsiteY1" fmla="*/ 640 h 293864"/>
              <a:gd name="connsiteX2" fmla="*/ 0 w 423121"/>
              <a:gd name="connsiteY2" fmla="*/ 293864 h 293864"/>
              <a:gd name="connsiteX3" fmla="*/ 423121 w 423121"/>
              <a:gd name="connsiteY3" fmla="*/ 291945 h 293864"/>
              <a:gd name="connsiteX4" fmla="*/ 231333 w 423121"/>
              <a:gd name="connsiteY4" fmla="*/ 0 h 293864"/>
              <a:gd name="connsiteX0" fmla="*/ 235137 w 426925"/>
              <a:gd name="connsiteY0" fmla="*/ 0 h 294503"/>
              <a:gd name="connsiteX1" fmla="*/ 4125 w 426925"/>
              <a:gd name="connsiteY1" fmla="*/ 640 h 294503"/>
              <a:gd name="connsiteX2" fmla="*/ 0 w 426925"/>
              <a:gd name="connsiteY2" fmla="*/ 294503 h 294503"/>
              <a:gd name="connsiteX3" fmla="*/ 426925 w 426925"/>
              <a:gd name="connsiteY3" fmla="*/ 291945 h 294503"/>
              <a:gd name="connsiteX4" fmla="*/ 235137 w 426925"/>
              <a:gd name="connsiteY4" fmla="*/ 0 h 294503"/>
              <a:gd name="connsiteX0" fmla="*/ 235137 w 426925"/>
              <a:gd name="connsiteY0" fmla="*/ 0 h 294503"/>
              <a:gd name="connsiteX1" fmla="*/ 1589 w 426925"/>
              <a:gd name="connsiteY1" fmla="*/ 640 h 294503"/>
              <a:gd name="connsiteX2" fmla="*/ 0 w 426925"/>
              <a:gd name="connsiteY2" fmla="*/ 294503 h 294503"/>
              <a:gd name="connsiteX3" fmla="*/ 426925 w 426925"/>
              <a:gd name="connsiteY3" fmla="*/ 291945 h 294503"/>
              <a:gd name="connsiteX4" fmla="*/ 235137 w 426925"/>
              <a:gd name="connsiteY4" fmla="*/ 0 h 294503"/>
              <a:gd name="connsiteX0" fmla="*/ 233673 w 425461"/>
              <a:gd name="connsiteY0" fmla="*/ 0 h 294503"/>
              <a:gd name="connsiteX1" fmla="*/ 125 w 425461"/>
              <a:gd name="connsiteY1" fmla="*/ 640 h 294503"/>
              <a:gd name="connsiteX2" fmla="*/ 438 w 425461"/>
              <a:gd name="connsiteY2" fmla="*/ 294503 h 294503"/>
              <a:gd name="connsiteX3" fmla="*/ 425461 w 425461"/>
              <a:gd name="connsiteY3" fmla="*/ 291945 h 294503"/>
              <a:gd name="connsiteX4" fmla="*/ 233673 w 425461"/>
              <a:gd name="connsiteY4" fmla="*/ 0 h 294503"/>
              <a:gd name="connsiteX0" fmla="*/ 235508 w 427296"/>
              <a:gd name="connsiteY0" fmla="*/ 0 h 294503"/>
              <a:gd name="connsiteX1" fmla="*/ 58 w 427296"/>
              <a:gd name="connsiteY1" fmla="*/ 640 h 294503"/>
              <a:gd name="connsiteX2" fmla="*/ 2273 w 427296"/>
              <a:gd name="connsiteY2" fmla="*/ 294503 h 294503"/>
              <a:gd name="connsiteX3" fmla="*/ 427296 w 427296"/>
              <a:gd name="connsiteY3" fmla="*/ 291945 h 294503"/>
              <a:gd name="connsiteX4" fmla="*/ 235508 w 427296"/>
              <a:gd name="connsiteY4" fmla="*/ 0 h 294503"/>
              <a:gd name="connsiteX0" fmla="*/ 235574 w 427362"/>
              <a:gd name="connsiteY0" fmla="*/ 0 h 294503"/>
              <a:gd name="connsiteX1" fmla="*/ 124 w 427362"/>
              <a:gd name="connsiteY1" fmla="*/ 640 h 294503"/>
              <a:gd name="connsiteX2" fmla="*/ 437 w 427362"/>
              <a:gd name="connsiteY2" fmla="*/ 294503 h 294503"/>
              <a:gd name="connsiteX3" fmla="*/ 427362 w 427362"/>
              <a:gd name="connsiteY3" fmla="*/ 291945 h 294503"/>
              <a:gd name="connsiteX4" fmla="*/ 235574 w 427362"/>
              <a:gd name="connsiteY4" fmla="*/ 0 h 294503"/>
              <a:gd name="connsiteX0" fmla="*/ 235574 w 428605"/>
              <a:gd name="connsiteY0" fmla="*/ 0 h 294503"/>
              <a:gd name="connsiteX1" fmla="*/ 124 w 428605"/>
              <a:gd name="connsiteY1" fmla="*/ 640 h 294503"/>
              <a:gd name="connsiteX2" fmla="*/ 437 w 428605"/>
              <a:gd name="connsiteY2" fmla="*/ 294503 h 294503"/>
              <a:gd name="connsiteX3" fmla="*/ 428605 w 428605"/>
              <a:gd name="connsiteY3" fmla="*/ 293198 h 294503"/>
              <a:gd name="connsiteX4" fmla="*/ 235574 w 428605"/>
              <a:gd name="connsiteY4" fmla="*/ 0 h 294503"/>
              <a:gd name="connsiteX0" fmla="*/ 235574 w 428605"/>
              <a:gd name="connsiteY0" fmla="*/ 0 h 294503"/>
              <a:gd name="connsiteX1" fmla="*/ 124 w 428605"/>
              <a:gd name="connsiteY1" fmla="*/ 640 h 294503"/>
              <a:gd name="connsiteX2" fmla="*/ 437 w 428605"/>
              <a:gd name="connsiteY2" fmla="*/ 294503 h 294503"/>
              <a:gd name="connsiteX3" fmla="*/ 428605 w 428605"/>
              <a:gd name="connsiteY3" fmla="*/ 294451 h 294503"/>
              <a:gd name="connsiteX4" fmla="*/ 235574 w 428605"/>
              <a:gd name="connsiteY4" fmla="*/ 0 h 294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05" h="294503">
                <a:moveTo>
                  <a:pt x="235574" y="0"/>
                </a:moveTo>
                <a:lnTo>
                  <a:pt x="124" y="640"/>
                </a:lnTo>
                <a:cubicBezTo>
                  <a:pt x="-406" y="103922"/>
                  <a:pt x="967" y="189303"/>
                  <a:pt x="437" y="294503"/>
                </a:cubicBezTo>
                <a:lnTo>
                  <a:pt x="428605" y="294451"/>
                </a:lnTo>
                <a:lnTo>
                  <a:pt x="235574" y="0"/>
                </a:lnTo>
                <a:close/>
              </a:path>
            </a:pathLst>
          </a:custGeom>
          <a:solidFill>
            <a:srgbClr val="FFFFFF"/>
          </a:solidFill>
          <a:ln w="533400" cap="sq">
            <a:solidFill>
              <a:schemeClr val="bg1"/>
            </a:solidFill>
            <a:prstDash val="solid"/>
            <a:miter/>
          </a:ln>
        </p:spPr>
      </p:sp>
      <p:sp>
        <p:nvSpPr>
          <p:cNvPr id="20" name="矩形 19">
            <a:extLst>
              <a:ext uri="{FF2B5EF4-FFF2-40B4-BE49-F238E27FC236}">
                <a16:creationId xmlns:a16="http://schemas.microsoft.com/office/drawing/2014/main" id="{19CAB9EA-C2D4-4307-9E0D-732D11EC3EDC}"/>
              </a:ext>
            </a:extLst>
          </p:cNvPr>
          <p:cNvSpPr/>
          <p:nvPr userDrawn="1"/>
        </p:nvSpPr>
        <p:spPr>
          <a:xfrm>
            <a:off x="5066792" y="-21718"/>
            <a:ext cx="5084483" cy="6879718"/>
          </a:xfrm>
          <a:custGeom>
            <a:avLst/>
            <a:gdLst>
              <a:gd name="connsiteX0" fmla="*/ 0 w 4142375"/>
              <a:gd name="connsiteY0" fmla="*/ 0 h 6858000"/>
              <a:gd name="connsiteX1" fmla="*/ 4142375 w 4142375"/>
              <a:gd name="connsiteY1" fmla="*/ 0 h 6858000"/>
              <a:gd name="connsiteX2" fmla="*/ 4142375 w 4142375"/>
              <a:gd name="connsiteY2" fmla="*/ 6858000 h 6858000"/>
              <a:gd name="connsiteX3" fmla="*/ 0 w 4142375"/>
              <a:gd name="connsiteY3" fmla="*/ 6858000 h 6858000"/>
              <a:gd name="connsiteX4" fmla="*/ 0 w 4142375"/>
              <a:gd name="connsiteY4" fmla="*/ 0 h 6858000"/>
              <a:gd name="connsiteX0" fmla="*/ 0 w 4142375"/>
              <a:gd name="connsiteY0" fmla="*/ 13855 h 6871855"/>
              <a:gd name="connsiteX1" fmla="*/ 1329902 w 4142375"/>
              <a:gd name="connsiteY1" fmla="*/ 0 h 6871855"/>
              <a:gd name="connsiteX2" fmla="*/ 4142375 w 4142375"/>
              <a:gd name="connsiteY2" fmla="*/ 6871855 h 6871855"/>
              <a:gd name="connsiteX3" fmla="*/ 0 w 4142375"/>
              <a:gd name="connsiteY3" fmla="*/ 6871855 h 6871855"/>
              <a:gd name="connsiteX4" fmla="*/ 0 w 4142375"/>
              <a:gd name="connsiteY4" fmla="*/ 13855 h 6871855"/>
              <a:gd name="connsiteX0" fmla="*/ 0 w 4142375"/>
              <a:gd name="connsiteY0" fmla="*/ 13855 h 6871855"/>
              <a:gd name="connsiteX1" fmla="*/ 1329902 w 4142375"/>
              <a:gd name="connsiteY1" fmla="*/ 0 h 6871855"/>
              <a:gd name="connsiteX2" fmla="*/ 4142375 w 4142375"/>
              <a:gd name="connsiteY2" fmla="*/ 6871855 h 6871855"/>
              <a:gd name="connsiteX3" fmla="*/ 3810000 w 4142375"/>
              <a:gd name="connsiteY3" fmla="*/ 6844146 h 6871855"/>
              <a:gd name="connsiteX4" fmla="*/ 0 w 4142375"/>
              <a:gd name="connsiteY4" fmla="*/ 13855 h 6871855"/>
              <a:gd name="connsiteX0" fmla="*/ 0 w 3255684"/>
              <a:gd name="connsiteY0" fmla="*/ 41564 h 6871855"/>
              <a:gd name="connsiteX1" fmla="*/ 443211 w 3255684"/>
              <a:gd name="connsiteY1" fmla="*/ 0 h 6871855"/>
              <a:gd name="connsiteX2" fmla="*/ 3255684 w 3255684"/>
              <a:gd name="connsiteY2" fmla="*/ 6871855 h 6871855"/>
              <a:gd name="connsiteX3" fmla="*/ 2923309 w 3255684"/>
              <a:gd name="connsiteY3" fmla="*/ 6844146 h 6871855"/>
              <a:gd name="connsiteX4" fmla="*/ 0 w 3255684"/>
              <a:gd name="connsiteY4" fmla="*/ 41564 h 6871855"/>
              <a:gd name="connsiteX0" fmla="*/ 0 w 3311102"/>
              <a:gd name="connsiteY0" fmla="*/ 0 h 6871855"/>
              <a:gd name="connsiteX1" fmla="*/ 498629 w 3311102"/>
              <a:gd name="connsiteY1" fmla="*/ 0 h 6871855"/>
              <a:gd name="connsiteX2" fmla="*/ 3311102 w 3311102"/>
              <a:gd name="connsiteY2" fmla="*/ 6871855 h 6871855"/>
              <a:gd name="connsiteX3" fmla="*/ 2978727 w 3311102"/>
              <a:gd name="connsiteY3" fmla="*/ 6844146 h 6871855"/>
              <a:gd name="connsiteX4" fmla="*/ 0 w 3311102"/>
              <a:gd name="connsiteY4" fmla="*/ 0 h 6871855"/>
              <a:gd name="connsiteX0" fmla="*/ 0 w 5209175"/>
              <a:gd name="connsiteY0" fmla="*/ 0 h 6871855"/>
              <a:gd name="connsiteX1" fmla="*/ 498629 w 5209175"/>
              <a:gd name="connsiteY1" fmla="*/ 0 h 6871855"/>
              <a:gd name="connsiteX2" fmla="*/ 5209175 w 5209175"/>
              <a:gd name="connsiteY2" fmla="*/ 6871855 h 6871855"/>
              <a:gd name="connsiteX3" fmla="*/ 2978727 w 5209175"/>
              <a:gd name="connsiteY3" fmla="*/ 6844146 h 6871855"/>
              <a:gd name="connsiteX4" fmla="*/ 0 w 5209175"/>
              <a:gd name="connsiteY4" fmla="*/ 0 h 6871855"/>
              <a:gd name="connsiteX0" fmla="*/ 0 w 5209175"/>
              <a:gd name="connsiteY0" fmla="*/ 0 h 6871855"/>
              <a:gd name="connsiteX1" fmla="*/ 498629 w 5209175"/>
              <a:gd name="connsiteY1" fmla="*/ 0 h 6871855"/>
              <a:gd name="connsiteX2" fmla="*/ 5209175 w 5209175"/>
              <a:gd name="connsiteY2" fmla="*/ 6871855 h 6871855"/>
              <a:gd name="connsiteX3" fmla="*/ 4738254 w 5209175"/>
              <a:gd name="connsiteY3" fmla="*/ 6816437 h 6871855"/>
              <a:gd name="connsiteX4" fmla="*/ 0 w 5209175"/>
              <a:gd name="connsiteY4" fmla="*/ 0 h 6871855"/>
              <a:gd name="connsiteX0" fmla="*/ 0 w 5209175"/>
              <a:gd name="connsiteY0" fmla="*/ 0 h 6871855"/>
              <a:gd name="connsiteX1" fmla="*/ 498629 w 5209175"/>
              <a:gd name="connsiteY1" fmla="*/ 0 h 6871855"/>
              <a:gd name="connsiteX2" fmla="*/ 5209175 w 5209175"/>
              <a:gd name="connsiteY2" fmla="*/ 6871855 h 6871855"/>
              <a:gd name="connsiteX3" fmla="*/ 4724400 w 5209175"/>
              <a:gd name="connsiteY3" fmla="*/ 6871855 h 6871855"/>
              <a:gd name="connsiteX4" fmla="*/ 0 w 5209175"/>
              <a:gd name="connsiteY4" fmla="*/ 0 h 6871855"/>
              <a:gd name="connsiteX0" fmla="*/ 0 w 5209175"/>
              <a:gd name="connsiteY0" fmla="*/ 0 h 6913418"/>
              <a:gd name="connsiteX1" fmla="*/ 498629 w 5209175"/>
              <a:gd name="connsiteY1" fmla="*/ 0 h 6913418"/>
              <a:gd name="connsiteX2" fmla="*/ 5209175 w 5209175"/>
              <a:gd name="connsiteY2" fmla="*/ 6871855 h 6913418"/>
              <a:gd name="connsiteX3" fmla="*/ 4613563 w 5209175"/>
              <a:gd name="connsiteY3" fmla="*/ 6913418 h 6913418"/>
              <a:gd name="connsiteX4" fmla="*/ 0 w 5209175"/>
              <a:gd name="connsiteY4" fmla="*/ 0 h 6913418"/>
              <a:gd name="connsiteX0" fmla="*/ 0 w 5098338"/>
              <a:gd name="connsiteY0" fmla="*/ 0 h 6913418"/>
              <a:gd name="connsiteX1" fmla="*/ 498629 w 5098338"/>
              <a:gd name="connsiteY1" fmla="*/ 0 h 6913418"/>
              <a:gd name="connsiteX2" fmla="*/ 5098338 w 5098338"/>
              <a:gd name="connsiteY2" fmla="*/ 6871855 h 6913418"/>
              <a:gd name="connsiteX3" fmla="*/ 4613563 w 5098338"/>
              <a:gd name="connsiteY3" fmla="*/ 6913418 h 6913418"/>
              <a:gd name="connsiteX4" fmla="*/ 0 w 5098338"/>
              <a:gd name="connsiteY4" fmla="*/ 0 h 6913418"/>
              <a:gd name="connsiteX0" fmla="*/ 0 w 5098338"/>
              <a:gd name="connsiteY0" fmla="*/ 0 h 6871855"/>
              <a:gd name="connsiteX1" fmla="*/ 498629 w 5098338"/>
              <a:gd name="connsiteY1" fmla="*/ 0 h 6871855"/>
              <a:gd name="connsiteX2" fmla="*/ 5098338 w 5098338"/>
              <a:gd name="connsiteY2" fmla="*/ 6871855 h 6871855"/>
              <a:gd name="connsiteX3" fmla="*/ 4571999 w 5098338"/>
              <a:gd name="connsiteY3" fmla="*/ 6830291 h 6871855"/>
              <a:gd name="connsiteX4" fmla="*/ 0 w 5098338"/>
              <a:gd name="connsiteY4" fmla="*/ 0 h 6871855"/>
              <a:gd name="connsiteX0" fmla="*/ 0 w 5098338"/>
              <a:gd name="connsiteY0" fmla="*/ 0 h 6885710"/>
              <a:gd name="connsiteX1" fmla="*/ 498629 w 5098338"/>
              <a:gd name="connsiteY1" fmla="*/ 0 h 6885710"/>
              <a:gd name="connsiteX2" fmla="*/ 5098338 w 5098338"/>
              <a:gd name="connsiteY2" fmla="*/ 6871855 h 6885710"/>
              <a:gd name="connsiteX3" fmla="*/ 4558144 w 5098338"/>
              <a:gd name="connsiteY3" fmla="*/ 6885710 h 6885710"/>
              <a:gd name="connsiteX4" fmla="*/ 0 w 5098338"/>
              <a:gd name="connsiteY4" fmla="*/ 0 h 6885710"/>
              <a:gd name="connsiteX0" fmla="*/ 0 w 5084483"/>
              <a:gd name="connsiteY0" fmla="*/ 0 h 6885710"/>
              <a:gd name="connsiteX1" fmla="*/ 498629 w 5084483"/>
              <a:gd name="connsiteY1" fmla="*/ 0 h 6885710"/>
              <a:gd name="connsiteX2" fmla="*/ 5084483 w 5084483"/>
              <a:gd name="connsiteY2" fmla="*/ 6885710 h 6885710"/>
              <a:gd name="connsiteX3" fmla="*/ 4558144 w 5084483"/>
              <a:gd name="connsiteY3" fmla="*/ 6885710 h 6885710"/>
              <a:gd name="connsiteX4" fmla="*/ 0 w 5084483"/>
              <a:gd name="connsiteY4" fmla="*/ 0 h 688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4483" h="6885710">
                <a:moveTo>
                  <a:pt x="0" y="0"/>
                </a:moveTo>
                <a:lnTo>
                  <a:pt x="498629" y="0"/>
                </a:lnTo>
                <a:lnTo>
                  <a:pt x="5084483" y="6885710"/>
                </a:lnTo>
                <a:lnTo>
                  <a:pt x="4558144" y="6885710"/>
                </a:lnTo>
                <a:lnTo>
                  <a:pt x="0" y="0"/>
                </a:lnTo>
                <a:close/>
              </a:path>
            </a:pathLst>
          </a:custGeom>
          <a:solidFill>
            <a:srgbClr val="093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62237"/>
              </a:solidFill>
            </a:endParaRPr>
          </a:p>
        </p:txBody>
      </p:sp>
      <p:sp>
        <p:nvSpPr>
          <p:cNvPr id="26" name="AutoShape 6">
            <a:extLst>
              <a:ext uri="{FF2B5EF4-FFF2-40B4-BE49-F238E27FC236}">
                <a16:creationId xmlns:a16="http://schemas.microsoft.com/office/drawing/2014/main" id="{A0B7E70E-3488-4EBE-A8C3-AD470ED529F8}"/>
              </a:ext>
            </a:extLst>
          </p:cNvPr>
          <p:cNvSpPr/>
          <p:nvPr userDrawn="1"/>
        </p:nvSpPr>
        <p:spPr>
          <a:xfrm>
            <a:off x="855725" y="2785460"/>
            <a:ext cx="5746144" cy="0"/>
          </a:xfrm>
          <a:prstGeom prst="line">
            <a:avLst/>
          </a:prstGeom>
          <a:ln w="66675" cap="flat">
            <a:solidFill>
              <a:srgbClr val="093655"/>
            </a:solidFill>
            <a:prstDash val="solid"/>
            <a:headEnd type="none" w="sm" len="sm"/>
            <a:tailEnd type="oval" w="lg" len="lg"/>
          </a:ln>
        </p:spPr>
      </p:sp>
      <p:pic>
        <p:nvPicPr>
          <p:cNvPr id="9" name="圖片 8">
            <a:extLst>
              <a:ext uri="{FF2B5EF4-FFF2-40B4-BE49-F238E27FC236}">
                <a16:creationId xmlns:a16="http://schemas.microsoft.com/office/drawing/2014/main" id="{2EB88779-8FCE-4F4F-A552-BB529C49C091}"/>
              </a:ext>
            </a:extLst>
          </p:cNvPr>
          <p:cNvPicPr>
            <a:picLocks noChangeAspect="1"/>
          </p:cNvPicPr>
          <p:nvPr userDrawn="1"/>
        </p:nvPicPr>
        <p:blipFill>
          <a:blip r:embed="rId3" cstate="hq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3503391" cy="1137881"/>
          </a:xfrm>
          <a:prstGeom prst="rect">
            <a:avLst/>
          </a:prstGeom>
        </p:spPr>
      </p:pic>
      <p:pic>
        <p:nvPicPr>
          <p:cNvPr id="2" name="圖片 1">
            <a:extLst>
              <a:ext uri="{FF2B5EF4-FFF2-40B4-BE49-F238E27FC236}">
                <a16:creationId xmlns:a16="http://schemas.microsoft.com/office/drawing/2014/main" id="{34734373-95EB-4234-A58D-A331D3F5BD31}"/>
              </a:ext>
            </a:extLst>
          </p:cNvPr>
          <p:cNvPicPr>
            <a:picLocks noChangeAspect="1"/>
          </p:cNvPicPr>
          <p:nvPr userDrawn="1"/>
        </p:nvPicPr>
        <p:blipFill>
          <a:blip r:embed="rId5"/>
          <a:stretch>
            <a:fillRect/>
          </a:stretch>
        </p:blipFill>
        <p:spPr>
          <a:xfrm>
            <a:off x="6968446" y="2927470"/>
            <a:ext cx="2093123" cy="1989503"/>
          </a:xfrm>
          <a:prstGeom prst="ellipse">
            <a:avLst/>
          </a:prstGeom>
          <a:ln w="95250" cap="rnd">
            <a:solidFill>
              <a:schemeClr val="accent5">
                <a:lumMod val="20000"/>
                <a:lumOff val="80000"/>
              </a:schemeClr>
            </a:solidFill>
          </a:ln>
          <a:effectLst/>
          <a:scene3d>
            <a:camera prst="orthographicFront"/>
            <a:lightRig rig="contrasting" dir="t">
              <a:rot lat="0" lon="0" rev="3000000"/>
            </a:lightRig>
          </a:scene3d>
          <a:sp3d contourW="7620">
            <a:bevelT w="95250" h="31750"/>
            <a:contourClr>
              <a:srgbClr val="333333"/>
            </a:contourClr>
          </a:sp3d>
        </p:spPr>
      </p:pic>
      <p:sp>
        <p:nvSpPr>
          <p:cNvPr id="4" name="矩形 3">
            <a:extLst>
              <a:ext uri="{FF2B5EF4-FFF2-40B4-BE49-F238E27FC236}">
                <a16:creationId xmlns:a16="http://schemas.microsoft.com/office/drawing/2014/main" id="{DBD07AF0-1ED3-4A9F-A0F4-E3CA8136E4E3}"/>
              </a:ext>
            </a:extLst>
          </p:cNvPr>
          <p:cNvSpPr/>
          <p:nvPr userDrawn="1"/>
        </p:nvSpPr>
        <p:spPr>
          <a:xfrm>
            <a:off x="855725" y="1862133"/>
            <a:ext cx="5622052" cy="7848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b="1" dirty="0">
                <a:solidFill>
                  <a:srgbClr val="093655"/>
                </a:solidFill>
                <a:latin typeface="微軟正黑體" panose="020B0604030504040204" pitchFamily="34" charset="-120"/>
                <a:ea typeface="微軟正黑體" panose="020B0604030504040204" pitchFamily="34" charset="-120"/>
                <a:cs typeface="Open Sans Extrabold" panose="020B0906030804020204" pitchFamily="34" charset="0"/>
              </a:rPr>
              <a:t>前瞻科技與系統學術研究中心 </a:t>
            </a:r>
            <a:endParaRPr lang="en-US" altLang="zh-TW" sz="3200" b="1" dirty="0">
              <a:solidFill>
                <a:srgbClr val="093655"/>
              </a:solidFill>
              <a:latin typeface="微軟正黑體" panose="020B0604030504040204" pitchFamily="34" charset="-120"/>
              <a:ea typeface="微軟正黑體" panose="020B0604030504040204" pitchFamily="34" charset="-120"/>
              <a:cs typeface="Open Sans Extrabold" panose="020B09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b="1" dirty="0">
                <a:solidFill>
                  <a:srgbClr val="093655"/>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Tree>
    <p:extLst>
      <p:ext uri="{BB962C8B-B14F-4D97-AF65-F5344CB8AC3E}">
        <p14:creationId xmlns:p14="http://schemas.microsoft.com/office/powerpoint/2010/main" val="1384637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3FBCC02D-ACC5-43C6-9FE0-EDC688D17D5F}" type="datetime1">
              <a:rPr lang="zh-TW" altLang="en-US" smtClean="0"/>
              <a:t>2025/5/13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46292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C581840F-D56B-43BF-A263-62C3AB4E2C97}" type="datetime1">
              <a:rPr lang="zh-TW" altLang="en-US" smtClean="0"/>
              <a:t>2025/5/13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2990504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2"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DD3C6DDA-9DC4-41FD-A6B7-21EF13CBC4EA}" type="datetime1">
              <a:rPr lang="zh-TW" altLang="en-US" smtClean="0"/>
              <a:t>2025/5/13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1638593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1"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1"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E4B962BB-F33C-47F5-A58C-C0CE4F32D8A3}" type="datetime1">
              <a:rPr lang="zh-TW" altLang="en-US" smtClean="0"/>
              <a:t>2025/5/13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2279281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9"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9" y="2505076"/>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2" y="2505076"/>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8902977A-402B-4361-B912-0FA61E378242}" type="datetime1">
              <a:rPr lang="zh-TW" altLang="en-US" smtClean="0"/>
              <a:t>2025/5/13</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3853227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5784D6FA-2535-4371-BFB3-4A8EB508ACC9}" type="datetime1">
              <a:rPr lang="zh-TW" altLang="en-US" smtClean="0"/>
              <a:t>2025/5/13</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26784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C57F82E8-7BB0-4705-861B-6C5C5119A3D3}" type="datetime1">
              <a:rPr lang="zh-TW" altLang="en-US" smtClean="0"/>
              <a:t>2025/5/13</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4268385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81B9DEF7-143D-4AFD-B71E-3B556912B2AD}" type="datetime1">
              <a:rPr lang="zh-TW" altLang="en-US" smtClean="0"/>
              <a:t>2025/5/13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1030259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zh-TW" altLang="en-US"/>
          </a:p>
        </p:txBody>
      </p:sp>
      <p:sp>
        <p:nvSpPr>
          <p:cNvPr id="4" name="文字版面配置區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B410751D-5BC4-47B5-843F-325D4EC399A3}" type="datetime1">
              <a:rPr lang="zh-TW" altLang="en-US" smtClean="0"/>
              <a:t>2025/5/13</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539801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BBAC4B9-0A8B-435F-8674-76A1CF245A18}" type="datetime1">
              <a:rPr lang="zh-TW" altLang="en-US" smtClean="0"/>
              <a:t>2025/5/13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716928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議程">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918248C-246E-48D1-9FC8-54B454424C19}"/>
              </a:ext>
            </a:extLst>
          </p:cNvPr>
          <p:cNvSpPr>
            <a:spLocks noGrp="1"/>
          </p:cNvSpPr>
          <p:nvPr>
            <p:ph type="dt" sz="half" idx="10"/>
          </p:nvPr>
        </p:nvSpPr>
        <p:spPr>
          <a:xfrm>
            <a:off x="838200" y="6356350"/>
            <a:ext cx="2743200" cy="365125"/>
          </a:xfrm>
          <a:prstGeom prst="rect">
            <a:avLst/>
          </a:prstGeom>
        </p:spPr>
        <p:txBody>
          <a:bodyPr/>
          <a:lstStyle/>
          <a:p>
            <a:fld id="{94399525-EB6C-4E54-AA92-11A3C373D456}" type="datetimeFigureOut">
              <a:rPr lang="zh-TW" altLang="en-US" smtClean="0"/>
              <a:t>2025/5/13</a:t>
            </a:fld>
            <a:endParaRPr lang="zh-TW" altLang="en-US"/>
          </a:p>
        </p:txBody>
      </p:sp>
      <p:sp>
        <p:nvSpPr>
          <p:cNvPr id="3" name="頁尾版面配置區 2">
            <a:extLst>
              <a:ext uri="{FF2B5EF4-FFF2-40B4-BE49-F238E27FC236}">
                <a16:creationId xmlns:a16="http://schemas.microsoft.com/office/drawing/2014/main" id="{EA2D13CB-BBA6-48F4-A46E-110DBB14144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AED688B9-F1EE-45DF-AC2B-D369F1793C1D}"/>
              </a:ext>
            </a:extLst>
          </p:cNvPr>
          <p:cNvSpPr>
            <a:spLocks noGrp="1"/>
          </p:cNvSpPr>
          <p:nvPr>
            <p:ph type="sldNum" sz="quarter" idx="12"/>
          </p:nvPr>
        </p:nvSpPr>
        <p:spPr/>
        <p:txBody>
          <a:bodyPr/>
          <a:lstStyle/>
          <a:p>
            <a:fld id="{7886170B-7A8D-4E6C-9026-4E980ED24F05}" type="slidenum">
              <a:rPr lang="zh-TW" altLang="en-US" smtClean="0"/>
              <a:t>‹#›</a:t>
            </a:fld>
            <a:endParaRPr lang="zh-TW" altLang="en-US"/>
          </a:p>
        </p:txBody>
      </p:sp>
      <p:sp>
        <p:nvSpPr>
          <p:cNvPr id="6" name="矩形 5">
            <a:extLst>
              <a:ext uri="{FF2B5EF4-FFF2-40B4-BE49-F238E27FC236}">
                <a16:creationId xmlns:a16="http://schemas.microsoft.com/office/drawing/2014/main" id="{A487BA83-1D0C-4397-BAC3-3E5B68F771B1}"/>
              </a:ext>
            </a:extLst>
          </p:cNvPr>
          <p:cNvSpPr/>
          <p:nvPr userDrawn="1"/>
        </p:nvSpPr>
        <p:spPr>
          <a:xfrm>
            <a:off x="95769" y="38100"/>
            <a:ext cx="1332981" cy="365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TW" sz="1600" b="0" i="0" u="none" spc="-150" dirty="0">
                <a:solidFill>
                  <a:srgbClr val="FF0000"/>
                </a:solidFill>
                <a:effectLst/>
                <a:latin typeface="Bahnschrift" panose="020B0502040204020203" pitchFamily="34" charset="0"/>
              </a:rPr>
              <a:t>CONFIDENTIAL</a:t>
            </a:r>
            <a:endParaRPr lang="en-US" altLang="zh-TW" sz="1600" b="0" i="0" u="none" spc="-150" dirty="0">
              <a:solidFill>
                <a:srgbClr val="FF0000"/>
              </a:solidFill>
              <a:effectLst/>
              <a:latin typeface="Bahnschrift" panose="020B0502040204020203" pitchFamily="34" charset="0"/>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656794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899"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199"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69F32154-4052-4A9E-8301-48BAAAC0AA51}" type="datetime1">
              <a:rPr lang="zh-TW" altLang="en-US" smtClean="0"/>
              <a:t>2025/5/13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4109423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ED688B9-F1EE-45DF-AC2B-D369F1793C1D}"/>
              </a:ext>
            </a:extLst>
          </p:cNvPr>
          <p:cNvSpPr>
            <a:spLocks noGrp="1"/>
          </p:cNvSpPr>
          <p:nvPr>
            <p:ph type="sldNum" sz="quarter" idx="12"/>
          </p:nvPr>
        </p:nvSpPr>
        <p:spPr>
          <a:xfrm>
            <a:off x="9325495" y="6542952"/>
            <a:ext cx="2743200" cy="365125"/>
          </a:xfrm>
        </p:spPr>
        <p:txBody>
          <a:bodyPr/>
          <a:lstStyle/>
          <a:p>
            <a:fld id="{7886170B-7A8D-4E6C-9026-4E980ED24F05}" type="slidenum">
              <a:rPr lang="zh-TW" altLang="en-US" smtClean="0"/>
              <a:t>‹#›</a:t>
            </a:fld>
            <a:endParaRPr lang="zh-TW" altLang="en-US"/>
          </a:p>
        </p:txBody>
      </p:sp>
    </p:spTree>
    <p:extLst>
      <p:ext uri="{BB962C8B-B14F-4D97-AF65-F5344CB8AC3E}">
        <p14:creationId xmlns:p14="http://schemas.microsoft.com/office/powerpoint/2010/main" val="18691851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7C6627-1B50-4097-9EBB-347B4AAA918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B4B81FF-7774-400F-9C05-DAA14405ACB6}"/>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D841A5C-1776-48B2-B75B-9CC6BFB6654D}"/>
              </a:ext>
            </a:extLst>
          </p:cNvPr>
          <p:cNvSpPr>
            <a:spLocks noGrp="1"/>
          </p:cNvSpPr>
          <p:nvPr>
            <p:ph type="dt" sz="half" idx="10"/>
          </p:nvPr>
        </p:nvSpPr>
        <p:spPr/>
        <p:txBody>
          <a:bodyPr/>
          <a:lstStyle/>
          <a:p>
            <a:endParaRPr lang="zh-TW" altLang="en-US" dirty="0"/>
          </a:p>
        </p:txBody>
      </p:sp>
      <p:sp>
        <p:nvSpPr>
          <p:cNvPr id="5" name="頁尾版面配置區 4">
            <a:extLst>
              <a:ext uri="{FF2B5EF4-FFF2-40B4-BE49-F238E27FC236}">
                <a16:creationId xmlns:a16="http://schemas.microsoft.com/office/drawing/2014/main" id="{ECCA3E41-2A17-4173-BE3E-2718130C941B}"/>
              </a:ext>
            </a:extLst>
          </p:cNvPr>
          <p:cNvSpPr>
            <a:spLocks noGrp="1"/>
          </p:cNvSpPr>
          <p:nvPr>
            <p:ph type="ftr" sz="quarter" idx="11"/>
          </p:nvPr>
        </p:nvSpPr>
        <p:spPr/>
        <p:txBody>
          <a:bodyPr/>
          <a:lstStyle/>
          <a:p>
            <a:endParaRPr lang="zh-TW" altLang="en-US" dirty="0"/>
          </a:p>
        </p:txBody>
      </p:sp>
      <p:sp>
        <p:nvSpPr>
          <p:cNvPr id="6" name="投影片編號版面配置區 5">
            <a:extLst>
              <a:ext uri="{FF2B5EF4-FFF2-40B4-BE49-F238E27FC236}">
                <a16:creationId xmlns:a16="http://schemas.microsoft.com/office/drawing/2014/main" id="{7C829CF3-6406-4A40-A4CC-E12405A4557F}"/>
              </a:ext>
            </a:extLst>
          </p:cNvPr>
          <p:cNvSpPr>
            <a:spLocks noGrp="1"/>
          </p:cNvSpPr>
          <p:nvPr>
            <p:ph type="sldNum" sz="quarter" idx="12"/>
          </p:nvPr>
        </p:nvSpPr>
        <p:spPr/>
        <p:txBody>
          <a:bodyPr/>
          <a:lstStyle/>
          <a:p>
            <a:fld id="{6A9B9DDE-380E-4548-901B-DEB22BC8B5D8}" type="slidenum">
              <a:rPr lang="zh-TW" altLang="en-US" smtClean="0"/>
              <a:t>‹#›</a:t>
            </a:fld>
            <a:endParaRPr lang="zh-TW" altLang="en-US"/>
          </a:p>
        </p:txBody>
      </p:sp>
    </p:spTree>
    <p:extLst>
      <p:ext uri="{BB962C8B-B14F-4D97-AF65-F5344CB8AC3E}">
        <p14:creationId xmlns:p14="http://schemas.microsoft.com/office/powerpoint/2010/main" val="3948852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標題投影片">
    <p:spTree>
      <p:nvGrpSpPr>
        <p:cNvPr id="1" name=""/>
        <p:cNvGrpSpPr/>
        <p:nvPr/>
      </p:nvGrpSpPr>
      <p:grpSpPr>
        <a:xfrm>
          <a:off x="0" y="0"/>
          <a:ext cx="0" cy="0"/>
          <a:chOff x="0" y="0"/>
          <a:chExt cx="0" cy="0"/>
        </a:xfrm>
      </p:grpSpPr>
      <p:sp>
        <p:nvSpPr>
          <p:cNvPr id="15" name="Freeform 2">
            <a:extLst>
              <a:ext uri="{FF2B5EF4-FFF2-40B4-BE49-F238E27FC236}">
                <a16:creationId xmlns:a16="http://schemas.microsoft.com/office/drawing/2014/main" id="{BA458436-4722-47B3-9339-7810FD464972}"/>
              </a:ext>
            </a:extLst>
          </p:cNvPr>
          <p:cNvSpPr/>
          <p:nvPr userDrawn="1"/>
        </p:nvSpPr>
        <p:spPr>
          <a:xfrm>
            <a:off x="4936575" y="-21718"/>
            <a:ext cx="7255425" cy="6868336"/>
          </a:xfrm>
          <a:custGeom>
            <a:avLst/>
            <a:gdLst/>
            <a:ahLst/>
            <a:cxnLst/>
            <a:rect l="l" t="t" r="r" b="b"/>
            <a:pathLst>
              <a:path w="15440150" h="10287000">
                <a:moveTo>
                  <a:pt x="0" y="0"/>
                </a:moveTo>
                <a:lnTo>
                  <a:pt x="15440150" y="0"/>
                </a:lnTo>
                <a:lnTo>
                  <a:pt x="15440150" y="10287000"/>
                </a:lnTo>
                <a:lnTo>
                  <a:pt x="0" y="10287000"/>
                </a:lnTo>
                <a:lnTo>
                  <a:pt x="0" y="0"/>
                </a:lnTo>
                <a:close/>
              </a:path>
            </a:pathLst>
          </a:custGeom>
          <a:blipFill>
            <a:blip r:embed="rId2"/>
            <a:stretch>
              <a:fillRect r="-24902"/>
            </a:stretch>
          </a:blipFill>
        </p:spPr>
        <p:txBody>
          <a:bodyPr/>
          <a:lstStyle/>
          <a:p>
            <a:endParaRPr lang="zh-TW" altLang="en-US" dirty="0"/>
          </a:p>
        </p:txBody>
      </p:sp>
      <p:sp>
        <p:nvSpPr>
          <p:cNvPr id="19" name="Freeform 4">
            <a:extLst>
              <a:ext uri="{FF2B5EF4-FFF2-40B4-BE49-F238E27FC236}">
                <a16:creationId xmlns:a16="http://schemas.microsoft.com/office/drawing/2014/main" id="{B6DED655-D4FC-4697-8F16-D3A7E7C8EDB5}"/>
              </a:ext>
            </a:extLst>
          </p:cNvPr>
          <p:cNvSpPr>
            <a:spLocks noChangeAspect="1"/>
          </p:cNvSpPr>
          <p:nvPr userDrawn="1"/>
        </p:nvSpPr>
        <p:spPr>
          <a:xfrm>
            <a:off x="253692" y="241096"/>
            <a:ext cx="9365767" cy="6382116"/>
          </a:xfrm>
          <a:custGeom>
            <a:avLst/>
            <a:gdLst>
              <a:gd name="connsiteX0" fmla="*/ 250033 w 453233"/>
              <a:gd name="connsiteY0" fmla="*/ 0 h 338615"/>
              <a:gd name="connsiteX1" fmla="*/ 0 w 453233"/>
              <a:gd name="connsiteY1" fmla="*/ 11508 h 338615"/>
              <a:gd name="connsiteX2" fmla="*/ 11725 w 453233"/>
              <a:gd name="connsiteY2" fmla="*/ 338615 h 338615"/>
              <a:gd name="connsiteX3" fmla="*/ 453233 w 453233"/>
              <a:gd name="connsiteY3" fmla="*/ 338615 h 338615"/>
              <a:gd name="connsiteX4" fmla="*/ 250033 w 453233"/>
              <a:gd name="connsiteY4" fmla="*/ 0 h 338615"/>
              <a:gd name="connsiteX0" fmla="*/ 250033 w 453233"/>
              <a:gd name="connsiteY0" fmla="*/ 1918 h 327107"/>
              <a:gd name="connsiteX1" fmla="*/ 0 w 453233"/>
              <a:gd name="connsiteY1" fmla="*/ 0 h 327107"/>
              <a:gd name="connsiteX2" fmla="*/ 11725 w 453233"/>
              <a:gd name="connsiteY2" fmla="*/ 327107 h 327107"/>
              <a:gd name="connsiteX3" fmla="*/ 453233 w 453233"/>
              <a:gd name="connsiteY3" fmla="*/ 327107 h 327107"/>
              <a:gd name="connsiteX4" fmla="*/ 250033 w 453233"/>
              <a:gd name="connsiteY4" fmla="*/ 1918 h 327107"/>
              <a:gd name="connsiteX0" fmla="*/ 238308 w 441508"/>
              <a:gd name="connsiteY0" fmla="*/ 1918 h 327107"/>
              <a:gd name="connsiteX1" fmla="*/ 18708 w 441508"/>
              <a:gd name="connsiteY1" fmla="*/ 0 h 327107"/>
              <a:gd name="connsiteX2" fmla="*/ 0 w 441508"/>
              <a:gd name="connsiteY2" fmla="*/ 327107 h 327107"/>
              <a:gd name="connsiteX3" fmla="*/ 441508 w 441508"/>
              <a:gd name="connsiteY3" fmla="*/ 327107 h 327107"/>
              <a:gd name="connsiteX4" fmla="*/ 238308 w 441508"/>
              <a:gd name="connsiteY4" fmla="*/ 1918 h 327107"/>
              <a:gd name="connsiteX0" fmla="*/ 219600 w 422800"/>
              <a:gd name="connsiteY0" fmla="*/ 1918 h 327107"/>
              <a:gd name="connsiteX1" fmla="*/ 0 w 422800"/>
              <a:gd name="connsiteY1" fmla="*/ 0 h 327107"/>
              <a:gd name="connsiteX2" fmla="*/ 52303 w 422800"/>
              <a:gd name="connsiteY2" fmla="*/ 304731 h 327107"/>
              <a:gd name="connsiteX3" fmla="*/ 422800 w 422800"/>
              <a:gd name="connsiteY3" fmla="*/ 327107 h 327107"/>
              <a:gd name="connsiteX4" fmla="*/ 219600 w 422800"/>
              <a:gd name="connsiteY4" fmla="*/ 1918 h 327107"/>
              <a:gd name="connsiteX0" fmla="*/ 237040 w 440240"/>
              <a:gd name="connsiteY0" fmla="*/ 1918 h 327107"/>
              <a:gd name="connsiteX1" fmla="*/ 17440 w 440240"/>
              <a:gd name="connsiteY1" fmla="*/ 0 h 327107"/>
              <a:gd name="connsiteX2" fmla="*/ 0 w 440240"/>
              <a:gd name="connsiteY2" fmla="*/ 314960 h 327107"/>
              <a:gd name="connsiteX3" fmla="*/ 440240 w 440240"/>
              <a:gd name="connsiteY3" fmla="*/ 327107 h 327107"/>
              <a:gd name="connsiteX4" fmla="*/ 237040 w 440240"/>
              <a:gd name="connsiteY4" fmla="*/ 1918 h 327107"/>
              <a:gd name="connsiteX0" fmla="*/ 237040 w 440240"/>
              <a:gd name="connsiteY0" fmla="*/ 3197 h 328386"/>
              <a:gd name="connsiteX1" fmla="*/ 321 w 440240"/>
              <a:gd name="connsiteY1" fmla="*/ 0 h 328386"/>
              <a:gd name="connsiteX2" fmla="*/ 0 w 440240"/>
              <a:gd name="connsiteY2" fmla="*/ 316239 h 328386"/>
              <a:gd name="connsiteX3" fmla="*/ 440240 w 440240"/>
              <a:gd name="connsiteY3" fmla="*/ 328386 h 328386"/>
              <a:gd name="connsiteX4" fmla="*/ 237040 w 440240"/>
              <a:gd name="connsiteY4" fmla="*/ 3197 h 328386"/>
              <a:gd name="connsiteX0" fmla="*/ 237040 w 433900"/>
              <a:gd name="connsiteY0" fmla="*/ 3197 h 316239"/>
              <a:gd name="connsiteX1" fmla="*/ 321 w 433900"/>
              <a:gd name="connsiteY1" fmla="*/ 0 h 316239"/>
              <a:gd name="connsiteX2" fmla="*/ 0 w 433900"/>
              <a:gd name="connsiteY2" fmla="*/ 316239 h 316239"/>
              <a:gd name="connsiteX3" fmla="*/ 433900 w 433900"/>
              <a:gd name="connsiteY3" fmla="*/ 315600 h 316239"/>
              <a:gd name="connsiteX4" fmla="*/ 237040 w 433900"/>
              <a:gd name="connsiteY4" fmla="*/ 3197 h 316239"/>
              <a:gd name="connsiteX0" fmla="*/ 237040 w 433900"/>
              <a:gd name="connsiteY0" fmla="*/ 0 h 313042"/>
              <a:gd name="connsiteX1" fmla="*/ 1589 w 433900"/>
              <a:gd name="connsiteY1" fmla="*/ 3196 h 313042"/>
              <a:gd name="connsiteX2" fmla="*/ 0 w 433900"/>
              <a:gd name="connsiteY2" fmla="*/ 313042 h 313042"/>
              <a:gd name="connsiteX3" fmla="*/ 433900 w 433900"/>
              <a:gd name="connsiteY3" fmla="*/ 312403 h 313042"/>
              <a:gd name="connsiteX4" fmla="*/ 237040 w 433900"/>
              <a:gd name="connsiteY4" fmla="*/ 0 h 313042"/>
              <a:gd name="connsiteX0" fmla="*/ 240844 w 433900"/>
              <a:gd name="connsiteY0" fmla="*/ 1 h 309846"/>
              <a:gd name="connsiteX1" fmla="*/ 1589 w 433900"/>
              <a:gd name="connsiteY1" fmla="*/ 0 h 309846"/>
              <a:gd name="connsiteX2" fmla="*/ 0 w 433900"/>
              <a:gd name="connsiteY2" fmla="*/ 309846 h 309846"/>
              <a:gd name="connsiteX3" fmla="*/ 433900 w 433900"/>
              <a:gd name="connsiteY3" fmla="*/ 309207 h 309846"/>
              <a:gd name="connsiteX4" fmla="*/ 240844 w 433900"/>
              <a:gd name="connsiteY4" fmla="*/ 1 h 309846"/>
              <a:gd name="connsiteX0" fmla="*/ 240844 w 433900"/>
              <a:gd name="connsiteY0" fmla="*/ 5755 h 309846"/>
              <a:gd name="connsiteX1" fmla="*/ 1589 w 433900"/>
              <a:gd name="connsiteY1" fmla="*/ 0 h 309846"/>
              <a:gd name="connsiteX2" fmla="*/ 0 w 433900"/>
              <a:gd name="connsiteY2" fmla="*/ 309846 h 309846"/>
              <a:gd name="connsiteX3" fmla="*/ 433900 w 433900"/>
              <a:gd name="connsiteY3" fmla="*/ 309207 h 309846"/>
              <a:gd name="connsiteX4" fmla="*/ 240844 w 433900"/>
              <a:gd name="connsiteY4" fmla="*/ 5755 h 309846"/>
              <a:gd name="connsiteX0" fmla="*/ 240844 w 433900"/>
              <a:gd name="connsiteY0" fmla="*/ 1 h 304092"/>
              <a:gd name="connsiteX1" fmla="*/ 1589 w 433900"/>
              <a:gd name="connsiteY1" fmla="*/ 0 h 304092"/>
              <a:gd name="connsiteX2" fmla="*/ 0 w 433900"/>
              <a:gd name="connsiteY2" fmla="*/ 304092 h 304092"/>
              <a:gd name="connsiteX3" fmla="*/ 433900 w 433900"/>
              <a:gd name="connsiteY3" fmla="*/ 303453 h 304092"/>
              <a:gd name="connsiteX4" fmla="*/ 240844 w 433900"/>
              <a:gd name="connsiteY4" fmla="*/ 1 h 304092"/>
              <a:gd name="connsiteX0" fmla="*/ 240844 w 433900"/>
              <a:gd name="connsiteY0" fmla="*/ 1 h 304092"/>
              <a:gd name="connsiteX1" fmla="*/ 2857 w 433900"/>
              <a:gd name="connsiteY1" fmla="*/ 0 h 304092"/>
              <a:gd name="connsiteX2" fmla="*/ 0 w 433900"/>
              <a:gd name="connsiteY2" fmla="*/ 304092 h 304092"/>
              <a:gd name="connsiteX3" fmla="*/ 433900 w 433900"/>
              <a:gd name="connsiteY3" fmla="*/ 303453 h 304092"/>
              <a:gd name="connsiteX4" fmla="*/ 240844 w 433900"/>
              <a:gd name="connsiteY4" fmla="*/ 1 h 304092"/>
              <a:gd name="connsiteX0" fmla="*/ 240844 w 435802"/>
              <a:gd name="connsiteY0" fmla="*/ 1 h 304092"/>
              <a:gd name="connsiteX1" fmla="*/ 2857 w 435802"/>
              <a:gd name="connsiteY1" fmla="*/ 0 h 304092"/>
              <a:gd name="connsiteX2" fmla="*/ 0 w 435802"/>
              <a:gd name="connsiteY2" fmla="*/ 304092 h 304092"/>
              <a:gd name="connsiteX3" fmla="*/ 435802 w 435802"/>
              <a:gd name="connsiteY3" fmla="*/ 293224 h 304092"/>
              <a:gd name="connsiteX4" fmla="*/ 240844 w 435802"/>
              <a:gd name="connsiteY4" fmla="*/ 1 h 304092"/>
              <a:gd name="connsiteX0" fmla="*/ 237993 w 432951"/>
              <a:gd name="connsiteY0" fmla="*/ 1 h 293224"/>
              <a:gd name="connsiteX1" fmla="*/ 6 w 432951"/>
              <a:gd name="connsiteY1" fmla="*/ 0 h 293224"/>
              <a:gd name="connsiteX2" fmla="*/ 38995 w 432951"/>
              <a:gd name="connsiteY2" fmla="*/ 290666 h 293224"/>
              <a:gd name="connsiteX3" fmla="*/ 432951 w 432951"/>
              <a:gd name="connsiteY3" fmla="*/ 293224 h 293224"/>
              <a:gd name="connsiteX4" fmla="*/ 237993 w 432951"/>
              <a:gd name="connsiteY4" fmla="*/ 1 h 293224"/>
              <a:gd name="connsiteX0" fmla="*/ 238308 w 433266"/>
              <a:gd name="connsiteY0" fmla="*/ 1 h 293224"/>
              <a:gd name="connsiteX1" fmla="*/ 321 w 433266"/>
              <a:gd name="connsiteY1" fmla="*/ 0 h 293224"/>
              <a:gd name="connsiteX2" fmla="*/ 0 w 433266"/>
              <a:gd name="connsiteY2" fmla="*/ 291945 h 293224"/>
              <a:gd name="connsiteX3" fmla="*/ 433266 w 433266"/>
              <a:gd name="connsiteY3" fmla="*/ 293224 h 293224"/>
              <a:gd name="connsiteX4" fmla="*/ 238308 w 433266"/>
              <a:gd name="connsiteY4" fmla="*/ 1 h 293224"/>
              <a:gd name="connsiteX0" fmla="*/ 238308 w 433266"/>
              <a:gd name="connsiteY0" fmla="*/ 0 h 293223"/>
              <a:gd name="connsiteX1" fmla="*/ 14270 w 433266"/>
              <a:gd name="connsiteY1" fmla="*/ 13425 h 293223"/>
              <a:gd name="connsiteX2" fmla="*/ 0 w 433266"/>
              <a:gd name="connsiteY2" fmla="*/ 291944 h 293223"/>
              <a:gd name="connsiteX3" fmla="*/ 433266 w 433266"/>
              <a:gd name="connsiteY3" fmla="*/ 293223 h 293223"/>
              <a:gd name="connsiteX4" fmla="*/ 238308 w 433266"/>
              <a:gd name="connsiteY4" fmla="*/ 0 h 293223"/>
              <a:gd name="connsiteX0" fmla="*/ 224359 w 419317"/>
              <a:gd name="connsiteY0" fmla="*/ 0 h 293223"/>
              <a:gd name="connsiteX1" fmla="*/ 321 w 419317"/>
              <a:gd name="connsiteY1" fmla="*/ 13425 h 293223"/>
              <a:gd name="connsiteX2" fmla="*/ 0 w 419317"/>
              <a:gd name="connsiteY2" fmla="*/ 281076 h 293223"/>
              <a:gd name="connsiteX3" fmla="*/ 419317 w 419317"/>
              <a:gd name="connsiteY3" fmla="*/ 293223 h 293223"/>
              <a:gd name="connsiteX4" fmla="*/ 224359 w 419317"/>
              <a:gd name="connsiteY4" fmla="*/ 0 h 293223"/>
              <a:gd name="connsiteX0" fmla="*/ 229431 w 424389"/>
              <a:gd name="connsiteY0" fmla="*/ 0 h 293223"/>
              <a:gd name="connsiteX1" fmla="*/ 5393 w 424389"/>
              <a:gd name="connsiteY1" fmla="*/ 13425 h 293223"/>
              <a:gd name="connsiteX2" fmla="*/ 0 w 424389"/>
              <a:gd name="connsiteY2" fmla="*/ 288109 h 293223"/>
              <a:gd name="connsiteX3" fmla="*/ 424389 w 424389"/>
              <a:gd name="connsiteY3" fmla="*/ 293223 h 293223"/>
              <a:gd name="connsiteX4" fmla="*/ 229431 w 424389"/>
              <a:gd name="connsiteY4" fmla="*/ 0 h 293223"/>
              <a:gd name="connsiteX0" fmla="*/ 229868 w 424826"/>
              <a:gd name="connsiteY0" fmla="*/ 0 h 293223"/>
              <a:gd name="connsiteX1" fmla="*/ 124 w 424826"/>
              <a:gd name="connsiteY1" fmla="*/ 13425 h 293223"/>
              <a:gd name="connsiteX2" fmla="*/ 437 w 424826"/>
              <a:gd name="connsiteY2" fmla="*/ 288109 h 293223"/>
              <a:gd name="connsiteX3" fmla="*/ 424826 w 424826"/>
              <a:gd name="connsiteY3" fmla="*/ 293223 h 293223"/>
              <a:gd name="connsiteX4" fmla="*/ 229868 w 424826"/>
              <a:gd name="connsiteY4" fmla="*/ 0 h 293223"/>
              <a:gd name="connsiteX0" fmla="*/ 229868 w 424826"/>
              <a:gd name="connsiteY0" fmla="*/ 640 h 293863"/>
              <a:gd name="connsiteX1" fmla="*/ 124 w 424826"/>
              <a:gd name="connsiteY1" fmla="*/ 0 h 293863"/>
              <a:gd name="connsiteX2" fmla="*/ 437 w 424826"/>
              <a:gd name="connsiteY2" fmla="*/ 288749 h 293863"/>
              <a:gd name="connsiteX3" fmla="*/ 424826 w 424826"/>
              <a:gd name="connsiteY3" fmla="*/ 293863 h 293863"/>
              <a:gd name="connsiteX4" fmla="*/ 229868 w 424826"/>
              <a:gd name="connsiteY4" fmla="*/ 640 h 293863"/>
              <a:gd name="connsiteX0" fmla="*/ 229868 w 424826"/>
              <a:gd name="connsiteY0" fmla="*/ 0 h 293223"/>
              <a:gd name="connsiteX1" fmla="*/ 124 w 424826"/>
              <a:gd name="connsiteY1" fmla="*/ 639 h 293223"/>
              <a:gd name="connsiteX2" fmla="*/ 437 w 424826"/>
              <a:gd name="connsiteY2" fmla="*/ 288109 h 293223"/>
              <a:gd name="connsiteX3" fmla="*/ 424826 w 424826"/>
              <a:gd name="connsiteY3" fmla="*/ 293223 h 293223"/>
              <a:gd name="connsiteX4" fmla="*/ 229868 w 424826"/>
              <a:gd name="connsiteY4" fmla="*/ 0 h 293223"/>
              <a:gd name="connsiteX0" fmla="*/ 229868 w 424826"/>
              <a:gd name="connsiteY0" fmla="*/ 0 h 293223"/>
              <a:gd name="connsiteX1" fmla="*/ 124 w 424826"/>
              <a:gd name="connsiteY1" fmla="*/ 0 h 293223"/>
              <a:gd name="connsiteX2" fmla="*/ 437 w 424826"/>
              <a:gd name="connsiteY2" fmla="*/ 288109 h 293223"/>
              <a:gd name="connsiteX3" fmla="*/ 424826 w 424826"/>
              <a:gd name="connsiteY3" fmla="*/ 293223 h 293223"/>
              <a:gd name="connsiteX4" fmla="*/ 229868 w 424826"/>
              <a:gd name="connsiteY4" fmla="*/ 0 h 293223"/>
              <a:gd name="connsiteX0" fmla="*/ 229868 w 424826"/>
              <a:gd name="connsiteY0" fmla="*/ 639 h 293223"/>
              <a:gd name="connsiteX1" fmla="*/ 124 w 424826"/>
              <a:gd name="connsiteY1" fmla="*/ 0 h 293223"/>
              <a:gd name="connsiteX2" fmla="*/ 437 w 424826"/>
              <a:gd name="connsiteY2" fmla="*/ 288109 h 293223"/>
              <a:gd name="connsiteX3" fmla="*/ 424826 w 424826"/>
              <a:gd name="connsiteY3" fmla="*/ 293223 h 293223"/>
              <a:gd name="connsiteX4" fmla="*/ 229868 w 424826"/>
              <a:gd name="connsiteY4" fmla="*/ 639 h 293223"/>
              <a:gd name="connsiteX0" fmla="*/ 229868 w 424826"/>
              <a:gd name="connsiteY0" fmla="*/ 639 h 293223"/>
              <a:gd name="connsiteX1" fmla="*/ 124 w 424826"/>
              <a:gd name="connsiteY1" fmla="*/ 0 h 293223"/>
              <a:gd name="connsiteX2" fmla="*/ 437 w 424826"/>
              <a:gd name="connsiteY2" fmla="*/ 289388 h 293223"/>
              <a:gd name="connsiteX3" fmla="*/ 424826 w 424826"/>
              <a:gd name="connsiteY3" fmla="*/ 293223 h 293223"/>
              <a:gd name="connsiteX4" fmla="*/ 229868 w 424826"/>
              <a:gd name="connsiteY4" fmla="*/ 639 h 293223"/>
              <a:gd name="connsiteX0" fmla="*/ 229868 w 424826"/>
              <a:gd name="connsiteY0" fmla="*/ 639 h 293223"/>
              <a:gd name="connsiteX1" fmla="*/ 124 w 424826"/>
              <a:gd name="connsiteY1" fmla="*/ 0 h 293223"/>
              <a:gd name="connsiteX2" fmla="*/ 437 w 424826"/>
              <a:gd name="connsiteY2" fmla="*/ 291945 h 293223"/>
              <a:gd name="connsiteX3" fmla="*/ 424826 w 424826"/>
              <a:gd name="connsiteY3" fmla="*/ 293223 h 293223"/>
              <a:gd name="connsiteX4" fmla="*/ 229868 w 424826"/>
              <a:gd name="connsiteY4" fmla="*/ 639 h 293223"/>
              <a:gd name="connsiteX0" fmla="*/ 229868 w 420388"/>
              <a:gd name="connsiteY0" fmla="*/ 639 h 292584"/>
              <a:gd name="connsiteX1" fmla="*/ 124 w 420388"/>
              <a:gd name="connsiteY1" fmla="*/ 0 h 292584"/>
              <a:gd name="connsiteX2" fmla="*/ 437 w 420388"/>
              <a:gd name="connsiteY2" fmla="*/ 291945 h 292584"/>
              <a:gd name="connsiteX3" fmla="*/ 420388 w 420388"/>
              <a:gd name="connsiteY3" fmla="*/ 292584 h 292584"/>
              <a:gd name="connsiteX4" fmla="*/ 229868 w 420388"/>
              <a:gd name="connsiteY4" fmla="*/ 639 h 292584"/>
              <a:gd name="connsiteX0" fmla="*/ 229868 w 421656"/>
              <a:gd name="connsiteY0" fmla="*/ 639 h 295141"/>
              <a:gd name="connsiteX1" fmla="*/ 124 w 421656"/>
              <a:gd name="connsiteY1" fmla="*/ 0 h 295141"/>
              <a:gd name="connsiteX2" fmla="*/ 437 w 421656"/>
              <a:gd name="connsiteY2" fmla="*/ 291945 h 295141"/>
              <a:gd name="connsiteX3" fmla="*/ 421656 w 421656"/>
              <a:gd name="connsiteY3" fmla="*/ 295141 h 295141"/>
              <a:gd name="connsiteX4" fmla="*/ 229868 w 421656"/>
              <a:gd name="connsiteY4" fmla="*/ 639 h 295141"/>
              <a:gd name="connsiteX0" fmla="*/ 229868 w 421656"/>
              <a:gd name="connsiteY0" fmla="*/ 639 h 291945"/>
              <a:gd name="connsiteX1" fmla="*/ 124 w 421656"/>
              <a:gd name="connsiteY1" fmla="*/ 0 h 291945"/>
              <a:gd name="connsiteX2" fmla="*/ 437 w 421656"/>
              <a:gd name="connsiteY2" fmla="*/ 291945 h 291945"/>
              <a:gd name="connsiteX3" fmla="*/ 421656 w 421656"/>
              <a:gd name="connsiteY3" fmla="*/ 291305 h 291945"/>
              <a:gd name="connsiteX4" fmla="*/ 229868 w 421656"/>
              <a:gd name="connsiteY4" fmla="*/ 639 h 291945"/>
              <a:gd name="connsiteX0" fmla="*/ 229834 w 421622"/>
              <a:gd name="connsiteY0" fmla="*/ 639 h 293224"/>
              <a:gd name="connsiteX1" fmla="*/ 90 w 421622"/>
              <a:gd name="connsiteY1" fmla="*/ 0 h 293224"/>
              <a:gd name="connsiteX2" fmla="*/ 1037 w 421622"/>
              <a:gd name="connsiteY2" fmla="*/ 293224 h 293224"/>
              <a:gd name="connsiteX3" fmla="*/ 421622 w 421622"/>
              <a:gd name="connsiteY3" fmla="*/ 291305 h 293224"/>
              <a:gd name="connsiteX4" fmla="*/ 229834 w 421622"/>
              <a:gd name="connsiteY4" fmla="*/ 639 h 293224"/>
              <a:gd name="connsiteX0" fmla="*/ 229834 w 421622"/>
              <a:gd name="connsiteY0" fmla="*/ 0 h 293864"/>
              <a:gd name="connsiteX1" fmla="*/ 90 w 421622"/>
              <a:gd name="connsiteY1" fmla="*/ 640 h 293864"/>
              <a:gd name="connsiteX2" fmla="*/ 1037 w 421622"/>
              <a:gd name="connsiteY2" fmla="*/ 293864 h 293864"/>
              <a:gd name="connsiteX3" fmla="*/ 421622 w 421622"/>
              <a:gd name="connsiteY3" fmla="*/ 291945 h 293864"/>
              <a:gd name="connsiteX4" fmla="*/ 229834 w 421622"/>
              <a:gd name="connsiteY4" fmla="*/ 0 h 293864"/>
              <a:gd name="connsiteX0" fmla="*/ 231070 w 422858"/>
              <a:gd name="connsiteY0" fmla="*/ 0 h 293864"/>
              <a:gd name="connsiteX1" fmla="*/ 58 w 422858"/>
              <a:gd name="connsiteY1" fmla="*/ 640 h 293864"/>
              <a:gd name="connsiteX2" fmla="*/ 2273 w 422858"/>
              <a:gd name="connsiteY2" fmla="*/ 293864 h 293864"/>
              <a:gd name="connsiteX3" fmla="*/ 422858 w 422858"/>
              <a:gd name="connsiteY3" fmla="*/ 291945 h 293864"/>
              <a:gd name="connsiteX4" fmla="*/ 231070 w 422858"/>
              <a:gd name="connsiteY4" fmla="*/ 0 h 293864"/>
              <a:gd name="connsiteX0" fmla="*/ 231333 w 423121"/>
              <a:gd name="connsiteY0" fmla="*/ 0 h 293864"/>
              <a:gd name="connsiteX1" fmla="*/ 321 w 423121"/>
              <a:gd name="connsiteY1" fmla="*/ 640 h 293864"/>
              <a:gd name="connsiteX2" fmla="*/ 0 w 423121"/>
              <a:gd name="connsiteY2" fmla="*/ 293864 h 293864"/>
              <a:gd name="connsiteX3" fmla="*/ 423121 w 423121"/>
              <a:gd name="connsiteY3" fmla="*/ 291945 h 293864"/>
              <a:gd name="connsiteX4" fmla="*/ 231333 w 423121"/>
              <a:gd name="connsiteY4" fmla="*/ 0 h 293864"/>
              <a:gd name="connsiteX0" fmla="*/ 231977 w 423765"/>
              <a:gd name="connsiteY0" fmla="*/ 0 h 293864"/>
              <a:gd name="connsiteX1" fmla="*/ 965 w 423765"/>
              <a:gd name="connsiteY1" fmla="*/ 640 h 293864"/>
              <a:gd name="connsiteX2" fmla="*/ 644 w 423765"/>
              <a:gd name="connsiteY2" fmla="*/ 293864 h 293864"/>
              <a:gd name="connsiteX3" fmla="*/ 423765 w 423765"/>
              <a:gd name="connsiteY3" fmla="*/ 291945 h 293864"/>
              <a:gd name="connsiteX4" fmla="*/ 231977 w 423765"/>
              <a:gd name="connsiteY4" fmla="*/ 0 h 293864"/>
              <a:gd name="connsiteX0" fmla="*/ 231333 w 423121"/>
              <a:gd name="connsiteY0" fmla="*/ 0 h 293864"/>
              <a:gd name="connsiteX1" fmla="*/ 321 w 423121"/>
              <a:gd name="connsiteY1" fmla="*/ 640 h 293864"/>
              <a:gd name="connsiteX2" fmla="*/ 0 w 423121"/>
              <a:gd name="connsiteY2" fmla="*/ 293864 h 293864"/>
              <a:gd name="connsiteX3" fmla="*/ 423121 w 423121"/>
              <a:gd name="connsiteY3" fmla="*/ 291945 h 293864"/>
              <a:gd name="connsiteX4" fmla="*/ 231333 w 423121"/>
              <a:gd name="connsiteY4" fmla="*/ 0 h 293864"/>
              <a:gd name="connsiteX0" fmla="*/ 235137 w 426925"/>
              <a:gd name="connsiteY0" fmla="*/ 0 h 294503"/>
              <a:gd name="connsiteX1" fmla="*/ 4125 w 426925"/>
              <a:gd name="connsiteY1" fmla="*/ 640 h 294503"/>
              <a:gd name="connsiteX2" fmla="*/ 0 w 426925"/>
              <a:gd name="connsiteY2" fmla="*/ 294503 h 294503"/>
              <a:gd name="connsiteX3" fmla="*/ 426925 w 426925"/>
              <a:gd name="connsiteY3" fmla="*/ 291945 h 294503"/>
              <a:gd name="connsiteX4" fmla="*/ 235137 w 426925"/>
              <a:gd name="connsiteY4" fmla="*/ 0 h 294503"/>
              <a:gd name="connsiteX0" fmla="*/ 235137 w 426925"/>
              <a:gd name="connsiteY0" fmla="*/ 0 h 294503"/>
              <a:gd name="connsiteX1" fmla="*/ 1589 w 426925"/>
              <a:gd name="connsiteY1" fmla="*/ 640 h 294503"/>
              <a:gd name="connsiteX2" fmla="*/ 0 w 426925"/>
              <a:gd name="connsiteY2" fmla="*/ 294503 h 294503"/>
              <a:gd name="connsiteX3" fmla="*/ 426925 w 426925"/>
              <a:gd name="connsiteY3" fmla="*/ 291945 h 294503"/>
              <a:gd name="connsiteX4" fmla="*/ 235137 w 426925"/>
              <a:gd name="connsiteY4" fmla="*/ 0 h 294503"/>
              <a:gd name="connsiteX0" fmla="*/ 233673 w 425461"/>
              <a:gd name="connsiteY0" fmla="*/ 0 h 294503"/>
              <a:gd name="connsiteX1" fmla="*/ 125 w 425461"/>
              <a:gd name="connsiteY1" fmla="*/ 640 h 294503"/>
              <a:gd name="connsiteX2" fmla="*/ 438 w 425461"/>
              <a:gd name="connsiteY2" fmla="*/ 294503 h 294503"/>
              <a:gd name="connsiteX3" fmla="*/ 425461 w 425461"/>
              <a:gd name="connsiteY3" fmla="*/ 291945 h 294503"/>
              <a:gd name="connsiteX4" fmla="*/ 233673 w 425461"/>
              <a:gd name="connsiteY4" fmla="*/ 0 h 294503"/>
              <a:gd name="connsiteX0" fmla="*/ 235508 w 427296"/>
              <a:gd name="connsiteY0" fmla="*/ 0 h 294503"/>
              <a:gd name="connsiteX1" fmla="*/ 58 w 427296"/>
              <a:gd name="connsiteY1" fmla="*/ 640 h 294503"/>
              <a:gd name="connsiteX2" fmla="*/ 2273 w 427296"/>
              <a:gd name="connsiteY2" fmla="*/ 294503 h 294503"/>
              <a:gd name="connsiteX3" fmla="*/ 427296 w 427296"/>
              <a:gd name="connsiteY3" fmla="*/ 291945 h 294503"/>
              <a:gd name="connsiteX4" fmla="*/ 235508 w 427296"/>
              <a:gd name="connsiteY4" fmla="*/ 0 h 294503"/>
              <a:gd name="connsiteX0" fmla="*/ 235574 w 427362"/>
              <a:gd name="connsiteY0" fmla="*/ 0 h 294503"/>
              <a:gd name="connsiteX1" fmla="*/ 124 w 427362"/>
              <a:gd name="connsiteY1" fmla="*/ 640 h 294503"/>
              <a:gd name="connsiteX2" fmla="*/ 437 w 427362"/>
              <a:gd name="connsiteY2" fmla="*/ 294503 h 294503"/>
              <a:gd name="connsiteX3" fmla="*/ 427362 w 427362"/>
              <a:gd name="connsiteY3" fmla="*/ 291945 h 294503"/>
              <a:gd name="connsiteX4" fmla="*/ 235574 w 427362"/>
              <a:gd name="connsiteY4" fmla="*/ 0 h 294503"/>
              <a:gd name="connsiteX0" fmla="*/ 235574 w 428605"/>
              <a:gd name="connsiteY0" fmla="*/ 0 h 294503"/>
              <a:gd name="connsiteX1" fmla="*/ 124 w 428605"/>
              <a:gd name="connsiteY1" fmla="*/ 640 h 294503"/>
              <a:gd name="connsiteX2" fmla="*/ 437 w 428605"/>
              <a:gd name="connsiteY2" fmla="*/ 294503 h 294503"/>
              <a:gd name="connsiteX3" fmla="*/ 428605 w 428605"/>
              <a:gd name="connsiteY3" fmla="*/ 293198 h 294503"/>
              <a:gd name="connsiteX4" fmla="*/ 235574 w 428605"/>
              <a:gd name="connsiteY4" fmla="*/ 0 h 294503"/>
              <a:gd name="connsiteX0" fmla="*/ 235574 w 428605"/>
              <a:gd name="connsiteY0" fmla="*/ 0 h 294503"/>
              <a:gd name="connsiteX1" fmla="*/ 124 w 428605"/>
              <a:gd name="connsiteY1" fmla="*/ 640 h 294503"/>
              <a:gd name="connsiteX2" fmla="*/ 437 w 428605"/>
              <a:gd name="connsiteY2" fmla="*/ 294503 h 294503"/>
              <a:gd name="connsiteX3" fmla="*/ 428605 w 428605"/>
              <a:gd name="connsiteY3" fmla="*/ 294451 h 294503"/>
              <a:gd name="connsiteX4" fmla="*/ 235574 w 428605"/>
              <a:gd name="connsiteY4" fmla="*/ 0 h 294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05" h="294503">
                <a:moveTo>
                  <a:pt x="235574" y="0"/>
                </a:moveTo>
                <a:lnTo>
                  <a:pt x="124" y="640"/>
                </a:lnTo>
                <a:cubicBezTo>
                  <a:pt x="-406" y="103922"/>
                  <a:pt x="967" y="189303"/>
                  <a:pt x="437" y="294503"/>
                </a:cubicBezTo>
                <a:lnTo>
                  <a:pt x="428605" y="294451"/>
                </a:lnTo>
                <a:lnTo>
                  <a:pt x="235574" y="0"/>
                </a:lnTo>
                <a:close/>
              </a:path>
            </a:pathLst>
          </a:custGeom>
          <a:solidFill>
            <a:srgbClr val="FFFFFF"/>
          </a:solidFill>
          <a:ln w="533400" cap="sq">
            <a:solidFill>
              <a:schemeClr val="bg1"/>
            </a:solidFill>
            <a:prstDash val="solid"/>
            <a:miter/>
          </a:ln>
        </p:spPr>
      </p:sp>
      <p:sp>
        <p:nvSpPr>
          <p:cNvPr id="20" name="矩形 19">
            <a:extLst>
              <a:ext uri="{FF2B5EF4-FFF2-40B4-BE49-F238E27FC236}">
                <a16:creationId xmlns:a16="http://schemas.microsoft.com/office/drawing/2014/main" id="{19CAB9EA-C2D4-4307-9E0D-732D11EC3EDC}"/>
              </a:ext>
            </a:extLst>
          </p:cNvPr>
          <p:cNvSpPr/>
          <p:nvPr userDrawn="1"/>
        </p:nvSpPr>
        <p:spPr>
          <a:xfrm>
            <a:off x="5066792" y="-21718"/>
            <a:ext cx="5084483" cy="6879718"/>
          </a:xfrm>
          <a:custGeom>
            <a:avLst/>
            <a:gdLst>
              <a:gd name="connsiteX0" fmla="*/ 0 w 4142375"/>
              <a:gd name="connsiteY0" fmla="*/ 0 h 6858000"/>
              <a:gd name="connsiteX1" fmla="*/ 4142375 w 4142375"/>
              <a:gd name="connsiteY1" fmla="*/ 0 h 6858000"/>
              <a:gd name="connsiteX2" fmla="*/ 4142375 w 4142375"/>
              <a:gd name="connsiteY2" fmla="*/ 6858000 h 6858000"/>
              <a:gd name="connsiteX3" fmla="*/ 0 w 4142375"/>
              <a:gd name="connsiteY3" fmla="*/ 6858000 h 6858000"/>
              <a:gd name="connsiteX4" fmla="*/ 0 w 4142375"/>
              <a:gd name="connsiteY4" fmla="*/ 0 h 6858000"/>
              <a:gd name="connsiteX0" fmla="*/ 0 w 4142375"/>
              <a:gd name="connsiteY0" fmla="*/ 13855 h 6871855"/>
              <a:gd name="connsiteX1" fmla="*/ 1329902 w 4142375"/>
              <a:gd name="connsiteY1" fmla="*/ 0 h 6871855"/>
              <a:gd name="connsiteX2" fmla="*/ 4142375 w 4142375"/>
              <a:gd name="connsiteY2" fmla="*/ 6871855 h 6871855"/>
              <a:gd name="connsiteX3" fmla="*/ 0 w 4142375"/>
              <a:gd name="connsiteY3" fmla="*/ 6871855 h 6871855"/>
              <a:gd name="connsiteX4" fmla="*/ 0 w 4142375"/>
              <a:gd name="connsiteY4" fmla="*/ 13855 h 6871855"/>
              <a:gd name="connsiteX0" fmla="*/ 0 w 4142375"/>
              <a:gd name="connsiteY0" fmla="*/ 13855 h 6871855"/>
              <a:gd name="connsiteX1" fmla="*/ 1329902 w 4142375"/>
              <a:gd name="connsiteY1" fmla="*/ 0 h 6871855"/>
              <a:gd name="connsiteX2" fmla="*/ 4142375 w 4142375"/>
              <a:gd name="connsiteY2" fmla="*/ 6871855 h 6871855"/>
              <a:gd name="connsiteX3" fmla="*/ 3810000 w 4142375"/>
              <a:gd name="connsiteY3" fmla="*/ 6844146 h 6871855"/>
              <a:gd name="connsiteX4" fmla="*/ 0 w 4142375"/>
              <a:gd name="connsiteY4" fmla="*/ 13855 h 6871855"/>
              <a:gd name="connsiteX0" fmla="*/ 0 w 3255684"/>
              <a:gd name="connsiteY0" fmla="*/ 41564 h 6871855"/>
              <a:gd name="connsiteX1" fmla="*/ 443211 w 3255684"/>
              <a:gd name="connsiteY1" fmla="*/ 0 h 6871855"/>
              <a:gd name="connsiteX2" fmla="*/ 3255684 w 3255684"/>
              <a:gd name="connsiteY2" fmla="*/ 6871855 h 6871855"/>
              <a:gd name="connsiteX3" fmla="*/ 2923309 w 3255684"/>
              <a:gd name="connsiteY3" fmla="*/ 6844146 h 6871855"/>
              <a:gd name="connsiteX4" fmla="*/ 0 w 3255684"/>
              <a:gd name="connsiteY4" fmla="*/ 41564 h 6871855"/>
              <a:gd name="connsiteX0" fmla="*/ 0 w 3311102"/>
              <a:gd name="connsiteY0" fmla="*/ 0 h 6871855"/>
              <a:gd name="connsiteX1" fmla="*/ 498629 w 3311102"/>
              <a:gd name="connsiteY1" fmla="*/ 0 h 6871855"/>
              <a:gd name="connsiteX2" fmla="*/ 3311102 w 3311102"/>
              <a:gd name="connsiteY2" fmla="*/ 6871855 h 6871855"/>
              <a:gd name="connsiteX3" fmla="*/ 2978727 w 3311102"/>
              <a:gd name="connsiteY3" fmla="*/ 6844146 h 6871855"/>
              <a:gd name="connsiteX4" fmla="*/ 0 w 3311102"/>
              <a:gd name="connsiteY4" fmla="*/ 0 h 6871855"/>
              <a:gd name="connsiteX0" fmla="*/ 0 w 5209175"/>
              <a:gd name="connsiteY0" fmla="*/ 0 h 6871855"/>
              <a:gd name="connsiteX1" fmla="*/ 498629 w 5209175"/>
              <a:gd name="connsiteY1" fmla="*/ 0 h 6871855"/>
              <a:gd name="connsiteX2" fmla="*/ 5209175 w 5209175"/>
              <a:gd name="connsiteY2" fmla="*/ 6871855 h 6871855"/>
              <a:gd name="connsiteX3" fmla="*/ 2978727 w 5209175"/>
              <a:gd name="connsiteY3" fmla="*/ 6844146 h 6871855"/>
              <a:gd name="connsiteX4" fmla="*/ 0 w 5209175"/>
              <a:gd name="connsiteY4" fmla="*/ 0 h 6871855"/>
              <a:gd name="connsiteX0" fmla="*/ 0 w 5209175"/>
              <a:gd name="connsiteY0" fmla="*/ 0 h 6871855"/>
              <a:gd name="connsiteX1" fmla="*/ 498629 w 5209175"/>
              <a:gd name="connsiteY1" fmla="*/ 0 h 6871855"/>
              <a:gd name="connsiteX2" fmla="*/ 5209175 w 5209175"/>
              <a:gd name="connsiteY2" fmla="*/ 6871855 h 6871855"/>
              <a:gd name="connsiteX3" fmla="*/ 4738254 w 5209175"/>
              <a:gd name="connsiteY3" fmla="*/ 6816437 h 6871855"/>
              <a:gd name="connsiteX4" fmla="*/ 0 w 5209175"/>
              <a:gd name="connsiteY4" fmla="*/ 0 h 6871855"/>
              <a:gd name="connsiteX0" fmla="*/ 0 w 5209175"/>
              <a:gd name="connsiteY0" fmla="*/ 0 h 6871855"/>
              <a:gd name="connsiteX1" fmla="*/ 498629 w 5209175"/>
              <a:gd name="connsiteY1" fmla="*/ 0 h 6871855"/>
              <a:gd name="connsiteX2" fmla="*/ 5209175 w 5209175"/>
              <a:gd name="connsiteY2" fmla="*/ 6871855 h 6871855"/>
              <a:gd name="connsiteX3" fmla="*/ 4724400 w 5209175"/>
              <a:gd name="connsiteY3" fmla="*/ 6871855 h 6871855"/>
              <a:gd name="connsiteX4" fmla="*/ 0 w 5209175"/>
              <a:gd name="connsiteY4" fmla="*/ 0 h 6871855"/>
              <a:gd name="connsiteX0" fmla="*/ 0 w 5209175"/>
              <a:gd name="connsiteY0" fmla="*/ 0 h 6913418"/>
              <a:gd name="connsiteX1" fmla="*/ 498629 w 5209175"/>
              <a:gd name="connsiteY1" fmla="*/ 0 h 6913418"/>
              <a:gd name="connsiteX2" fmla="*/ 5209175 w 5209175"/>
              <a:gd name="connsiteY2" fmla="*/ 6871855 h 6913418"/>
              <a:gd name="connsiteX3" fmla="*/ 4613563 w 5209175"/>
              <a:gd name="connsiteY3" fmla="*/ 6913418 h 6913418"/>
              <a:gd name="connsiteX4" fmla="*/ 0 w 5209175"/>
              <a:gd name="connsiteY4" fmla="*/ 0 h 6913418"/>
              <a:gd name="connsiteX0" fmla="*/ 0 w 5098338"/>
              <a:gd name="connsiteY0" fmla="*/ 0 h 6913418"/>
              <a:gd name="connsiteX1" fmla="*/ 498629 w 5098338"/>
              <a:gd name="connsiteY1" fmla="*/ 0 h 6913418"/>
              <a:gd name="connsiteX2" fmla="*/ 5098338 w 5098338"/>
              <a:gd name="connsiteY2" fmla="*/ 6871855 h 6913418"/>
              <a:gd name="connsiteX3" fmla="*/ 4613563 w 5098338"/>
              <a:gd name="connsiteY3" fmla="*/ 6913418 h 6913418"/>
              <a:gd name="connsiteX4" fmla="*/ 0 w 5098338"/>
              <a:gd name="connsiteY4" fmla="*/ 0 h 6913418"/>
              <a:gd name="connsiteX0" fmla="*/ 0 w 5098338"/>
              <a:gd name="connsiteY0" fmla="*/ 0 h 6871855"/>
              <a:gd name="connsiteX1" fmla="*/ 498629 w 5098338"/>
              <a:gd name="connsiteY1" fmla="*/ 0 h 6871855"/>
              <a:gd name="connsiteX2" fmla="*/ 5098338 w 5098338"/>
              <a:gd name="connsiteY2" fmla="*/ 6871855 h 6871855"/>
              <a:gd name="connsiteX3" fmla="*/ 4571999 w 5098338"/>
              <a:gd name="connsiteY3" fmla="*/ 6830291 h 6871855"/>
              <a:gd name="connsiteX4" fmla="*/ 0 w 5098338"/>
              <a:gd name="connsiteY4" fmla="*/ 0 h 6871855"/>
              <a:gd name="connsiteX0" fmla="*/ 0 w 5098338"/>
              <a:gd name="connsiteY0" fmla="*/ 0 h 6885710"/>
              <a:gd name="connsiteX1" fmla="*/ 498629 w 5098338"/>
              <a:gd name="connsiteY1" fmla="*/ 0 h 6885710"/>
              <a:gd name="connsiteX2" fmla="*/ 5098338 w 5098338"/>
              <a:gd name="connsiteY2" fmla="*/ 6871855 h 6885710"/>
              <a:gd name="connsiteX3" fmla="*/ 4558144 w 5098338"/>
              <a:gd name="connsiteY3" fmla="*/ 6885710 h 6885710"/>
              <a:gd name="connsiteX4" fmla="*/ 0 w 5098338"/>
              <a:gd name="connsiteY4" fmla="*/ 0 h 6885710"/>
              <a:gd name="connsiteX0" fmla="*/ 0 w 5084483"/>
              <a:gd name="connsiteY0" fmla="*/ 0 h 6885710"/>
              <a:gd name="connsiteX1" fmla="*/ 498629 w 5084483"/>
              <a:gd name="connsiteY1" fmla="*/ 0 h 6885710"/>
              <a:gd name="connsiteX2" fmla="*/ 5084483 w 5084483"/>
              <a:gd name="connsiteY2" fmla="*/ 6885710 h 6885710"/>
              <a:gd name="connsiteX3" fmla="*/ 4558144 w 5084483"/>
              <a:gd name="connsiteY3" fmla="*/ 6885710 h 6885710"/>
              <a:gd name="connsiteX4" fmla="*/ 0 w 5084483"/>
              <a:gd name="connsiteY4" fmla="*/ 0 h 6885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4483" h="6885710">
                <a:moveTo>
                  <a:pt x="0" y="0"/>
                </a:moveTo>
                <a:lnTo>
                  <a:pt x="498629" y="0"/>
                </a:lnTo>
                <a:lnTo>
                  <a:pt x="5084483" y="6885710"/>
                </a:lnTo>
                <a:lnTo>
                  <a:pt x="4558144" y="6885710"/>
                </a:lnTo>
                <a:lnTo>
                  <a:pt x="0" y="0"/>
                </a:lnTo>
                <a:close/>
              </a:path>
            </a:pathLst>
          </a:custGeom>
          <a:solidFill>
            <a:srgbClr val="093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62237"/>
              </a:solidFill>
            </a:endParaRPr>
          </a:p>
        </p:txBody>
      </p:sp>
      <p:sp>
        <p:nvSpPr>
          <p:cNvPr id="26" name="AutoShape 6">
            <a:extLst>
              <a:ext uri="{FF2B5EF4-FFF2-40B4-BE49-F238E27FC236}">
                <a16:creationId xmlns:a16="http://schemas.microsoft.com/office/drawing/2014/main" id="{A0B7E70E-3488-4EBE-A8C3-AD470ED529F8}"/>
              </a:ext>
            </a:extLst>
          </p:cNvPr>
          <p:cNvSpPr/>
          <p:nvPr userDrawn="1"/>
        </p:nvSpPr>
        <p:spPr>
          <a:xfrm>
            <a:off x="349856" y="3981200"/>
            <a:ext cx="5746144" cy="0"/>
          </a:xfrm>
          <a:prstGeom prst="line">
            <a:avLst/>
          </a:prstGeom>
          <a:ln w="66675" cap="flat">
            <a:solidFill>
              <a:srgbClr val="093655"/>
            </a:solidFill>
            <a:prstDash val="solid"/>
            <a:headEnd type="none" w="sm" len="sm"/>
            <a:tailEnd type="oval" w="lg" len="lg"/>
          </a:ln>
        </p:spPr>
      </p:sp>
      <p:pic>
        <p:nvPicPr>
          <p:cNvPr id="9" name="圖片 8">
            <a:extLst>
              <a:ext uri="{FF2B5EF4-FFF2-40B4-BE49-F238E27FC236}">
                <a16:creationId xmlns:a16="http://schemas.microsoft.com/office/drawing/2014/main" id="{2EB88779-8FCE-4F4F-A552-BB529C49C091}"/>
              </a:ext>
            </a:extLst>
          </p:cNvPr>
          <p:cNvPicPr>
            <a:picLocks noChangeAspect="1"/>
          </p:cNvPicPr>
          <p:nvPr userDrawn="1"/>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3503391" cy="1137881"/>
          </a:xfrm>
          <a:prstGeom prst="rect">
            <a:avLst/>
          </a:prstGeom>
        </p:spPr>
      </p:pic>
      <p:pic>
        <p:nvPicPr>
          <p:cNvPr id="2" name="圖片 1">
            <a:extLst>
              <a:ext uri="{FF2B5EF4-FFF2-40B4-BE49-F238E27FC236}">
                <a16:creationId xmlns:a16="http://schemas.microsoft.com/office/drawing/2014/main" id="{34734373-95EB-4234-A58D-A331D3F5BD31}"/>
              </a:ext>
            </a:extLst>
          </p:cNvPr>
          <p:cNvPicPr>
            <a:picLocks noChangeAspect="1"/>
          </p:cNvPicPr>
          <p:nvPr userDrawn="1"/>
        </p:nvPicPr>
        <p:blipFill>
          <a:blip r:embed="rId5"/>
          <a:stretch>
            <a:fillRect/>
          </a:stretch>
        </p:blipFill>
        <p:spPr>
          <a:xfrm>
            <a:off x="6969487" y="3019004"/>
            <a:ext cx="2093123" cy="1989503"/>
          </a:xfrm>
          <a:prstGeom prst="ellipse">
            <a:avLst/>
          </a:prstGeom>
          <a:ln w="95250" cap="rnd">
            <a:solidFill>
              <a:schemeClr val="accent5">
                <a:lumMod val="20000"/>
                <a:lumOff val="80000"/>
              </a:schemeClr>
            </a:solidFill>
          </a:ln>
          <a:effectLst/>
          <a:scene3d>
            <a:camera prst="orthographicFront"/>
            <a:lightRig rig="contrasting" dir="t">
              <a:rot lat="0" lon="0" rev="3000000"/>
            </a:lightRig>
          </a:scene3d>
          <a:sp3d contourW="7620">
            <a:bevelT w="95250" h="31750"/>
            <a:contourClr>
              <a:srgbClr val="333333"/>
            </a:contourClr>
          </a:sp3d>
        </p:spPr>
      </p:pic>
      <p:sp>
        <p:nvSpPr>
          <p:cNvPr id="4" name="矩形 3">
            <a:extLst>
              <a:ext uri="{FF2B5EF4-FFF2-40B4-BE49-F238E27FC236}">
                <a16:creationId xmlns:a16="http://schemas.microsoft.com/office/drawing/2014/main" id="{DBD07AF0-1ED3-4A9F-A0F4-E3CA8136E4E3}"/>
              </a:ext>
            </a:extLst>
          </p:cNvPr>
          <p:cNvSpPr/>
          <p:nvPr userDrawn="1"/>
        </p:nvSpPr>
        <p:spPr>
          <a:xfrm>
            <a:off x="490533" y="4272992"/>
            <a:ext cx="5622052" cy="7848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3200" b="1" dirty="0">
                <a:solidFill>
                  <a:schemeClr val="tx1">
                    <a:lumMod val="65000"/>
                    <a:lumOff val="35000"/>
                  </a:schemeClr>
                </a:solidFill>
                <a:latin typeface="微軟正黑體" panose="020B0604030504040204" pitchFamily="34" charset="-120"/>
                <a:ea typeface="微軟正黑體" panose="020B0604030504040204" pitchFamily="34" charset="-120"/>
                <a:cs typeface="Open Sans Extrabold" panose="020B0906030804020204" pitchFamily="34" charset="0"/>
              </a:rPr>
              <a:t>前瞻科技與系統學術研究中心 </a:t>
            </a:r>
            <a:endParaRPr lang="en-US" altLang="zh-TW" sz="3200" b="1" dirty="0">
              <a:solidFill>
                <a:schemeClr val="tx1">
                  <a:lumMod val="65000"/>
                  <a:lumOff val="35000"/>
                </a:schemeClr>
              </a:solidFill>
              <a:latin typeface="微軟正黑體" panose="020B0604030504040204" pitchFamily="34" charset="-120"/>
              <a:ea typeface="微軟正黑體" panose="020B0604030504040204" pitchFamily="34" charset="-120"/>
              <a:cs typeface="Open Sans Extrabold" panose="020B09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300" b="1" dirty="0">
                <a:solidFill>
                  <a:schemeClr val="tx1">
                    <a:lumMod val="65000"/>
                    <a:lumOff val="35000"/>
                  </a:schemeClr>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pic>
        <p:nvPicPr>
          <p:cNvPr id="12" name="圖片 11">
            <a:extLst>
              <a:ext uri="{FF2B5EF4-FFF2-40B4-BE49-F238E27FC236}">
                <a16:creationId xmlns:a16="http://schemas.microsoft.com/office/drawing/2014/main" id="{E94E3ABA-1A44-4F45-B8CB-12A38A3E7012}"/>
              </a:ext>
            </a:extLst>
          </p:cNvPr>
          <p:cNvPicPr>
            <a:picLocks noChangeAspect="1"/>
          </p:cNvPicPr>
          <p:nvPr userDrawn="1"/>
        </p:nvPicPr>
        <p:blipFill>
          <a:blip r:embed="rId6">
            <a:duotone>
              <a:prstClr val="black"/>
              <a:schemeClr val="tx2">
                <a:tint val="45000"/>
                <a:satMod val="400000"/>
              </a:schemeClr>
            </a:duotone>
          </a:blip>
          <a:stretch>
            <a:fillRect/>
          </a:stretch>
        </p:blipFill>
        <p:spPr>
          <a:xfrm>
            <a:off x="537327" y="5220263"/>
            <a:ext cx="1349459" cy="1218096"/>
          </a:xfrm>
          <a:prstGeom prst="rect">
            <a:avLst/>
          </a:prstGeom>
          <a:ln>
            <a:noFill/>
          </a:ln>
        </p:spPr>
      </p:pic>
      <p:sp>
        <p:nvSpPr>
          <p:cNvPr id="3" name="標題 2">
            <a:extLst>
              <a:ext uri="{FF2B5EF4-FFF2-40B4-BE49-F238E27FC236}">
                <a16:creationId xmlns:a16="http://schemas.microsoft.com/office/drawing/2014/main" id="{632D003D-D731-46D2-9B27-D7A9A32FDED1}"/>
              </a:ext>
            </a:extLst>
          </p:cNvPr>
          <p:cNvSpPr>
            <a:spLocks noGrp="1"/>
          </p:cNvSpPr>
          <p:nvPr>
            <p:ph type="title" hasCustomPrompt="1"/>
          </p:nvPr>
        </p:nvSpPr>
        <p:spPr>
          <a:xfrm>
            <a:off x="253692" y="1323329"/>
            <a:ext cx="5675470" cy="2481424"/>
          </a:xfrm>
        </p:spPr>
        <p:txBody>
          <a:bodyPr/>
          <a:lstStyle>
            <a:lvl1pPr>
              <a:defRPr b="1">
                <a:latin typeface="微軟正黑體" panose="020B0604030504040204" pitchFamily="34" charset="-120"/>
                <a:ea typeface="微軟正黑體" panose="020B0604030504040204" pitchFamily="34" charset="-120"/>
              </a:defRPr>
            </a:lvl1pPr>
          </a:lstStyle>
          <a:p>
            <a:r>
              <a:rPr lang="zh-TW" altLang="en-US" dirty="0"/>
              <a:t>按一下以編輯標題</a:t>
            </a:r>
          </a:p>
        </p:txBody>
      </p:sp>
      <p:sp>
        <p:nvSpPr>
          <p:cNvPr id="6" name="內容版面配置區 5">
            <a:extLst>
              <a:ext uri="{FF2B5EF4-FFF2-40B4-BE49-F238E27FC236}">
                <a16:creationId xmlns:a16="http://schemas.microsoft.com/office/drawing/2014/main" id="{20DE8A2A-0C9F-4E74-98A7-2B54399BE46E}"/>
              </a:ext>
            </a:extLst>
          </p:cNvPr>
          <p:cNvSpPr>
            <a:spLocks noGrp="1"/>
          </p:cNvSpPr>
          <p:nvPr>
            <p:ph sz="quarter" idx="10" hasCustomPrompt="1"/>
          </p:nvPr>
        </p:nvSpPr>
        <p:spPr>
          <a:xfrm>
            <a:off x="1886786" y="5213389"/>
            <a:ext cx="6550068" cy="1491044"/>
          </a:xfrm>
        </p:spPr>
        <p:txBody>
          <a:bodyPr/>
          <a:lstStyle>
            <a:lvl1pPr marL="0" indent="0">
              <a:buFontTx/>
              <a:buNone/>
              <a:defRPr lang="zh-TW" altLang="en-US" sz="2400" b="1" kern="1200" dirty="0" smtClean="0">
                <a:solidFill>
                  <a:schemeClr val="tx1">
                    <a:lumMod val="65000"/>
                    <a:lumOff val="35000"/>
                  </a:schemeClr>
                </a:solidFill>
                <a:latin typeface="微軟正黑體" panose="020B0604030504040204" pitchFamily="34" charset="-120"/>
                <a:ea typeface="微軟正黑體" panose="020B0604030504040204" pitchFamily="34" charset="-120"/>
                <a:cs typeface="+mn-cs"/>
              </a:defRPr>
            </a:lvl1pPr>
            <a:lvl2pPr marL="457200" indent="0">
              <a:buFontTx/>
              <a:buNone/>
              <a:defRPr b="1">
                <a:solidFill>
                  <a:schemeClr val="tx1">
                    <a:lumMod val="65000"/>
                    <a:lumOff val="35000"/>
                  </a:schemeClr>
                </a:solidFill>
                <a:latin typeface="微軟正黑體" panose="020B0604030504040204" pitchFamily="34" charset="-120"/>
                <a:ea typeface="微軟正黑體" panose="020B0604030504040204" pitchFamily="34" charset="-120"/>
              </a:defRPr>
            </a:lvl2pPr>
            <a:lvl3pPr marL="914400" indent="0">
              <a:buFontTx/>
              <a:buNone/>
              <a:defRPr b="1">
                <a:solidFill>
                  <a:schemeClr val="tx1">
                    <a:lumMod val="65000"/>
                    <a:lumOff val="35000"/>
                  </a:schemeClr>
                </a:solidFill>
                <a:latin typeface="微軟正黑體" panose="020B0604030504040204" pitchFamily="34" charset="-120"/>
                <a:ea typeface="微軟正黑體" panose="020B0604030504040204" pitchFamily="34" charset="-120"/>
              </a:defRPr>
            </a:lvl3pPr>
            <a:lvl4pPr marL="1371600" indent="0">
              <a:buFontTx/>
              <a:buNone/>
              <a:defRPr b="1">
                <a:solidFill>
                  <a:schemeClr val="tx1">
                    <a:lumMod val="65000"/>
                    <a:lumOff val="35000"/>
                  </a:schemeClr>
                </a:solidFill>
                <a:latin typeface="微軟正黑體" panose="020B0604030504040204" pitchFamily="34" charset="-120"/>
                <a:ea typeface="微軟正黑體" panose="020B0604030504040204" pitchFamily="34" charset="-120"/>
              </a:defRPr>
            </a:lvl4pPr>
            <a:lvl5pPr marL="1828800" indent="0">
              <a:buFontTx/>
              <a:buNone/>
              <a:defRPr b="1">
                <a:solidFill>
                  <a:schemeClr val="tx1">
                    <a:lumMod val="65000"/>
                    <a:lumOff val="35000"/>
                  </a:schemeClr>
                </a:solidFill>
                <a:latin typeface="微軟正黑體" panose="020B0604030504040204" pitchFamily="34" charset="-120"/>
                <a:ea typeface="微軟正黑體" panose="020B0604030504040204" pitchFamily="34" charset="-120"/>
              </a:defRPr>
            </a:lvl5pPr>
          </a:lstStyle>
          <a:p>
            <a:pPr lvl="0"/>
            <a:r>
              <a:rPr lang="zh-TW" altLang="en-US" dirty="0"/>
              <a:t>按一下以編輯人員與日期</a:t>
            </a:r>
          </a:p>
        </p:txBody>
      </p:sp>
    </p:spTree>
    <p:extLst>
      <p:ext uri="{BB962C8B-B14F-4D97-AF65-F5344CB8AC3E}">
        <p14:creationId xmlns:p14="http://schemas.microsoft.com/office/powerpoint/2010/main" val="5141043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29DE63C-E9E2-481A-98FD-7F8694A65258}"/>
              </a:ext>
            </a:extLst>
          </p:cNvPr>
          <p:cNvSpPr/>
          <p:nvPr userDrawn="1"/>
        </p:nvSpPr>
        <p:spPr>
          <a:xfrm>
            <a:off x="0" y="6604779"/>
            <a:ext cx="12192000" cy="253221"/>
          </a:xfrm>
          <a:prstGeom prst="rect">
            <a:avLst/>
          </a:prstGeom>
          <a:solidFill>
            <a:srgbClr val="1B2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F8F29692-33EF-45DC-9553-FBE70304F9F8}"/>
              </a:ext>
            </a:extLst>
          </p:cNvPr>
          <p:cNvSpPr txBox="1"/>
          <p:nvPr userDrawn="1"/>
        </p:nvSpPr>
        <p:spPr>
          <a:xfrm>
            <a:off x="0" y="6596070"/>
            <a:ext cx="5039649" cy="276999"/>
          </a:xfrm>
          <a:prstGeom prst="rect">
            <a:avLst/>
          </a:prstGeom>
          <a:noFill/>
        </p:spPr>
        <p:txBody>
          <a:bodyPr wrap="none" rtlCol="0">
            <a:spAutoFit/>
          </a:bodyPr>
          <a:lstStyle/>
          <a:p>
            <a:r>
              <a:rPr lang="en-US" altLang="zh-TW" sz="12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
        <p:nvSpPr>
          <p:cNvPr id="14" name="Rectangle 6">
            <a:extLst>
              <a:ext uri="{FF2B5EF4-FFF2-40B4-BE49-F238E27FC236}">
                <a16:creationId xmlns:a16="http://schemas.microsoft.com/office/drawing/2014/main" id="{6EA7FC8D-1775-4C58-B873-88A71170076B}"/>
              </a:ext>
            </a:extLst>
          </p:cNvPr>
          <p:cNvSpPr txBox="1">
            <a:spLocks noChangeArrowheads="1"/>
          </p:cNvSpPr>
          <p:nvPr userDrawn="1"/>
        </p:nvSpPr>
        <p:spPr>
          <a:xfrm>
            <a:off x="11709638" y="6578210"/>
            <a:ext cx="541338" cy="323850"/>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1F18DB-8EBF-4DAF-A0B9-A18C2A322764}" type="slidenum">
              <a:rPr lang="es-ES" altLang="zh-TW" b="0" smtClean="0">
                <a:solidFill>
                  <a:schemeClr val="bg1"/>
                </a:solidFill>
              </a:rPr>
              <a:pPr>
                <a:defRPr/>
              </a:pPr>
              <a:t>‹#›</a:t>
            </a:fld>
            <a:endParaRPr lang="es-ES" altLang="zh-TW" b="0" dirty="0">
              <a:solidFill>
                <a:schemeClr val="bg1"/>
              </a:solidFill>
            </a:endParaRPr>
          </a:p>
        </p:txBody>
      </p:sp>
    </p:spTree>
    <p:extLst>
      <p:ext uri="{BB962C8B-B14F-4D97-AF65-F5344CB8AC3E}">
        <p14:creationId xmlns:p14="http://schemas.microsoft.com/office/powerpoint/2010/main" val="2620633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FC6D965-7F5B-4F29-8757-8381F55550CF}"/>
              </a:ext>
            </a:extLst>
          </p:cNvPr>
          <p:cNvSpPr/>
          <p:nvPr userDrawn="1"/>
        </p:nvSpPr>
        <p:spPr>
          <a:xfrm>
            <a:off x="0" y="6604779"/>
            <a:ext cx="12192000" cy="253221"/>
          </a:xfrm>
          <a:prstGeom prst="rect">
            <a:avLst/>
          </a:prstGeom>
          <a:solidFill>
            <a:srgbClr val="1B2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4EF2D03-DCF6-49B9-A5D8-3512B5C3385F}"/>
              </a:ext>
            </a:extLst>
          </p:cNvPr>
          <p:cNvSpPr txBox="1"/>
          <p:nvPr userDrawn="1"/>
        </p:nvSpPr>
        <p:spPr>
          <a:xfrm>
            <a:off x="7069236" y="6600108"/>
            <a:ext cx="5039649" cy="276999"/>
          </a:xfrm>
          <a:prstGeom prst="rect">
            <a:avLst/>
          </a:prstGeom>
          <a:noFill/>
        </p:spPr>
        <p:txBody>
          <a:bodyPr wrap="none" rtlCol="0">
            <a:spAutoFit/>
          </a:bodyPr>
          <a:lstStyle/>
          <a:p>
            <a:r>
              <a:rPr lang="en-US" altLang="zh-TW" sz="12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
        <p:nvSpPr>
          <p:cNvPr id="13" name="Rectangle 6">
            <a:extLst>
              <a:ext uri="{FF2B5EF4-FFF2-40B4-BE49-F238E27FC236}">
                <a16:creationId xmlns:a16="http://schemas.microsoft.com/office/drawing/2014/main" id="{D1E04A1D-8E1E-4085-B6F2-CD776DA71220}"/>
              </a:ext>
            </a:extLst>
          </p:cNvPr>
          <p:cNvSpPr txBox="1">
            <a:spLocks noChangeArrowheads="1"/>
          </p:cNvSpPr>
          <p:nvPr userDrawn="1"/>
        </p:nvSpPr>
        <p:spPr>
          <a:xfrm>
            <a:off x="11692220" y="6317460"/>
            <a:ext cx="541338" cy="323850"/>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1F18DB-8EBF-4DAF-A0B9-A18C2A322764}" type="slidenum">
              <a:rPr lang="es-ES" altLang="zh-TW" smtClean="0">
                <a:solidFill>
                  <a:schemeClr val="bg1">
                    <a:lumMod val="50000"/>
                  </a:schemeClr>
                </a:solidFill>
              </a:rPr>
              <a:pPr>
                <a:defRPr/>
              </a:pPr>
              <a:t>‹#›</a:t>
            </a:fld>
            <a:endParaRPr lang="es-ES" altLang="zh-TW" dirty="0">
              <a:solidFill>
                <a:schemeClr val="bg1">
                  <a:lumMod val="50000"/>
                </a:schemeClr>
              </a:solidFill>
            </a:endParaRPr>
          </a:p>
        </p:txBody>
      </p:sp>
    </p:spTree>
    <p:extLst>
      <p:ext uri="{BB962C8B-B14F-4D97-AF65-F5344CB8AC3E}">
        <p14:creationId xmlns:p14="http://schemas.microsoft.com/office/powerpoint/2010/main" val="392616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37C57E85-3221-4958-928F-F3B2A65AD536}"/>
              </a:ext>
            </a:extLst>
          </p:cNvPr>
          <p:cNvGrpSpPr/>
          <p:nvPr userDrawn="1"/>
        </p:nvGrpSpPr>
        <p:grpSpPr>
          <a:xfrm>
            <a:off x="10108708" y="69698"/>
            <a:ext cx="1958248" cy="311548"/>
            <a:chOff x="10184908" y="129497"/>
            <a:chExt cx="1958248" cy="311548"/>
          </a:xfrm>
        </p:grpSpPr>
        <p:pic>
          <p:nvPicPr>
            <p:cNvPr id="9" name="圖片 8">
              <a:extLst>
                <a:ext uri="{FF2B5EF4-FFF2-40B4-BE49-F238E27FC236}">
                  <a16:creationId xmlns:a16="http://schemas.microsoft.com/office/drawing/2014/main" id="{84CA2F99-4ED5-443A-81FA-9A045DF9E675}"/>
                </a:ext>
              </a:extLst>
            </p:cNvPr>
            <p:cNvPicPr>
              <a:picLocks noChangeAspect="1"/>
            </p:cNvPicPr>
            <p:nvPr/>
          </p:nvPicPr>
          <p:blipFill>
            <a:blip r:embed="rId2"/>
            <a:stretch>
              <a:fillRect/>
            </a:stretch>
          </p:blipFill>
          <p:spPr>
            <a:xfrm>
              <a:off x="10526145" y="179191"/>
              <a:ext cx="1617011" cy="261854"/>
            </a:xfrm>
            <a:prstGeom prst="rect">
              <a:avLst/>
            </a:prstGeom>
          </p:spPr>
        </p:pic>
        <p:pic>
          <p:nvPicPr>
            <p:cNvPr id="10" name="圖片 9">
              <a:extLst>
                <a:ext uri="{FF2B5EF4-FFF2-40B4-BE49-F238E27FC236}">
                  <a16:creationId xmlns:a16="http://schemas.microsoft.com/office/drawing/2014/main" id="{ED61B949-D3B1-42C3-8ED2-D3B68A7D277A}"/>
                </a:ext>
              </a:extLst>
            </p:cNvPr>
            <p:cNvPicPr>
              <a:picLocks noChangeAspect="1"/>
            </p:cNvPicPr>
            <p:nvPr/>
          </p:nvPicPr>
          <p:blipFill>
            <a:blip r:embed="rId3">
              <a:biLevel thresh="50000"/>
            </a:blip>
            <a:stretch>
              <a:fillRect/>
            </a:stretch>
          </p:blipFill>
          <p:spPr>
            <a:xfrm>
              <a:off x="10184908" y="129497"/>
              <a:ext cx="372670" cy="311548"/>
            </a:xfrm>
            <a:prstGeom prst="rect">
              <a:avLst/>
            </a:prstGeom>
          </p:spPr>
        </p:pic>
      </p:grpSp>
      <p:sp>
        <p:nvSpPr>
          <p:cNvPr id="12" name="矩形 11">
            <a:extLst>
              <a:ext uri="{FF2B5EF4-FFF2-40B4-BE49-F238E27FC236}">
                <a16:creationId xmlns:a16="http://schemas.microsoft.com/office/drawing/2014/main" id="{DFC6D965-7F5B-4F29-8757-8381F55550CF}"/>
              </a:ext>
            </a:extLst>
          </p:cNvPr>
          <p:cNvSpPr/>
          <p:nvPr userDrawn="1"/>
        </p:nvSpPr>
        <p:spPr>
          <a:xfrm>
            <a:off x="0" y="6604779"/>
            <a:ext cx="12192000" cy="253221"/>
          </a:xfrm>
          <a:prstGeom prst="rect">
            <a:avLst/>
          </a:prstGeom>
          <a:solidFill>
            <a:srgbClr val="1B2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4EF2D03-DCF6-49B9-A5D8-3512B5C3385F}"/>
              </a:ext>
            </a:extLst>
          </p:cNvPr>
          <p:cNvSpPr txBox="1"/>
          <p:nvPr userDrawn="1"/>
        </p:nvSpPr>
        <p:spPr>
          <a:xfrm>
            <a:off x="7069236" y="6600108"/>
            <a:ext cx="5039649" cy="276999"/>
          </a:xfrm>
          <a:prstGeom prst="rect">
            <a:avLst/>
          </a:prstGeom>
          <a:noFill/>
        </p:spPr>
        <p:txBody>
          <a:bodyPr wrap="none" rtlCol="0">
            <a:spAutoFit/>
          </a:bodyPr>
          <a:lstStyle/>
          <a:p>
            <a:r>
              <a:rPr lang="en-US" altLang="zh-TW" sz="12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
        <p:nvSpPr>
          <p:cNvPr id="13" name="Rectangle 6">
            <a:extLst>
              <a:ext uri="{FF2B5EF4-FFF2-40B4-BE49-F238E27FC236}">
                <a16:creationId xmlns:a16="http://schemas.microsoft.com/office/drawing/2014/main" id="{D1E04A1D-8E1E-4085-B6F2-CD776DA71220}"/>
              </a:ext>
            </a:extLst>
          </p:cNvPr>
          <p:cNvSpPr txBox="1">
            <a:spLocks noChangeArrowheads="1"/>
          </p:cNvSpPr>
          <p:nvPr userDrawn="1"/>
        </p:nvSpPr>
        <p:spPr>
          <a:xfrm>
            <a:off x="11692220" y="6317460"/>
            <a:ext cx="541338" cy="323850"/>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1F18DB-8EBF-4DAF-A0B9-A18C2A322764}" type="slidenum">
              <a:rPr lang="es-ES" altLang="zh-TW" smtClean="0">
                <a:solidFill>
                  <a:schemeClr val="bg1">
                    <a:lumMod val="50000"/>
                  </a:schemeClr>
                </a:solidFill>
              </a:rPr>
              <a:pPr>
                <a:defRPr/>
              </a:pPr>
              <a:t>‹#›</a:t>
            </a:fld>
            <a:endParaRPr lang="es-ES" altLang="zh-TW" dirty="0">
              <a:solidFill>
                <a:schemeClr val="bg1">
                  <a:lumMod val="50000"/>
                </a:schemeClr>
              </a:solidFill>
            </a:endParaRPr>
          </a:p>
        </p:txBody>
      </p:sp>
      <p:sp>
        <p:nvSpPr>
          <p:cNvPr id="17" name="矩形 16">
            <a:extLst>
              <a:ext uri="{FF2B5EF4-FFF2-40B4-BE49-F238E27FC236}">
                <a16:creationId xmlns:a16="http://schemas.microsoft.com/office/drawing/2014/main" id="{7FFF8821-72C9-4601-A5F7-BDAF3E01F171}"/>
              </a:ext>
            </a:extLst>
          </p:cNvPr>
          <p:cNvSpPr/>
          <p:nvPr userDrawn="1"/>
        </p:nvSpPr>
        <p:spPr>
          <a:xfrm>
            <a:off x="10573290" y="381247"/>
            <a:ext cx="1535595" cy="323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TW" b="0" i="0" u="none" spc="-150" dirty="0">
                <a:solidFill>
                  <a:srgbClr val="FF0000"/>
                </a:solidFill>
                <a:effectLst/>
                <a:latin typeface="Bahnschrift" panose="020B0502040204020203" pitchFamily="34" charset="0"/>
              </a:rPr>
              <a:t>CONFIDENTIAL</a:t>
            </a:r>
            <a:endParaRPr lang="en-US" altLang="zh-TW" b="0" i="0" u="none" spc="-150" dirty="0">
              <a:solidFill>
                <a:srgbClr val="FF0000"/>
              </a:solidFill>
              <a:effectLst/>
              <a:latin typeface="Bahnschrift" panose="020B0502040204020203" pitchFamily="34" charset="0"/>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235625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CACC670-AE43-4C55-A919-C3DDED43162E}" type="datetime1">
              <a:rPr lang="zh-TW" altLang="en-US" smtClean="0"/>
              <a:t>2025/5/13</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a:xfrm>
            <a:off x="9282545" y="6303242"/>
            <a:ext cx="2743200" cy="365125"/>
          </a:xfrm>
        </p:spPr>
        <p:txBody>
          <a:bodyPr/>
          <a:lstStyle/>
          <a:p>
            <a:fld id="{4DFA5E46-10CA-475E-AC65-747DF4411740}" type="slidenum">
              <a:rPr lang="zh-TW" altLang="en-US" smtClean="0"/>
              <a:t>‹#›</a:t>
            </a:fld>
            <a:endParaRPr lang="zh-TW" altLang="en-US"/>
          </a:p>
        </p:txBody>
      </p:sp>
      <p:grpSp>
        <p:nvGrpSpPr>
          <p:cNvPr id="7" name="群組 6">
            <a:extLst>
              <a:ext uri="{FF2B5EF4-FFF2-40B4-BE49-F238E27FC236}">
                <a16:creationId xmlns:a16="http://schemas.microsoft.com/office/drawing/2014/main" id="{D834AF82-2E86-4CDC-B87C-C6AB26CF7BDA}"/>
              </a:ext>
            </a:extLst>
          </p:cNvPr>
          <p:cNvGrpSpPr/>
          <p:nvPr userDrawn="1"/>
        </p:nvGrpSpPr>
        <p:grpSpPr>
          <a:xfrm>
            <a:off x="10108708" y="69698"/>
            <a:ext cx="1958248" cy="311548"/>
            <a:chOff x="10184908" y="129497"/>
            <a:chExt cx="1958248" cy="311548"/>
          </a:xfrm>
        </p:grpSpPr>
        <p:pic>
          <p:nvPicPr>
            <p:cNvPr id="8" name="圖片 7">
              <a:extLst>
                <a:ext uri="{FF2B5EF4-FFF2-40B4-BE49-F238E27FC236}">
                  <a16:creationId xmlns:a16="http://schemas.microsoft.com/office/drawing/2014/main" id="{A29DF49A-9AD8-4C8C-B8A1-0807DEC76121}"/>
                </a:ext>
              </a:extLst>
            </p:cNvPr>
            <p:cNvPicPr>
              <a:picLocks noChangeAspect="1"/>
            </p:cNvPicPr>
            <p:nvPr/>
          </p:nvPicPr>
          <p:blipFill>
            <a:blip r:embed="rId2"/>
            <a:stretch>
              <a:fillRect/>
            </a:stretch>
          </p:blipFill>
          <p:spPr>
            <a:xfrm>
              <a:off x="10526145" y="179191"/>
              <a:ext cx="1617011" cy="261854"/>
            </a:xfrm>
            <a:prstGeom prst="rect">
              <a:avLst/>
            </a:prstGeom>
          </p:spPr>
        </p:pic>
        <p:pic>
          <p:nvPicPr>
            <p:cNvPr id="9" name="圖片 8">
              <a:extLst>
                <a:ext uri="{FF2B5EF4-FFF2-40B4-BE49-F238E27FC236}">
                  <a16:creationId xmlns:a16="http://schemas.microsoft.com/office/drawing/2014/main" id="{EA2CDE3D-2B33-4894-AAC0-3ED3B23AEC86}"/>
                </a:ext>
              </a:extLst>
            </p:cNvPr>
            <p:cNvPicPr>
              <a:picLocks noChangeAspect="1"/>
            </p:cNvPicPr>
            <p:nvPr/>
          </p:nvPicPr>
          <p:blipFill>
            <a:blip r:embed="rId3">
              <a:biLevel thresh="50000"/>
            </a:blip>
            <a:stretch>
              <a:fillRect/>
            </a:stretch>
          </p:blipFill>
          <p:spPr>
            <a:xfrm>
              <a:off x="10184908" y="129497"/>
              <a:ext cx="372670" cy="311548"/>
            </a:xfrm>
            <a:prstGeom prst="rect">
              <a:avLst/>
            </a:prstGeom>
          </p:spPr>
        </p:pic>
      </p:grpSp>
      <p:sp>
        <p:nvSpPr>
          <p:cNvPr id="10" name="矩形 9">
            <a:extLst>
              <a:ext uri="{FF2B5EF4-FFF2-40B4-BE49-F238E27FC236}">
                <a16:creationId xmlns:a16="http://schemas.microsoft.com/office/drawing/2014/main" id="{F25C681B-DCED-4D40-8687-9B8787D29CA7}"/>
              </a:ext>
            </a:extLst>
          </p:cNvPr>
          <p:cNvSpPr/>
          <p:nvPr userDrawn="1"/>
        </p:nvSpPr>
        <p:spPr>
          <a:xfrm>
            <a:off x="10573290" y="381247"/>
            <a:ext cx="1535595" cy="323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TW" b="0" i="0" u="none" spc="-150" dirty="0">
                <a:solidFill>
                  <a:srgbClr val="FF0000"/>
                </a:solidFill>
                <a:effectLst/>
                <a:latin typeface="Bahnschrift" panose="020B0502040204020203" pitchFamily="34" charset="0"/>
              </a:rPr>
              <a:t>CONFIDENTIAL</a:t>
            </a:r>
            <a:endParaRPr lang="en-US" altLang="zh-TW" b="0" i="0" u="none" spc="-150" dirty="0">
              <a:solidFill>
                <a:srgbClr val="FF0000"/>
              </a:solidFill>
              <a:effectLst/>
              <a:latin typeface="Bahnschrift" panose="020B0502040204020203" pitchFamily="34" charset="0"/>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7744625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37C57E85-3221-4958-928F-F3B2A65AD536}"/>
              </a:ext>
            </a:extLst>
          </p:cNvPr>
          <p:cNvGrpSpPr/>
          <p:nvPr userDrawn="1"/>
        </p:nvGrpSpPr>
        <p:grpSpPr>
          <a:xfrm>
            <a:off x="10108708" y="69698"/>
            <a:ext cx="1958248" cy="311548"/>
            <a:chOff x="10184908" y="129497"/>
            <a:chExt cx="1958248" cy="311548"/>
          </a:xfrm>
        </p:grpSpPr>
        <p:pic>
          <p:nvPicPr>
            <p:cNvPr id="9" name="圖片 8">
              <a:extLst>
                <a:ext uri="{FF2B5EF4-FFF2-40B4-BE49-F238E27FC236}">
                  <a16:creationId xmlns:a16="http://schemas.microsoft.com/office/drawing/2014/main" id="{84CA2F99-4ED5-443A-81FA-9A045DF9E675}"/>
                </a:ext>
              </a:extLst>
            </p:cNvPr>
            <p:cNvPicPr>
              <a:picLocks noChangeAspect="1"/>
            </p:cNvPicPr>
            <p:nvPr/>
          </p:nvPicPr>
          <p:blipFill>
            <a:blip r:embed="rId2"/>
            <a:stretch>
              <a:fillRect/>
            </a:stretch>
          </p:blipFill>
          <p:spPr>
            <a:xfrm>
              <a:off x="10526145" y="179191"/>
              <a:ext cx="1617011" cy="261854"/>
            </a:xfrm>
            <a:prstGeom prst="rect">
              <a:avLst/>
            </a:prstGeom>
          </p:spPr>
        </p:pic>
        <p:pic>
          <p:nvPicPr>
            <p:cNvPr id="10" name="圖片 9">
              <a:extLst>
                <a:ext uri="{FF2B5EF4-FFF2-40B4-BE49-F238E27FC236}">
                  <a16:creationId xmlns:a16="http://schemas.microsoft.com/office/drawing/2014/main" id="{ED61B949-D3B1-42C3-8ED2-D3B68A7D277A}"/>
                </a:ext>
              </a:extLst>
            </p:cNvPr>
            <p:cNvPicPr>
              <a:picLocks noChangeAspect="1"/>
            </p:cNvPicPr>
            <p:nvPr/>
          </p:nvPicPr>
          <p:blipFill>
            <a:blip r:embed="rId3">
              <a:biLevel thresh="50000"/>
            </a:blip>
            <a:stretch>
              <a:fillRect/>
            </a:stretch>
          </p:blipFill>
          <p:spPr>
            <a:xfrm>
              <a:off x="10184908" y="129497"/>
              <a:ext cx="372670" cy="311548"/>
            </a:xfrm>
            <a:prstGeom prst="rect">
              <a:avLst/>
            </a:prstGeom>
          </p:spPr>
        </p:pic>
      </p:grpSp>
      <p:sp>
        <p:nvSpPr>
          <p:cNvPr id="12" name="矩形 11">
            <a:extLst>
              <a:ext uri="{FF2B5EF4-FFF2-40B4-BE49-F238E27FC236}">
                <a16:creationId xmlns:a16="http://schemas.microsoft.com/office/drawing/2014/main" id="{DFC6D965-7F5B-4F29-8757-8381F55550CF}"/>
              </a:ext>
            </a:extLst>
          </p:cNvPr>
          <p:cNvSpPr/>
          <p:nvPr userDrawn="1"/>
        </p:nvSpPr>
        <p:spPr>
          <a:xfrm>
            <a:off x="0" y="6604779"/>
            <a:ext cx="12192000" cy="253221"/>
          </a:xfrm>
          <a:prstGeom prst="rect">
            <a:avLst/>
          </a:prstGeom>
          <a:solidFill>
            <a:srgbClr val="1B2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4EF2D03-DCF6-49B9-A5D8-3512B5C3385F}"/>
              </a:ext>
            </a:extLst>
          </p:cNvPr>
          <p:cNvSpPr txBox="1"/>
          <p:nvPr userDrawn="1"/>
        </p:nvSpPr>
        <p:spPr>
          <a:xfrm>
            <a:off x="7069236" y="6600108"/>
            <a:ext cx="5039649" cy="276999"/>
          </a:xfrm>
          <a:prstGeom prst="rect">
            <a:avLst/>
          </a:prstGeom>
          <a:noFill/>
        </p:spPr>
        <p:txBody>
          <a:bodyPr wrap="none" rtlCol="0">
            <a:spAutoFit/>
          </a:bodyPr>
          <a:lstStyle/>
          <a:p>
            <a:r>
              <a:rPr lang="en-US" altLang="zh-TW" sz="12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
        <p:nvSpPr>
          <p:cNvPr id="13" name="Rectangle 6">
            <a:extLst>
              <a:ext uri="{FF2B5EF4-FFF2-40B4-BE49-F238E27FC236}">
                <a16:creationId xmlns:a16="http://schemas.microsoft.com/office/drawing/2014/main" id="{D1E04A1D-8E1E-4085-B6F2-CD776DA71220}"/>
              </a:ext>
            </a:extLst>
          </p:cNvPr>
          <p:cNvSpPr txBox="1">
            <a:spLocks noChangeArrowheads="1"/>
          </p:cNvSpPr>
          <p:nvPr userDrawn="1"/>
        </p:nvSpPr>
        <p:spPr>
          <a:xfrm>
            <a:off x="11692220" y="6317460"/>
            <a:ext cx="541338" cy="323850"/>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1F18DB-8EBF-4DAF-A0B9-A18C2A322764}" type="slidenum">
              <a:rPr lang="es-ES" altLang="zh-TW" smtClean="0">
                <a:solidFill>
                  <a:schemeClr val="bg1">
                    <a:lumMod val="50000"/>
                  </a:schemeClr>
                </a:solidFill>
              </a:rPr>
              <a:pPr>
                <a:defRPr/>
              </a:pPr>
              <a:t>‹#›</a:t>
            </a:fld>
            <a:endParaRPr lang="es-ES" altLang="zh-TW" dirty="0">
              <a:solidFill>
                <a:schemeClr val="bg1">
                  <a:lumMod val="50000"/>
                </a:schemeClr>
              </a:solidFill>
            </a:endParaRPr>
          </a:p>
        </p:txBody>
      </p:sp>
      <p:sp>
        <p:nvSpPr>
          <p:cNvPr id="18" name="矩形 17">
            <a:extLst>
              <a:ext uri="{FF2B5EF4-FFF2-40B4-BE49-F238E27FC236}">
                <a16:creationId xmlns:a16="http://schemas.microsoft.com/office/drawing/2014/main" id="{95409604-B010-407C-9A20-209DE80FD606}"/>
              </a:ext>
            </a:extLst>
          </p:cNvPr>
          <p:cNvSpPr/>
          <p:nvPr userDrawn="1"/>
        </p:nvSpPr>
        <p:spPr>
          <a:xfrm>
            <a:off x="10449945" y="380752"/>
            <a:ext cx="1535595" cy="323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TW" b="0" i="0" u="none" spc="-150" dirty="0">
                <a:solidFill>
                  <a:srgbClr val="FF0000"/>
                </a:solidFill>
                <a:effectLst/>
                <a:latin typeface="Bahnschrift" panose="020B0502040204020203" pitchFamily="34" charset="0"/>
              </a:rPr>
              <a:t>CONFIDENTIAL</a:t>
            </a:r>
            <a:endParaRPr lang="en-US" altLang="zh-TW" b="0" i="0" u="none" spc="-150" dirty="0">
              <a:solidFill>
                <a:srgbClr val="FF0000"/>
              </a:solidFill>
              <a:effectLst/>
              <a:latin typeface="Bahnschrift" panose="020B0502040204020203" pitchFamily="34" charset="0"/>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5443536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CACC670-AE43-4C55-A919-C3DDED43162E}" type="datetime1">
              <a:rPr lang="zh-TW" altLang="en-US" smtClean="0">
                <a:solidFill>
                  <a:prstClr val="black">
                    <a:tint val="75000"/>
                  </a:prstClr>
                </a:solidFill>
              </a:rPr>
              <a:pPr/>
              <a:t>2025/5/13</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a:xfrm>
            <a:off x="9282545" y="6303242"/>
            <a:ext cx="2743200" cy="365125"/>
          </a:xfrm>
        </p:spPr>
        <p:txBody>
          <a:bodyPr/>
          <a:lstStyle/>
          <a:p>
            <a:fld id="{4DFA5E46-10CA-475E-AC65-747DF44117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5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內頁">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FC6D965-7F5B-4F29-8757-8381F55550CF}"/>
              </a:ext>
            </a:extLst>
          </p:cNvPr>
          <p:cNvSpPr/>
          <p:nvPr userDrawn="1"/>
        </p:nvSpPr>
        <p:spPr>
          <a:xfrm>
            <a:off x="0" y="6604779"/>
            <a:ext cx="12192000" cy="253221"/>
          </a:xfrm>
          <a:prstGeom prst="rect">
            <a:avLst/>
          </a:prstGeom>
          <a:solidFill>
            <a:srgbClr val="1B2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4EF2D03-DCF6-49B9-A5D8-3512B5C3385F}"/>
              </a:ext>
            </a:extLst>
          </p:cNvPr>
          <p:cNvSpPr txBox="1"/>
          <p:nvPr userDrawn="1"/>
        </p:nvSpPr>
        <p:spPr>
          <a:xfrm>
            <a:off x="7069236" y="6600108"/>
            <a:ext cx="5039649" cy="276999"/>
          </a:xfrm>
          <a:prstGeom prst="rect">
            <a:avLst/>
          </a:prstGeom>
          <a:noFill/>
        </p:spPr>
        <p:txBody>
          <a:bodyPr wrap="none" rtlCol="0">
            <a:spAutoFit/>
          </a:bodyPr>
          <a:lstStyle/>
          <a:p>
            <a:r>
              <a:rPr lang="en-US" altLang="zh-TW" sz="12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
        <p:nvSpPr>
          <p:cNvPr id="13" name="Rectangle 6">
            <a:extLst>
              <a:ext uri="{FF2B5EF4-FFF2-40B4-BE49-F238E27FC236}">
                <a16:creationId xmlns:a16="http://schemas.microsoft.com/office/drawing/2014/main" id="{D1E04A1D-8E1E-4085-B6F2-CD776DA71220}"/>
              </a:ext>
            </a:extLst>
          </p:cNvPr>
          <p:cNvSpPr txBox="1">
            <a:spLocks noChangeArrowheads="1"/>
          </p:cNvSpPr>
          <p:nvPr userDrawn="1"/>
        </p:nvSpPr>
        <p:spPr>
          <a:xfrm>
            <a:off x="11692220" y="6317460"/>
            <a:ext cx="541338" cy="323850"/>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1F18DB-8EBF-4DAF-A0B9-A18C2A322764}" type="slidenum">
              <a:rPr lang="es-ES" altLang="zh-TW" smtClean="0">
                <a:solidFill>
                  <a:schemeClr val="bg1">
                    <a:lumMod val="50000"/>
                  </a:schemeClr>
                </a:solidFill>
              </a:rPr>
              <a:pPr>
                <a:defRPr/>
              </a:pPr>
              <a:t>‹#›</a:t>
            </a:fld>
            <a:endParaRPr lang="es-ES" altLang="zh-TW" dirty="0">
              <a:solidFill>
                <a:schemeClr val="bg1">
                  <a:lumMod val="50000"/>
                </a:schemeClr>
              </a:solidFill>
            </a:endParaRPr>
          </a:p>
        </p:txBody>
      </p:sp>
      <p:sp>
        <p:nvSpPr>
          <p:cNvPr id="3" name="矩形 2">
            <a:extLst>
              <a:ext uri="{FF2B5EF4-FFF2-40B4-BE49-F238E27FC236}">
                <a16:creationId xmlns:a16="http://schemas.microsoft.com/office/drawing/2014/main" id="{5DF5FA08-D83A-49AE-A839-95D1859D13CB}"/>
              </a:ext>
            </a:extLst>
          </p:cNvPr>
          <p:cNvSpPr/>
          <p:nvPr userDrawn="1"/>
        </p:nvSpPr>
        <p:spPr>
          <a:xfrm>
            <a:off x="68366" y="0"/>
            <a:ext cx="1888621" cy="2563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0" i="0" u="none" spc="-150" dirty="0">
                <a:solidFill>
                  <a:srgbClr val="FF0000"/>
                </a:solidFill>
                <a:effectLst/>
                <a:latin typeface="Bahnschrift" panose="020B0502040204020203" pitchFamily="34" charset="0"/>
              </a:rPr>
              <a:t>CONFIDENTIAL</a:t>
            </a:r>
            <a:endParaRPr lang="en-US" altLang="zh-TW" sz="1600" b="0" i="0" u="none" spc="-150" dirty="0">
              <a:solidFill>
                <a:srgbClr val="FF0000"/>
              </a:solidFill>
              <a:effectLst/>
              <a:latin typeface="Bahnschrift" panose="020B0502040204020203" pitchFamily="34" charset="0"/>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6916194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37C57E85-3221-4958-928F-F3B2A65AD536}"/>
              </a:ext>
            </a:extLst>
          </p:cNvPr>
          <p:cNvGrpSpPr/>
          <p:nvPr userDrawn="1"/>
        </p:nvGrpSpPr>
        <p:grpSpPr>
          <a:xfrm>
            <a:off x="10108708" y="69698"/>
            <a:ext cx="1958248" cy="311548"/>
            <a:chOff x="10184908" y="129497"/>
            <a:chExt cx="1958248" cy="311548"/>
          </a:xfrm>
        </p:grpSpPr>
        <p:pic>
          <p:nvPicPr>
            <p:cNvPr id="9" name="圖片 8">
              <a:extLst>
                <a:ext uri="{FF2B5EF4-FFF2-40B4-BE49-F238E27FC236}">
                  <a16:creationId xmlns:a16="http://schemas.microsoft.com/office/drawing/2014/main" id="{84CA2F99-4ED5-443A-81FA-9A045DF9E675}"/>
                </a:ext>
              </a:extLst>
            </p:cNvPr>
            <p:cNvPicPr>
              <a:picLocks noChangeAspect="1"/>
            </p:cNvPicPr>
            <p:nvPr/>
          </p:nvPicPr>
          <p:blipFill>
            <a:blip r:embed="rId2"/>
            <a:stretch>
              <a:fillRect/>
            </a:stretch>
          </p:blipFill>
          <p:spPr>
            <a:xfrm>
              <a:off x="10526145" y="179191"/>
              <a:ext cx="1617011" cy="261854"/>
            </a:xfrm>
            <a:prstGeom prst="rect">
              <a:avLst/>
            </a:prstGeom>
          </p:spPr>
        </p:pic>
        <p:pic>
          <p:nvPicPr>
            <p:cNvPr id="10" name="圖片 9">
              <a:extLst>
                <a:ext uri="{FF2B5EF4-FFF2-40B4-BE49-F238E27FC236}">
                  <a16:creationId xmlns:a16="http://schemas.microsoft.com/office/drawing/2014/main" id="{ED61B949-D3B1-42C3-8ED2-D3B68A7D277A}"/>
                </a:ext>
              </a:extLst>
            </p:cNvPr>
            <p:cNvPicPr>
              <a:picLocks noChangeAspect="1"/>
            </p:cNvPicPr>
            <p:nvPr/>
          </p:nvPicPr>
          <p:blipFill>
            <a:blip r:embed="rId3">
              <a:biLevel thresh="50000"/>
            </a:blip>
            <a:stretch>
              <a:fillRect/>
            </a:stretch>
          </p:blipFill>
          <p:spPr>
            <a:xfrm>
              <a:off x="10184908" y="129497"/>
              <a:ext cx="372670" cy="311548"/>
            </a:xfrm>
            <a:prstGeom prst="rect">
              <a:avLst/>
            </a:prstGeom>
          </p:spPr>
        </p:pic>
      </p:grpSp>
      <p:sp>
        <p:nvSpPr>
          <p:cNvPr id="12" name="矩形 11">
            <a:extLst>
              <a:ext uri="{FF2B5EF4-FFF2-40B4-BE49-F238E27FC236}">
                <a16:creationId xmlns:a16="http://schemas.microsoft.com/office/drawing/2014/main" id="{DFC6D965-7F5B-4F29-8757-8381F55550CF}"/>
              </a:ext>
            </a:extLst>
          </p:cNvPr>
          <p:cNvSpPr/>
          <p:nvPr userDrawn="1"/>
        </p:nvSpPr>
        <p:spPr>
          <a:xfrm>
            <a:off x="0" y="6604779"/>
            <a:ext cx="12192000" cy="253221"/>
          </a:xfrm>
          <a:prstGeom prst="rect">
            <a:avLst/>
          </a:prstGeom>
          <a:solidFill>
            <a:srgbClr val="1B2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4" name="文字方塊 13">
            <a:extLst>
              <a:ext uri="{FF2B5EF4-FFF2-40B4-BE49-F238E27FC236}">
                <a16:creationId xmlns:a16="http://schemas.microsoft.com/office/drawing/2014/main" id="{24EF2D03-DCF6-49B9-A5D8-3512B5C3385F}"/>
              </a:ext>
            </a:extLst>
          </p:cNvPr>
          <p:cNvSpPr txBox="1"/>
          <p:nvPr userDrawn="1"/>
        </p:nvSpPr>
        <p:spPr>
          <a:xfrm>
            <a:off x="7069236" y="6600108"/>
            <a:ext cx="5039649" cy="276999"/>
          </a:xfrm>
          <a:prstGeom prst="rect">
            <a:avLst/>
          </a:prstGeom>
          <a:noFill/>
        </p:spPr>
        <p:txBody>
          <a:bodyPr wrap="none" rtlCol="0">
            <a:spAutoFit/>
          </a:bodyPr>
          <a:lstStyle/>
          <a:p>
            <a:r>
              <a:rPr lang="en-US" altLang="zh-TW" sz="1200" dirty="0">
                <a:solidFill>
                  <a:prstClr val="white"/>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
        <p:nvSpPr>
          <p:cNvPr id="13" name="Rectangle 6">
            <a:extLst>
              <a:ext uri="{FF2B5EF4-FFF2-40B4-BE49-F238E27FC236}">
                <a16:creationId xmlns:a16="http://schemas.microsoft.com/office/drawing/2014/main" id="{D1E04A1D-8E1E-4085-B6F2-CD776DA71220}"/>
              </a:ext>
            </a:extLst>
          </p:cNvPr>
          <p:cNvSpPr txBox="1">
            <a:spLocks noChangeArrowheads="1"/>
          </p:cNvSpPr>
          <p:nvPr userDrawn="1"/>
        </p:nvSpPr>
        <p:spPr>
          <a:xfrm>
            <a:off x="11692220" y="6317460"/>
            <a:ext cx="541338" cy="323850"/>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1F18DB-8EBF-4DAF-A0B9-A18C2A322764}" type="slidenum">
              <a:rPr lang="es-ES" altLang="zh-TW" smtClean="0">
                <a:solidFill>
                  <a:prstClr val="white">
                    <a:lumMod val="50000"/>
                  </a:prstClr>
                </a:solidFill>
              </a:rPr>
              <a:pPr>
                <a:defRPr/>
              </a:pPr>
              <a:t>‹#›</a:t>
            </a:fld>
            <a:endParaRPr lang="es-ES" altLang="zh-TW" dirty="0">
              <a:solidFill>
                <a:prstClr val="white">
                  <a:lumMod val="50000"/>
                </a:prstClr>
              </a:solidFill>
            </a:endParaRPr>
          </a:p>
        </p:txBody>
      </p:sp>
      <p:sp>
        <p:nvSpPr>
          <p:cNvPr id="11" name="矩形 10">
            <a:extLst>
              <a:ext uri="{FF2B5EF4-FFF2-40B4-BE49-F238E27FC236}">
                <a16:creationId xmlns:a16="http://schemas.microsoft.com/office/drawing/2014/main" id="{95409604-B010-407C-9A20-209DE80FD606}"/>
              </a:ext>
            </a:extLst>
          </p:cNvPr>
          <p:cNvSpPr/>
          <p:nvPr userDrawn="1"/>
        </p:nvSpPr>
        <p:spPr>
          <a:xfrm>
            <a:off x="10449945" y="380752"/>
            <a:ext cx="1535595" cy="323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pc="-150" dirty="0">
                <a:solidFill>
                  <a:srgbClr val="FF0000"/>
                </a:solidFill>
                <a:latin typeface="Bahnschrift" panose="020B0502040204020203" pitchFamily="34" charset="0"/>
              </a:rPr>
              <a:t>CONFIDENTIAL</a:t>
            </a:r>
            <a:endParaRPr lang="en-US" altLang="zh-TW" spc="-150" dirty="0">
              <a:solidFill>
                <a:srgbClr val="FF0000"/>
              </a:solidFill>
              <a:latin typeface="Bahnschrift" panose="020B0502040204020203" pitchFamily="34" charset="0"/>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6507215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自訂版面配置">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FC6D965-7F5B-4F29-8757-8381F55550CF}"/>
              </a:ext>
            </a:extLst>
          </p:cNvPr>
          <p:cNvSpPr/>
          <p:nvPr userDrawn="1"/>
        </p:nvSpPr>
        <p:spPr>
          <a:xfrm>
            <a:off x="0" y="6604779"/>
            <a:ext cx="12192000" cy="253221"/>
          </a:xfrm>
          <a:prstGeom prst="rect">
            <a:avLst/>
          </a:prstGeom>
          <a:solidFill>
            <a:srgbClr val="1B2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4EF2D03-DCF6-49B9-A5D8-3512B5C3385F}"/>
              </a:ext>
            </a:extLst>
          </p:cNvPr>
          <p:cNvSpPr txBox="1"/>
          <p:nvPr userDrawn="1"/>
        </p:nvSpPr>
        <p:spPr>
          <a:xfrm>
            <a:off x="7069236" y="6600108"/>
            <a:ext cx="5039649" cy="276999"/>
          </a:xfrm>
          <a:prstGeom prst="rect">
            <a:avLst/>
          </a:prstGeom>
          <a:noFill/>
        </p:spPr>
        <p:txBody>
          <a:bodyPr wrap="none" rtlCol="0">
            <a:spAutoFit/>
          </a:bodyPr>
          <a:lstStyle/>
          <a:p>
            <a:r>
              <a:rPr lang="en-US" altLang="zh-TW" sz="12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
        <p:nvSpPr>
          <p:cNvPr id="13" name="Rectangle 6">
            <a:extLst>
              <a:ext uri="{FF2B5EF4-FFF2-40B4-BE49-F238E27FC236}">
                <a16:creationId xmlns:a16="http://schemas.microsoft.com/office/drawing/2014/main" id="{D1E04A1D-8E1E-4085-B6F2-CD776DA71220}"/>
              </a:ext>
            </a:extLst>
          </p:cNvPr>
          <p:cNvSpPr txBox="1">
            <a:spLocks noChangeArrowheads="1"/>
          </p:cNvSpPr>
          <p:nvPr userDrawn="1"/>
        </p:nvSpPr>
        <p:spPr>
          <a:xfrm>
            <a:off x="11692220" y="6317460"/>
            <a:ext cx="541338" cy="323850"/>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1F18DB-8EBF-4DAF-A0B9-A18C2A322764}" type="slidenum">
              <a:rPr lang="es-ES" altLang="zh-TW" smtClean="0">
                <a:solidFill>
                  <a:schemeClr val="bg1">
                    <a:lumMod val="50000"/>
                  </a:schemeClr>
                </a:solidFill>
              </a:rPr>
              <a:pPr>
                <a:defRPr/>
              </a:pPr>
              <a:t>‹#›</a:t>
            </a:fld>
            <a:endParaRPr lang="es-ES" altLang="zh-TW" dirty="0">
              <a:solidFill>
                <a:schemeClr val="bg1">
                  <a:lumMod val="50000"/>
                </a:schemeClr>
              </a:solidFill>
            </a:endParaRPr>
          </a:p>
        </p:txBody>
      </p:sp>
      <p:sp>
        <p:nvSpPr>
          <p:cNvPr id="16" name="標題 1">
            <a:extLst>
              <a:ext uri="{FF2B5EF4-FFF2-40B4-BE49-F238E27FC236}">
                <a16:creationId xmlns:a16="http://schemas.microsoft.com/office/drawing/2014/main" id="{C5A7AAC9-E4FC-474C-BA91-0BBE9A2EB148}"/>
              </a:ext>
            </a:extLst>
          </p:cNvPr>
          <p:cNvSpPr>
            <a:spLocks noGrp="1"/>
          </p:cNvSpPr>
          <p:nvPr>
            <p:ph type="title"/>
          </p:nvPr>
        </p:nvSpPr>
        <p:spPr>
          <a:xfrm>
            <a:off x="838202" y="365125"/>
            <a:ext cx="10515600" cy="720000"/>
          </a:xfrm>
          <a:prstGeom prst="rect">
            <a:avLst/>
          </a:prstGeom>
        </p:spPr>
        <p:txBody>
          <a:bodyPr anchor="b">
            <a:normAutofit/>
          </a:bodyPr>
          <a:lstStyle>
            <a:lvl1pPr algn="l">
              <a:defRPr lang="zh-TW" altLang="en-US" sz="3600" b="1" kern="1200" dirty="0">
                <a:solidFill>
                  <a:srgbClr val="093655"/>
                </a:solidFill>
                <a:latin typeface="微軟正黑體" panose="020B0604030504040204" pitchFamily="34" charset="-120"/>
                <a:ea typeface="微軟正黑體" panose="020B0604030504040204" pitchFamily="34" charset="-120"/>
                <a:cs typeface="Open Sans Extrabold" panose="020B0906030804020204" pitchFamily="34" charset="0"/>
              </a:defRPr>
            </a:lvl1pPr>
          </a:lstStyle>
          <a:p>
            <a:r>
              <a:rPr lang="zh-TW" altLang="en-US" dirty="0"/>
              <a:t>按一下以編輯母片標題樣式</a:t>
            </a:r>
          </a:p>
        </p:txBody>
      </p:sp>
      <p:sp>
        <p:nvSpPr>
          <p:cNvPr id="17" name="內容版面配置區 2">
            <a:extLst>
              <a:ext uri="{FF2B5EF4-FFF2-40B4-BE49-F238E27FC236}">
                <a16:creationId xmlns:a16="http://schemas.microsoft.com/office/drawing/2014/main" id="{024D4974-454D-4442-B970-15641D6BC685}"/>
              </a:ext>
            </a:extLst>
          </p:cNvPr>
          <p:cNvSpPr>
            <a:spLocks noGrp="1"/>
          </p:cNvSpPr>
          <p:nvPr>
            <p:ph idx="1" hasCustomPrompt="1"/>
          </p:nvPr>
        </p:nvSpPr>
        <p:spPr>
          <a:xfrm>
            <a:off x="838202" y="1240182"/>
            <a:ext cx="10515600" cy="4860000"/>
          </a:xfrm>
          <a:prstGeom prst="rect">
            <a:avLst/>
          </a:prstGeom>
        </p:spPr>
        <p:txBody>
          <a:bodyPr>
            <a:noAutofit/>
          </a:bodyPr>
          <a:lstStyle>
            <a:lvl1pPr algn="l">
              <a:spcBef>
                <a:spcPts val="600"/>
              </a:spcBef>
              <a:spcAft>
                <a:spcPts val="800"/>
              </a:spcAft>
              <a:defRPr sz="2800" b="0">
                <a:latin typeface="微軟正黑體" panose="020B0604030504040204" pitchFamily="34" charset="-120"/>
                <a:ea typeface="微軟正黑體" panose="020B0604030504040204" pitchFamily="34" charset="-120"/>
              </a:defRPr>
            </a:lvl1pPr>
            <a:lvl2pPr algn="l">
              <a:lnSpc>
                <a:spcPct val="90000"/>
              </a:lnSpc>
              <a:spcBef>
                <a:spcPts val="0"/>
              </a:spcBef>
              <a:spcAft>
                <a:spcPts val="600"/>
              </a:spcAft>
              <a:defRPr sz="2200">
                <a:latin typeface="微軟正黑體" panose="020B0604030504040204" pitchFamily="34" charset="-120"/>
                <a:ea typeface="微軟正黑體" panose="020B0604030504040204" pitchFamily="34" charset="-120"/>
              </a:defRPr>
            </a:lvl2pPr>
            <a:lvl3pPr algn="l">
              <a:spcBef>
                <a:spcPts val="0"/>
              </a:spcBef>
              <a:spcAft>
                <a:spcPts val="600"/>
              </a:spcAft>
              <a:defRPr sz="2000">
                <a:latin typeface="微軟正黑體" panose="020B0604030504040204" pitchFamily="34" charset="-120"/>
                <a:ea typeface="微軟正黑體" panose="020B0604030504040204" pitchFamily="34" charset="-120"/>
              </a:defRPr>
            </a:lvl3pPr>
            <a:lvl4pPr algn="l">
              <a:defRPr/>
            </a:lvl4pPr>
            <a:lvl5pPr algn="l">
              <a:defRPr/>
            </a:lvl5pPr>
          </a:lstStyle>
          <a:p>
            <a:pPr lvl="0"/>
            <a:r>
              <a:rPr lang="zh-TW" altLang="en-US" dirty="0"/>
              <a:t>編輯文字樣式</a:t>
            </a:r>
          </a:p>
          <a:p>
            <a:pPr lvl="1"/>
            <a:r>
              <a:rPr lang="zh-TW" altLang="en-US" dirty="0"/>
              <a:t>第二層</a:t>
            </a:r>
          </a:p>
          <a:p>
            <a:pPr lvl="2"/>
            <a:r>
              <a:rPr lang="zh-TW" altLang="en-US" dirty="0"/>
              <a:t>第三層</a:t>
            </a:r>
          </a:p>
        </p:txBody>
      </p:sp>
    </p:spTree>
    <p:extLst>
      <p:ext uri="{BB962C8B-B14F-4D97-AF65-F5344CB8AC3E}">
        <p14:creationId xmlns:p14="http://schemas.microsoft.com/office/powerpoint/2010/main" val="2352999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C29DE63C-E9E2-481A-98FD-7F8694A65258}"/>
              </a:ext>
            </a:extLst>
          </p:cNvPr>
          <p:cNvSpPr/>
          <p:nvPr userDrawn="1"/>
        </p:nvSpPr>
        <p:spPr>
          <a:xfrm>
            <a:off x="0" y="6604779"/>
            <a:ext cx="12192000" cy="253221"/>
          </a:xfrm>
          <a:prstGeom prst="rect">
            <a:avLst/>
          </a:prstGeom>
          <a:solidFill>
            <a:srgbClr val="1B2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F8F29692-33EF-45DC-9553-FBE70304F9F8}"/>
              </a:ext>
            </a:extLst>
          </p:cNvPr>
          <p:cNvSpPr txBox="1"/>
          <p:nvPr userDrawn="1"/>
        </p:nvSpPr>
        <p:spPr>
          <a:xfrm>
            <a:off x="7069236" y="6600108"/>
            <a:ext cx="5039649" cy="276999"/>
          </a:xfrm>
          <a:prstGeom prst="rect">
            <a:avLst/>
          </a:prstGeom>
          <a:noFill/>
        </p:spPr>
        <p:txBody>
          <a:bodyPr wrap="none" rtlCol="0">
            <a:spAutoFit/>
          </a:bodyPr>
          <a:lstStyle/>
          <a:p>
            <a:r>
              <a:rPr lang="en-US" altLang="zh-TW" sz="12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
        <p:nvSpPr>
          <p:cNvPr id="14" name="Rectangle 6">
            <a:extLst>
              <a:ext uri="{FF2B5EF4-FFF2-40B4-BE49-F238E27FC236}">
                <a16:creationId xmlns:a16="http://schemas.microsoft.com/office/drawing/2014/main" id="{6EA7FC8D-1775-4C58-B873-88A71170076B}"/>
              </a:ext>
            </a:extLst>
          </p:cNvPr>
          <p:cNvSpPr txBox="1">
            <a:spLocks noChangeArrowheads="1"/>
          </p:cNvSpPr>
          <p:nvPr userDrawn="1"/>
        </p:nvSpPr>
        <p:spPr>
          <a:xfrm>
            <a:off x="11692220" y="6317460"/>
            <a:ext cx="541338" cy="323850"/>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1F18DB-8EBF-4DAF-A0B9-A18C2A322764}" type="slidenum">
              <a:rPr lang="es-ES" altLang="zh-TW" smtClean="0">
                <a:solidFill>
                  <a:schemeClr val="bg1">
                    <a:lumMod val="50000"/>
                  </a:schemeClr>
                </a:solidFill>
              </a:rPr>
              <a:pPr>
                <a:defRPr/>
              </a:pPr>
              <a:t>‹#›</a:t>
            </a:fld>
            <a:endParaRPr lang="es-ES" altLang="zh-TW" dirty="0">
              <a:solidFill>
                <a:schemeClr val="bg1">
                  <a:lumMod val="50000"/>
                </a:schemeClr>
              </a:solidFill>
            </a:endParaRPr>
          </a:p>
        </p:txBody>
      </p:sp>
    </p:spTree>
    <p:extLst>
      <p:ext uri="{BB962C8B-B14F-4D97-AF65-F5344CB8AC3E}">
        <p14:creationId xmlns:p14="http://schemas.microsoft.com/office/powerpoint/2010/main" val="3294441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訂版面配置">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FC6D965-7F5B-4F29-8757-8381F55550CF}"/>
              </a:ext>
            </a:extLst>
          </p:cNvPr>
          <p:cNvSpPr/>
          <p:nvPr userDrawn="1"/>
        </p:nvSpPr>
        <p:spPr>
          <a:xfrm>
            <a:off x="0" y="6604779"/>
            <a:ext cx="12192000" cy="253221"/>
          </a:xfrm>
          <a:prstGeom prst="rect">
            <a:avLst/>
          </a:prstGeom>
          <a:solidFill>
            <a:srgbClr val="1B2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4EF2D03-DCF6-49B9-A5D8-3512B5C3385F}"/>
              </a:ext>
            </a:extLst>
          </p:cNvPr>
          <p:cNvSpPr txBox="1"/>
          <p:nvPr userDrawn="1"/>
        </p:nvSpPr>
        <p:spPr>
          <a:xfrm>
            <a:off x="6581" y="6591043"/>
            <a:ext cx="5039649" cy="276999"/>
          </a:xfrm>
          <a:prstGeom prst="rect">
            <a:avLst/>
          </a:prstGeom>
          <a:noFill/>
        </p:spPr>
        <p:txBody>
          <a:bodyPr wrap="none" rtlCol="0">
            <a:spAutoFit/>
          </a:bodyPr>
          <a:lstStyle/>
          <a:p>
            <a:r>
              <a:rPr lang="en-US" altLang="zh-TW" sz="12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
        <p:nvSpPr>
          <p:cNvPr id="13" name="Rectangle 6">
            <a:extLst>
              <a:ext uri="{FF2B5EF4-FFF2-40B4-BE49-F238E27FC236}">
                <a16:creationId xmlns:a16="http://schemas.microsoft.com/office/drawing/2014/main" id="{D1E04A1D-8E1E-4085-B6F2-CD776DA71220}"/>
              </a:ext>
            </a:extLst>
          </p:cNvPr>
          <p:cNvSpPr txBox="1">
            <a:spLocks noChangeArrowheads="1"/>
          </p:cNvSpPr>
          <p:nvPr userDrawn="1"/>
        </p:nvSpPr>
        <p:spPr>
          <a:xfrm>
            <a:off x="11657243" y="6585035"/>
            <a:ext cx="541338" cy="323850"/>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1F18DB-8EBF-4DAF-A0B9-A18C2A322764}" type="slidenum">
              <a:rPr lang="es-ES" altLang="zh-TW" b="0" smtClean="0">
                <a:solidFill>
                  <a:schemeClr val="bg1"/>
                </a:solidFill>
                <a:latin typeface="微軟正黑體" panose="020B0604030504040204" pitchFamily="34" charset="-120"/>
                <a:ea typeface="微軟正黑體" panose="020B0604030504040204" pitchFamily="34" charset="-120"/>
              </a:rPr>
              <a:pPr>
                <a:defRPr/>
              </a:pPr>
              <a:t>‹#›</a:t>
            </a:fld>
            <a:endParaRPr lang="es-ES" altLang="zh-TW" b="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46471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7" name="圖片 16">
            <a:extLst>
              <a:ext uri="{FF2B5EF4-FFF2-40B4-BE49-F238E27FC236}">
                <a16:creationId xmlns:a16="http://schemas.microsoft.com/office/drawing/2014/main" id="{00D30AEE-3277-4961-A182-861AF2D15210}"/>
              </a:ext>
            </a:extLst>
          </p:cNvPr>
          <p:cNvPicPr>
            <a:picLocks noChangeAspect="1"/>
          </p:cNvPicPr>
          <p:nvPr userDrawn="1"/>
        </p:nvPicPr>
        <p:blipFill>
          <a:blip r:embed="rId2"/>
          <a:stretch>
            <a:fillRect/>
          </a:stretch>
        </p:blipFill>
        <p:spPr>
          <a:xfrm>
            <a:off x="0" y="0"/>
            <a:ext cx="12192000" cy="6858000"/>
          </a:xfrm>
          <a:prstGeom prst="rect">
            <a:avLst/>
          </a:prstGeom>
          <a:ln>
            <a:solidFill>
              <a:schemeClr val="lt1">
                <a:hueOff val="0"/>
                <a:satOff val="0"/>
                <a:lumOff val="0"/>
                <a:alpha val="42000"/>
              </a:schemeClr>
            </a:solidFill>
          </a:ln>
        </p:spPr>
      </p:pic>
      <p:pic>
        <p:nvPicPr>
          <p:cNvPr id="3" name="圖片 2">
            <a:extLst>
              <a:ext uri="{FF2B5EF4-FFF2-40B4-BE49-F238E27FC236}">
                <a16:creationId xmlns:a16="http://schemas.microsoft.com/office/drawing/2014/main" id="{BAC85AA1-3CA6-4785-8185-6930A9FBC79F}"/>
              </a:ext>
            </a:extLst>
          </p:cNvPr>
          <p:cNvPicPr>
            <a:picLocks noChangeAspect="1"/>
          </p:cNvPicPr>
          <p:nvPr userDrawn="1"/>
        </p:nvPicPr>
        <p:blipFill>
          <a:blip r:embed="rId3"/>
          <a:stretch>
            <a:fillRect/>
          </a:stretch>
        </p:blipFill>
        <p:spPr>
          <a:xfrm>
            <a:off x="5292552" y="360531"/>
            <a:ext cx="7087181" cy="4140037"/>
          </a:xfrm>
          <a:prstGeom prst="rect">
            <a:avLst/>
          </a:prstGeom>
        </p:spPr>
      </p:pic>
      <p:pic>
        <p:nvPicPr>
          <p:cNvPr id="4" name="圖片 3">
            <a:extLst>
              <a:ext uri="{FF2B5EF4-FFF2-40B4-BE49-F238E27FC236}">
                <a16:creationId xmlns:a16="http://schemas.microsoft.com/office/drawing/2014/main" id="{DF06D032-2EC9-4A11-9C61-00B9E8C0EC58}"/>
              </a:ext>
            </a:extLst>
          </p:cNvPr>
          <p:cNvPicPr>
            <a:picLocks noChangeAspect="1"/>
          </p:cNvPicPr>
          <p:nvPr userDrawn="1"/>
        </p:nvPicPr>
        <p:blipFill>
          <a:blip r:embed="rId4"/>
          <a:stretch>
            <a:fillRect/>
          </a:stretch>
        </p:blipFill>
        <p:spPr>
          <a:xfrm>
            <a:off x="1732352" y="1999746"/>
            <a:ext cx="1624621" cy="1260141"/>
          </a:xfrm>
          <a:prstGeom prst="rect">
            <a:avLst/>
          </a:prstGeom>
        </p:spPr>
      </p:pic>
      <p:pic>
        <p:nvPicPr>
          <p:cNvPr id="15" name="圖片 14">
            <a:extLst>
              <a:ext uri="{FF2B5EF4-FFF2-40B4-BE49-F238E27FC236}">
                <a16:creationId xmlns:a16="http://schemas.microsoft.com/office/drawing/2014/main" id="{3BA966B7-293B-40AF-8D65-88F87568970E}"/>
              </a:ext>
            </a:extLst>
          </p:cNvPr>
          <p:cNvPicPr>
            <a:picLocks noChangeAspect="1"/>
          </p:cNvPicPr>
          <p:nvPr userDrawn="1"/>
        </p:nvPicPr>
        <p:blipFill>
          <a:blip r:embed="rId5"/>
          <a:stretch>
            <a:fillRect/>
          </a:stretch>
        </p:blipFill>
        <p:spPr>
          <a:xfrm>
            <a:off x="9535886" y="58634"/>
            <a:ext cx="2498271" cy="817074"/>
          </a:xfrm>
          <a:prstGeom prst="rect">
            <a:avLst/>
          </a:prstGeom>
        </p:spPr>
      </p:pic>
    </p:spTree>
    <p:extLst>
      <p:ext uri="{BB962C8B-B14F-4D97-AF65-F5344CB8AC3E}">
        <p14:creationId xmlns:p14="http://schemas.microsoft.com/office/powerpoint/2010/main" val="249472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37C57E85-3221-4958-928F-F3B2A65AD536}"/>
              </a:ext>
            </a:extLst>
          </p:cNvPr>
          <p:cNvGrpSpPr/>
          <p:nvPr userDrawn="1"/>
        </p:nvGrpSpPr>
        <p:grpSpPr>
          <a:xfrm>
            <a:off x="10108708" y="69698"/>
            <a:ext cx="1958248" cy="311548"/>
            <a:chOff x="10184908" y="129497"/>
            <a:chExt cx="1958248" cy="311548"/>
          </a:xfrm>
        </p:grpSpPr>
        <p:pic>
          <p:nvPicPr>
            <p:cNvPr id="9" name="圖片 8">
              <a:extLst>
                <a:ext uri="{FF2B5EF4-FFF2-40B4-BE49-F238E27FC236}">
                  <a16:creationId xmlns:a16="http://schemas.microsoft.com/office/drawing/2014/main" id="{84CA2F99-4ED5-443A-81FA-9A045DF9E675}"/>
                </a:ext>
              </a:extLst>
            </p:cNvPr>
            <p:cNvPicPr>
              <a:picLocks noChangeAspect="1"/>
            </p:cNvPicPr>
            <p:nvPr/>
          </p:nvPicPr>
          <p:blipFill>
            <a:blip r:embed="rId2"/>
            <a:stretch>
              <a:fillRect/>
            </a:stretch>
          </p:blipFill>
          <p:spPr>
            <a:xfrm>
              <a:off x="10526145" y="179191"/>
              <a:ext cx="1617011" cy="261854"/>
            </a:xfrm>
            <a:prstGeom prst="rect">
              <a:avLst/>
            </a:prstGeom>
          </p:spPr>
        </p:pic>
        <p:pic>
          <p:nvPicPr>
            <p:cNvPr id="10" name="圖片 9">
              <a:extLst>
                <a:ext uri="{FF2B5EF4-FFF2-40B4-BE49-F238E27FC236}">
                  <a16:creationId xmlns:a16="http://schemas.microsoft.com/office/drawing/2014/main" id="{ED61B949-D3B1-42C3-8ED2-D3B68A7D277A}"/>
                </a:ext>
              </a:extLst>
            </p:cNvPr>
            <p:cNvPicPr>
              <a:picLocks noChangeAspect="1"/>
            </p:cNvPicPr>
            <p:nvPr/>
          </p:nvPicPr>
          <p:blipFill>
            <a:blip r:embed="rId3">
              <a:biLevel thresh="50000"/>
            </a:blip>
            <a:stretch>
              <a:fillRect/>
            </a:stretch>
          </p:blipFill>
          <p:spPr>
            <a:xfrm>
              <a:off x="10184908" y="129497"/>
              <a:ext cx="372670" cy="311548"/>
            </a:xfrm>
            <a:prstGeom prst="rect">
              <a:avLst/>
            </a:prstGeom>
          </p:spPr>
        </p:pic>
      </p:grpSp>
      <p:sp>
        <p:nvSpPr>
          <p:cNvPr id="12" name="矩形 11">
            <a:extLst>
              <a:ext uri="{FF2B5EF4-FFF2-40B4-BE49-F238E27FC236}">
                <a16:creationId xmlns:a16="http://schemas.microsoft.com/office/drawing/2014/main" id="{DFC6D965-7F5B-4F29-8757-8381F55550CF}"/>
              </a:ext>
            </a:extLst>
          </p:cNvPr>
          <p:cNvSpPr/>
          <p:nvPr userDrawn="1"/>
        </p:nvSpPr>
        <p:spPr>
          <a:xfrm>
            <a:off x="0" y="6604779"/>
            <a:ext cx="12192000" cy="253221"/>
          </a:xfrm>
          <a:prstGeom prst="rect">
            <a:avLst/>
          </a:prstGeom>
          <a:solidFill>
            <a:srgbClr val="1B2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24EF2D03-DCF6-49B9-A5D8-3512B5C3385F}"/>
              </a:ext>
            </a:extLst>
          </p:cNvPr>
          <p:cNvSpPr txBox="1"/>
          <p:nvPr userDrawn="1"/>
        </p:nvSpPr>
        <p:spPr>
          <a:xfrm>
            <a:off x="7069236" y="6600108"/>
            <a:ext cx="5039649" cy="276999"/>
          </a:xfrm>
          <a:prstGeom prst="rect">
            <a:avLst/>
          </a:prstGeom>
          <a:noFill/>
        </p:spPr>
        <p:txBody>
          <a:bodyPr wrap="none" rtlCol="0">
            <a:spAutoFit/>
          </a:bodyPr>
          <a:lstStyle/>
          <a:p>
            <a:r>
              <a:rPr lang="en-US" altLang="zh-TW" sz="12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
        <p:nvSpPr>
          <p:cNvPr id="13" name="Rectangle 6">
            <a:extLst>
              <a:ext uri="{FF2B5EF4-FFF2-40B4-BE49-F238E27FC236}">
                <a16:creationId xmlns:a16="http://schemas.microsoft.com/office/drawing/2014/main" id="{D1E04A1D-8E1E-4085-B6F2-CD776DA71220}"/>
              </a:ext>
            </a:extLst>
          </p:cNvPr>
          <p:cNvSpPr txBox="1">
            <a:spLocks noChangeArrowheads="1"/>
          </p:cNvSpPr>
          <p:nvPr userDrawn="1"/>
        </p:nvSpPr>
        <p:spPr>
          <a:xfrm>
            <a:off x="11692220" y="6317460"/>
            <a:ext cx="541338" cy="323850"/>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1F18DB-8EBF-4DAF-A0B9-A18C2A322764}" type="slidenum">
              <a:rPr lang="es-ES" altLang="zh-TW" smtClean="0">
                <a:solidFill>
                  <a:schemeClr val="bg1">
                    <a:lumMod val="50000"/>
                  </a:schemeClr>
                </a:solidFill>
              </a:rPr>
              <a:pPr>
                <a:defRPr/>
              </a:pPr>
              <a:t>‹#›</a:t>
            </a:fld>
            <a:endParaRPr lang="es-ES" altLang="zh-TW" dirty="0">
              <a:solidFill>
                <a:schemeClr val="bg1">
                  <a:lumMod val="50000"/>
                </a:schemeClr>
              </a:solidFill>
            </a:endParaRPr>
          </a:p>
        </p:txBody>
      </p:sp>
    </p:spTree>
    <p:extLst>
      <p:ext uri="{BB962C8B-B14F-4D97-AF65-F5344CB8AC3E}">
        <p14:creationId xmlns:p14="http://schemas.microsoft.com/office/powerpoint/2010/main" val="145545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80397CC2-1A07-4A55-BAA0-6BB0EED63845}"/>
              </a:ext>
            </a:extLst>
          </p:cNvPr>
          <p:cNvGrpSpPr/>
          <p:nvPr userDrawn="1"/>
        </p:nvGrpSpPr>
        <p:grpSpPr>
          <a:xfrm>
            <a:off x="10108708" y="69698"/>
            <a:ext cx="1958248" cy="311548"/>
            <a:chOff x="10184908" y="129497"/>
            <a:chExt cx="1958248" cy="311548"/>
          </a:xfrm>
        </p:grpSpPr>
        <p:pic>
          <p:nvPicPr>
            <p:cNvPr id="9" name="圖片 8">
              <a:extLst>
                <a:ext uri="{FF2B5EF4-FFF2-40B4-BE49-F238E27FC236}">
                  <a16:creationId xmlns:a16="http://schemas.microsoft.com/office/drawing/2014/main" id="{6DD2338A-D7C0-4891-AC2C-C73553591BD4}"/>
                </a:ext>
              </a:extLst>
            </p:cNvPr>
            <p:cNvPicPr>
              <a:picLocks noChangeAspect="1"/>
            </p:cNvPicPr>
            <p:nvPr/>
          </p:nvPicPr>
          <p:blipFill>
            <a:blip r:embed="rId2"/>
            <a:stretch>
              <a:fillRect/>
            </a:stretch>
          </p:blipFill>
          <p:spPr>
            <a:xfrm>
              <a:off x="10526145" y="179191"/>
              <a:ext cx="1617011" cy="261854"/>
            </a:xfrm>
            <a:prstGeom prst="rect">
              <a:avLst/>
            </a:prstGeom>
          </p:spPr>
        </p:pic>
        <p:pic>
          <p:nvPicPr>
            <p:cNvPr id="10" name="圖片 9">
              <a:extLst>
                <a:ext uri="{FF2B5EF4-FFF2-40B4-BE49-F238E27FC236}">
                  <a16:creationId xmlns:a16="http://schemas.microsoft.com/office/drawing/2014/main" id="{769A2F31-CB5C-4F04-8097-19EA425C63BA}"/>
                </a:ext>
              </a:extLst>
            </p:cNvPr>
            <p:cNvPicPr>
              <a:picLocks noChangeAspect="1"/>
            </p:cNvPicPr>
            <p:nvPr/>
          </p:nvPicPr>
          <p:blipFill>
            <a:blip r:embed="rId3">
              <a:biLevel thresh="50000"/>
            </a:blip>
            <a:stretch>
              <a:fillRect/>
            </a:stretch>
          </p:blipFill>
          <p:spPr>
            <a:xfrm>
              <a:off x="10184908" y="129497"/>
              <a:ext cx="372670" cy="311548"/>
            </a:xfrm>
            <a:prstGeom prst="rect">
              <a:avLst/>
            </a:prstGeom>
          </p:spPr>
        </p:pic>
      </p:grpSp>
      <p:sp>
        <p:nvSpPr>
          <p:cNvPr id="12" name="矩形 11">
            <a:extLst>
              <a:ext uri="{FF2B5EF4-FFF2-40B4-BE49-F238E27FC236}">
                <a16:creationId xmlns:a16="http://schemas.microsoft.com/office/drawing/2014/main" id="{C29DE63C-E9E2-481A-98FD-7F8694A65258}"/>
              </a:ext>
            </a:extLst>
          </p:cNvPr>
          <p:cNvSpPr/>
          <p:nvPr userDrawn="1"/>
        </p:nvSpPr>
        <p:spPr>
          <a:xfrm>
            <a:off x="0" y="6604779"/>
            <a:ext cx="12192000" cy="253221"/>
          </a:xfrm>
          <a:prstGeom prst="rect">
            <a:avLst/>
          </a:prstGeom>
          <a:solidFill>
            <a:srgbClr val="1B2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F8F29692-33EF-45DC-9553-FBE70304F9F8}"/>
              </a:ext>
            </a:extLst>
          </p:cNvPr>
          <p:cNvSpPr txBox="1"/>
          <p:nvPr userDrawn="1"/>
        </p:nvSpPr>
        <p:spPr>
          <a:xfrm>
            <a:off x="7069236" y="6600108"/>
            <a:ext cx="5039649" cy="276999"/>
          </a:xfrm>
          <a:prstGeom prst="rect">
            <a:avLst/>
          </a:prstGeom>
          <a:noFill/>
        </p:spPr>
        <p:txBody>
          <a:bodyPr wrap="none" rtlCol="0">
            <a:spAutoFit/>
          </a:bodyPr>
          <a:lstStyle/>
          <a:p>
            <a:r>
              <a:rPr lang="en-US" altLang="zh-TW" sz="12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Frontier Science Technology and System Academic Research Center</a:t>
            </a:r>
          </a:p>
        </p:txBody>
      </p:sp>
      <p:sp>
        <p:nvSpPr>
          <p:cNvPr id="14" name="Rectangle 6">
            <a:extLst>
              <a:ext uri="{FF2B5EF4-FFF2-40B4-BE49-F238E27FC236}">
                <a16:creationId xmlns:a16="http://schemas.microsoft.com/office/drawing/2014/main" id="{6EA7FC8D-1775-4C58-B873-88A71170076B}"/>
              </a:ext>
            </a:extLst>
          </p:cNvPr>
          <p:cNvSpPr txBox="1">
            <a:spLocks noChangeArrowheads="1"/>
          </p:cNvSpPr>
          <p:nvPr userDrawn="1"/>
        </p:nvSpPr>
        <p:spPr>
          <a:xfrm>
            <a:off x="11692220" y="6317460"/>
            <a:ext cx="541338" cy="323850"/>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61F18DB-8EBF-4DAF-A0B9-A18C2A322764}" type="slidenum">
              <a:rPr lang="es-ES" altLang="zh-TW" smtClean="0">
                <a:solidFill>
                  <a:schemeClr val="bg1">
                    <a:lumMod val="50000"/>
                  </a:schemeClr>
                </a:solidFill>
              </a:rPr>
              <a:pPr>
                <a:defRPr/>
              </a:pPr>
              <a:t>‹#›</a:t>
            </a:fld>
            <a:endParaRPr lang="es-ES" altLang="zh-TW" dirty="0">
              <a:solidFill>
                <a:schemeClr val="bg1">
                  <a:lumMod val="50000"/>
                </a:schemeClr>
              </a:solidFill>
            </a:endParaRPr>
          </a:p>
        </p:txBody>
      </p:sp>
    </p:spTree>
    <p:extLst>
      <p:ext uri="{BB962C8B-B14F-4D97-AF65-F5344CB8AC3E}">
        <p14:creationId xmlns:p14="http://schemas.microsoft.com/office/powerpoint/2010/main" val="625282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7" name="圖片 16">
            <a:extLst>
              <a:ext uri="{FF2B5EF4-FFF2-40B4-BE49-F238E27FC236}">
                <a16:creationId xmlns:a16="http://schemas.microsoft.com/office/drawing/2014/main" id="{00D30AEE-3277-4961-A182-861AF2D15210}"/>
              </a:ext>
            </a:extLst>
          </p:cNvPr>
          <p:cNvPicPr>
            <a:picLocks noChangeAspect="1"/>
          </p:cNvPicPr>
          <p:nvPr userDrawn="1"/>
        </p:nvPicPr>
        <p:blipFill rotWithShape="1">
          <a:blip r:embed="rId2"/>
          <a:srcRect l="22893"/>
          <a:stretch/>
        </p:blipFill>
        <p:spPr>
          <a:xfrm>
            <a:off x="0" y="0"/>
            <a:ext cx="12191999" cy="6858000"/>
          </a:xfrm>
          <a:prstGeom prst="rect">
            <a:avLst/>
          </a:prstGeom>
          <a:ln>
            <a:solidFill>
              <a:schemeClr val="lt1">
                <a:hueOff val="0"/>
                <a:satOff val="0"/>
                <a:lumOff val="0"/>
                <a:alpha val="42000"/>
              </a:schemeClr>
            </a:solidFill>
          </a:ln>
        </p:spPr>
      </p:pic>
      <p:pic>
        <p:nvPicPr>
          <p:cNvPr id="15" name="圖片 14">
            <a:extLst>
              <a:ext uri="{FF2B5EF4-FFF2-40B4-BE49-F238E27FC236}">
                <a16:creationId xmlns:a16="http://schemas.microsoft.com/office/drawing/2014/main" id="{3BA966B7-293B-40AF-8D65-88F87568970E}"/>
              </a:ext>
            </a:extLst>
          </p:cNvPr>
          <p:cNvPicPr>
            <a:picLocks noChangeAspect="1"/>
          </p:cNvPicPr>
          <p:nvPr userDrawn="1"/>
        </p:nvPicPr>
        <p:blipFill>
          <a:blip r:embed="rId3"/>
          <a:stretch>
            <a:fillRect/>
          </a:stretch>
        </p:blipFill>
        <p:spPr>
          <a:xfrm>
            <a:off x="9535886" y="58634"/>
            <a:ext cx="2498271" cy="817074"/>
          </a:xfrm>
          <a:prstGeom prst="rect">
            <a:avLst/>
          </a:prstGeom>
        </p:spPr>
      </p:pic>
    </p:spTree>
    <p:extLst>
      <p:ext uri="{BB962C8B-B14F-4D97-AF65-F5344CB8AC3E}">
        <p14:creationId xmlns:p14="http://schemas.microsoft.com/office/powerpoint/2010/main" val="3119665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3.xml"/><Relationship Id="rId7" Type="http://schemas.openxmlformats.org/officeDocument/2006/relationships/image" Target="../media/image1.JP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3D939A10-73AC-429A-980E-48F0EA5B7DD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6600304"/>
            <a:ext cx="12192000" cy="260235"/>
          </a:xfrm>
          <a:prstGeom prst="rect">
            <a:avLst/>
          </a:prstGeom>
        </p:spPr>
      </p:pic>
      <p:sp>
        <p:nvSpPr>
          <p:cNvPr id="2" name="標題版面配置區 1">
            <a:extLst>
              <a:ext uri="{FF2B5EF4-FFF2-40B4-BE49-F238E27FC236}">
                <a16:creationId xmlns:a16="http://schemas.microsoft.com/office/drawing/2014/main" id="{DD689996-5B45-4A3C-BAFA-0338745554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A2A021F-C9CC-463C-A602-BB23D28FA8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8DCE6753-1C35-43E8-AC1C-D515D4D8EC7C}"/>
              </a:ext>
            </a:extLst>
          </p:cNvPr>
          <p:cNvSpPr>
            <a:spLocks noGrp="1"/>
          </p:cNvSpPr>
          <p:nvPr>
            <p:ph type="sldNum" sz="quarter" idx="4"/>
          </p:nvPr>
        </p:nvSpPr>
        <p:spPr>
          <a:xfrm>
            <a:off x="9325495" y="6534243"/>
            <a:ext cx="2743200" cy="365125"/>
          </a:xfrm>
          <a:prstGeom prst="rect">
            <a:avLst/>
          </a:prstGeom>
        </p:spPr>
        <p:txBody>
          <a:bodyPr vert="horz" lIns="91440" tIns="45720" rIns="91440" bIns="45720" rtlCol="0" anchor="ctr"/>
          <a:lstStyle>
            <a:lvl1pPr algn="r">
              <a:defRPr sz="1200">
                <a:solidFill>
                  <a:schemeClr val="bg1"/>
                </a:solidFill>
              </a:defRPr>
            </a:lvl1pPr>
          </a:lstStyle>
          <a:p>
            <a:fld id="{7886170B-7A8D-4E6C-9026-4E980ED24F05}" type="slidenum">
              <a:rPr lang="zh-TW" altLang="en-US" smtClean="0"/>
              <a:pPr/>
              <a:t>‹#›</a:t>
            </a:fld>
            <a:endParaRPr lang="zh-TW" altLang="en-US"/>
          </a:p>
        </p:txBody>
      </p:sp>
      <p:pic>
        <p:nvPicPr>
          <p:cNvPr id="8" name="圖片 7">
            <a:extLst>
              <a:ext uri="{FF2B5EF4-FFF2-40B4-BE49-F238E27FC236}">
                <a16:creationId xmlns:a16="http://schemas.microsoft.com/office/drawing/2014/main" id="{170FCF78-1306-4354-8A0A-F6201BB54F80}"/>
              </a:ext>
            </a:extLst>
          </p:cNvPr>
          <p:cNvPicPr>
            <a:picLocks noChangeAspect="1"/>
          </p:cNvPicPr>
          <p:nvPr userDrawn="1"/>
        </p:nvPicPr>
        <p:blipFill>
          <a:blip r:embed="rId12"/>
          <a:stretch>
            <a:fillRect/>
          </a:stretch>
        </p:blipFill>
        <p:spPr>
          <a:xfrm>
            <a:off x="9325496" y="-58892"/>
            <a:ext cx="2743200" cy="596685"/>
          </a:xfrm>
          <a:prstGeom prst="rect">
            <a:avLst/>
          </a:prstGeom>
        </p:spPr>
      </p:pic>
    </p:spTree>
    <p:extLst>
      <p:ext uri="{BB962C8B-B14F-4D97-AF65-F5344CB8AC3E}">
        <p14:creationId xmlns:p14="http://schemas.microsoft.com/office/powerpoint/2010/main" val="420467760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706" r:id="rId4"/>
    <p:sldLayoutId id="2147483723" r:id="rId5"/>
    <p:sldLayoutId id="2147483714" r:id="rId6"/>
    <p:sldLayoutId id="2147483715" r:id="rId7"/>
    <p:sldLayoutId id="2147483716" r:id="rId8"/>
    <p:sldLayoutId id="214748371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14DC0-1301-4EA5-8E36-D7AF9B840417}" type="datetime1">
              <a:rPr lang="zh-TW" altLang="en-US" smtClean="0"/>
              <a:t>2025/5/13</a:t>
            </a:fld>
            <a:endParaRPr lang="zh-TW" altLang="en-US"/>
          </a:p>
        </p:txBody>
      </p:sp>
      <p:sp>
        <p:nvSpPr>
          <p:cNvPr id="5" name="頁尾版面配置區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0E791C-6B16-48BF-BBBA-E8E474E6A406}" type="slidenum">
              <a:rPr lang="zh-TW" altLang="en-US" smtClean="0"/>
              <a:t>‹#›</a:t>
            </a:fld>
            <a:endParaRPr lang="zh-TW" altLang="en-US"/>
          </a:p>
        </p:txBody>
      </p:sp>
    </p:spTree>
    <p:extLst>
      <p:ext uri="{BB962C8B-B14F-4D97-AF65-F5344CB8AC3E}">
        <p14:creationId xmlns:p14="http://schemas.microsoft.com/office/powerpoint/2010/main" val="181053946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hdr="0" ftr="0" dt="0"/>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TW"/>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3D939A10-73AC-429A-980E-48F0EA5B7DD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6600304"/>
            <a:ext cx="12192000" cy="260235"/>
          </a:xfrm>
          <a:prstGeom prst="rect">
            <a:avLst/>
          </a:prstGeom>
        </p:spPr>
      </p:pic>
      <p:sp>
        <p:nvSpPr>
          <p:cNvPr id="2" name="標題版面配置區 1">
            <a:extLst>
              <a:ext uri="{FF2B5EF4-FFF2-40B4-BE49-F238E27FC236}">
                <a16:creationId xmlns:a16="http://schemas.microsoft.com/office/drawing/2014/main" id="{DD689996-5B45-4A3C-BAFA-03387455548F}"/>
              </a:ext>
            </a:extLst>
          </p:cNvPr>
          <p:cNvSpPr>
            <a:spLocks noGrp="1"/>
          </p:cNvSpPr>
          <p:nvPr>
            <p:ph type="title"/>
          </p:nvPr>
        </p:nvSpPr>
        <p:spPr>
          <a:xfrm>
            <a:off x="838200" y="365125"/>
            <a:ext cx="10515600" cy="880201"/>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A2A021F-C9CC-463C-A602-BB23D28FA856}"/>
              </a:ext>
            </a:extLst>
          </p:cNvPr>
          <p:cNvSpPr>
            <a:spLocks noGrp="1"/>
          </p:cNvSpPr>
          <p:nvPr>
            <p:ph type="body" idx="1"/>
          </p:nvPr>
        </p:nvSpPr>
        <p:spPr>
          <a:xfrm>
            <a:off x="838200" y="1669343"/>
            <a:ext cx="10515600" cy="450762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8DCE6753-1C35-43E8-AC1C-D515D4D8EC7C}"/>
              </a:ext>
            </a:extLst>
          </p:cNvPr>
          <p:cNvSpPr>
            <a:spLocks noGrp="1"/>
          </p:cNvSpPr>
          <p:nvPr>
            <p:ph type="sldNum" sz="quarter" idx="4"/>
          </p:nvPr>
        </p:nvSpPr>
        <p:spPr>
          <a:xfrm>
            <a:off x="9325495" y="6534243"/>
            <a:ext cx="2743200" cy="365125"/>
          </a:xfrm>
          <a:prstGeom prst="rect">
            <a:avLst/>
          </a:prstGeom>
        </p:spPr>
        <p:txBody>
          <a:bodyPr vert="horz" lIns="91440" tIns="45720" rIns="91440" bIns="45720" rtlCol="0" anchor="ctr"/>
          <a:lstStyle>
            <a:lvl1pPr algn="r">
              <a:defRPr sz="1200">
                <a:solidFill>
                  <a:schemeClr val="bg1"/>
                </a:solidFill>
              </a:defRPr>
            </a:lvl1pPr>
          </a:lstStyle>
          <a:p>
            <a:fld id="{7886170B-7A8D-4E6C-9026-4E980ED24F05}" type="slidenum">
              <a:rPr lang="zh-TW" altLang="en-US" smtClean="0"/>
              <a:pPr/>
              <a:t>‹#›</a:t>
            </a:fld>
            <a:endParaRPr lang="zh-TW" altLang="en-US"/>
          </a:p>
        </p:txBody>
      </p:sp>
      <p:pic>
        <p:nvPicPr>
          <p:cNvPr id="9" name="圖片 8">
            <a:extLst>
              <a:ext uri="{FF2B5EF4-FFF2-40B4-BE49-F238E27FC236}">
                <a16:creationId xmlns:a16="http://schemas.microsoft.com/office/drawing/2014/main" id="{61C37163-5192-42C6-8B12-A0EC9CA4A465}"/>
              </a:ext>
            </a:extLst>
          </p:cNvPr>
          <p:cNvPicPr>
            <a:picLocks noChangeAspect="1"/>
          </p:cNvPicPr>
          <p:nvPr userDrawn="1"/>
        </p:nvPicPr>
        <p:blipFill>
          <a:blip r:embed="rId8"/>
          <a:stretch>
            <a:fillRect/>
          </a:stretch>
        </p:blipFill>
        <p:spPr>
          <a:xfrm>
            <a:off x="9910524" y="-58891"/>
            <a:ext cx="2158171" cy="469433"/>
          </a:xfrm>
          <a:prstGeom prst="rect">
            <a:avLst/>
          </a:prstGeom>
        </p:spPr>
      </p:pic>
    </p:spTree>
    <p:extLst>
      <p:ext uri="{BB962C8B-B14F-4D97-AF65-F5344CB8AC3E}">
        <p14:creationId xmlns:p14="http://schemas.microsoft.com/office/powerpoint/2010/main" val="48915776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投影片編號版面配置區 16">
            <a:extLst>
              <a:ext uri="{FF2B5EF4-FFF2-40B4-BE49-F238E27FC236}">
                <a16:creationId xmlns:a16="http://schemas.microsoft.com/office/drawing/2014/main" id="{76A9FE45-F25B-4834-9F2F-5421C1830638}"/>
              </a:ext>
            </a:extLst>
          </p:cNvPr>
          <p:cNvSpPr>
            <a:spLocks noGrp="1"/>
          </p:cNvSpPr>
          <p:nvPr>
            <p:ph type="sldNum" sz="quarter" idx="4"/>
          </p:nvPr>
        </p:nvSpPr>
        <p:spPr>
          <a:xfrm>
            <a:off x="9267423" y="6356350"/>
            <a:ext cx="27432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r>
              <a:rPr lang="en-US" altLang="zh-TW"/>
              <a:t>0</a:t>
            </a:r>
          </a:p>
          <a:p>
            <a:endParaRPr lang="zh-TW" altLang="en-US" dirty="0"/>
          </a:p>
        </p:txBody>
      </p:sp>
    </p:spTree>
    <p:extLst>
      <p:ext uri="{BB962C8B-B14F-4D97-AF65-F5344CB8AC3E}">
        <p14:creationId xmlns:p14="http://schemas.microsoft.com/office/powerpoint/2010/main" val="4259726226"/>
      </p:ext>
    </p:extLst>
  </p:cSld>
  <p:clrMap bg1="lt1" tx1="dk1" bg2="lt2" tx2="dk2" accent1="accent1" accent2="accent2" accent3="accent3" accent4="accent4" accent5="accent5" accent6="accent6" hlink="hlink" folHlink="folHlink"/>
  <p:sldLayoutIdLst>
    <p:sldLayoutId id="2147483729" r:id="rId1"/>
  </p:sldLayoutIdLst>
  <p:hf hdr="0" ftr="0" dt="0"/>
  <p:txStyles>
    <p:title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ctr"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0460D-578D-401D-B617-339277A246F3}" type="datetime1">
              <a:rPr lang="zh-TW" altLang="en-US" smtClean="0"/>
              <a:t>2025/5/13</a:t>
            </a:fld>
            <a:endParaRPr lang="zh-TW" altLang="en-US"/>
          </a:p>
        </p:txBody>
      </p:sp>
      <p:sp>
        <p:nvSpPr>
          <p:cNvPr id="5" name="頁尾版面配置區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FA5E46-10CA-475E-AC65-747DF4411740}" type="slidenum">
              <a:rPr lang="zh-TW" altLang="en-US" smtClean="0"/>
              <a:t>‹#›</a:t>
            </a:fld>
            <a:endParaRPr lang="zh-TW" altLang="en-US"/>
          </a:p>
        </p:txBody>
      </p:sp>
    </p:spTree>
    <p:extLst>
      <p:ext uri="{BB962C8B-B14F-4D97-AF65-F5344CB8AC3E}">
        <p14:creationId xmlns:p14="http://schemas.microsoft.com/office/powerpoint/2010/main" val="3905875019"/>
      </p:ext>
    </p:extLst>
  </p:cSld>
  <p:clrMap bg1="lt1" tx1="dk1" bg2="lt2" tx2="dk2" accent1="accent1" accent2="accent2" accent3="accent3" accent4="accent4" accent5="accent5" accent6="accent6" hlink="hlink" folHlink="folHlink"/>
  <p:sldLayoutIdLst>
    <p:sldLayoutId id="2147483731" r:id="rId1"/>
    <p:sldLayoutId id="2147483732" r:id="rId2"/>
  </p:sldLayoutIdLst>
  <p:hf hdr="0" ftr="0" dt="0"/>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TW"/>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0460D-578D-401D-B617-339277A246F3}" type="datetime1">
              <a:rPr lang="zh-TW" altLang="en-US" smtClean="0">
                <a:solidFill>
                  <a:prstClr val="black">
                    <a:tint val="75000"/>
                  </a:prstClr>
                </a:solidFill>
              </a:rPr>
              <a:pPr/>
              <a:t>2025/5/13</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FA5E46-10CA-475E-AC65-747DF44117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08834442"/>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Lst>
  <p:hf hdr="0" ftr="0" dt="0"/>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TW"/>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jpeg"/><Relationship Id="rId10"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19.jpe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5.png"/><Relationship Id="rId7"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3.jpeg"/><Relationship Id="rId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image" Target="../media/image18.jpeg"/></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2.png"/><Relationship Id="rId2" Type="http://schemas.openxmlformats.org/officeDocument/2006/relationships/image" Target="../media/image35.png"/><Relationship Id="rId16" Type="http://schemas.openxmlformats.org/officeDocument/2006/relationships/hyperlink" Target="https://cn.linguee.com/%E8%8B%B1%E8%AF%AD-%E4%B8%AD%E6%96%87/%E7%BF%BB%E8%AD%AF/confidential+and+for+internal+use+only.html" TargetMode="External"/><Relationship Id="rId1" Type="http://schemas.openxmlformats.org/officeDocument/2006/relationships/slideLayout" Target="../slideLayouts/slideLayout28.xml"/><Relationship Id="rId6" Type="http://schemas.microsoft.com/office/2007/relationships/hdphoto" Target="../media/hdphoto4.wdp"/><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4.jpeg"/><Relationship Id="rId10" Type="http://schemas.microsoft.com/office/2007/relationships/hdphoto" Target="../media/hdphoto6.wdp"/><Relationship Id="rId4" Type="http://schemas.openxmlformats.org/officeDocument/2006/relationships/image" Target="../media/image37.png"/><Relationship Id="rId9" Type="http://schemas.openxmlformats.org/officeDocument/2006/relationships/image" Target="../media/image40.png"/><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0.xml"/><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31.xml"/><Relationship Id="rId4" Type="http://schemas.openxmlformats.org/officeDocument/2006/relationships/image" Target="../media/image5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6.xml"/><Relationship Id="rId5" Type="http://schemas.openxmlformats.org/officeDocument/2006/relationships/image" Target="../media/image64.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29.jpe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6.xml"/><Relationship Id="rId6" Type="http://schemas.openxmlformats.org/officeDocument/2006/relationships/image" Target="../media/image18.jpeg"/><Relationship Id="rId11" Type="http://schemas.openxmlformats.org/officeDocument/2006/relationships/image" Target="../media/image23.sv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png"/><Relationship Id="rId7" Type="http://schemas.openxmlformats.org/officeDocument/2006/relationships/image" Target="../media/image18.jpeg"/><Relationship Id="rId12"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6.png"/><Relationship Id="rId11" Type="http://schemas.openxmlformats.org/officeDocument/2006/relationships/image" Target="../media/image15.png"/><Relationship Id="rId5" Type="http://schemas.openxmlformats.org/officeDocument/2006/relationships/image" Target="../media/image19.jpeg"/><Relationship Id="rId10" Type="http://schemas.openxmlformats.org/officeDocument/2006/relationships/image" Target="../media/image27.png"/><Relationship Id="rId4" Type="http://schemas.openxmlformats.org/officeDocument/2006/relationships/image" Target="../media/image14.png"/><Relationship Id="rId9" Type="http://schemas.openxmlformats.org/officeDocument/2006/relationships/image" Target="../media/image23.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5.xml"/><Relationship Id="rId5" Type="http://schemas.openxmlformats.org/officeDocument/2006/relationships/image" Target="../media/image71.sv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6.png"/><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 Id="rId9" Type="http://schemas.openxmlformats.org/officeDocument/2006/relationships/image" Target="../media/image25.png"/></Relationships>
</file>

<file path=ppt/slides/_rels/slide7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5.png"/><Relationship Id="rId7"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4.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26.png"/><Relationship Id="rId9" Type="http://schemas.openxmlformats.org/officeDocument/2006/relationships/image" Target="../media/image28.png"/></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2B9EAF-7E55-4F85-AFC3-86F077C74788}"/>
              </a:ext>
            </a:extLst>
          </p:cNvPr>
          <p:cNvSpPr/>
          <p:nvPr/>
        </p:nvSpPr>
        <p:spPr>
          <a:xfrm>
            <a:off x="902162" y="5893633"/>
            <a:ext cx="6631532" cy="964367"/>
          </a:xfrm>
          <a:prstGeom prst="rect">
            <a:avLst/>
          </a:prstGeom>
        </p:spPr>
        <p:txBody>
          <a:bodyPr wrap="square">
            <a:spAutoFit/>
          </a:bodyPr>
          <a:lstStyle/>
          <a:p>
            <a:pPr algn="l">
              <a:lnSpc>
                <a:spcPts val="1400"/>
              </a:lnSpc>
              <a:spcBef>
                <a:spcPts val="600"/>
              </a:spcBef>
            </a:pPr>
            <a:r>
              <a:rPr kumimoji="0" lang="zh-TW" altLang="en-US" sz="1400" b="1" i="0" u="none" strike="noStrike" kern="1200"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cs typeface="+mn-cs"/>
              </a:rPr>
              <a:t>主持人：曾煜棋教授</a:t>
            </a:r>
            <a:endParaRPr kumimoji="0" lang="en-US" altLang="zh-TW" sz="1400" b="1" i="0" u="none" strike="noStrike" kern="1200" cap="none" spc="0" normalizeH="0" baseline="0" noProof="0" dirty="0">
              <a:ln>
                <a:noFill/>
              </a:ln>
              <a:solidFill>
                <a:schemeClr val="tx1">
                  <a:lumMod val="85000"/>
                  <a:lumOff val="15000"/>
                </a:schemeClr>
              </a:solidFill>
              <a:effectLst/>
              <a:uLnTx/>
              <a:uFillTx/>
              <a:latin typeface="微軟正黑體" panose="020B0604030504040204" pitchFamily="34" charset="-120"/>
              <a:ea typeface="微軟正黑體" panose="020B0604030504040204" pitchFamily="34" charset="-120"/>
              <a:cs typeface="+mn-cs"/>
            </a:endParaRPr>
          </a:p>
          <a:p>
            <a:pPr marL="1063625" indent="-1063625" algn="l">
              <a:lnSpc>
                <a:spcPts val="1400"/>
              </a:lnSpc>
              <a:spcBef>
                <a:spcPts val="600"/>
              </a:spcBef>
            </a:pPr>
            <a:r>
              <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rPr>
              <a:t>共同主持人：周世傑教授、伍紹勳教授、林一平教授、陳慶耀教授、趙禧綠教授、陳裕賢教授、吳卓諭教授、童莉萍教授、黃柏蒼教授、吳易忠教授</a:t>
            </a:r>
            <a:endParaRPr lang="en-US" altLang="zh-TW" sz="1400" b="1" dirty="0">
              <a:solidFill>
                <a:schemeClr val="tx1">
                  <a:lumMod val="85000"/>
                  <a:lumOff val="15000"/>
                </a:schemeClr>
              </a:solidFill>
              <a:latin typeface="微軟正黑體" panose="020B0604030504040204" pitchFamily="34" charset="-120"/>
              <a:ea typeface="微軟正黑體" panose="020B0604030504040204" pitchFamily="34" charset="-120"/>
            </a:endParaRPr>
          </a:p>
          <a:p>
            <a:pPr algn="l">
              <a:lnSpc>
                <a:spcPts val="1400"/>
              </a:lnSpc>
              <a:spcBef>
                <a:spcPts val="600"/>
              </a:spcBef>
            </a:pPr>
            <a:r>
              <a:rPr lang="zh-TW" altLang="en-US" sz="1400" b="1" dirty="0">
                <a:solidFill>
                  <a:schemeClr val="tx1">
                    <a:lumMod val="85000"/>
                    <a:lumOff val="15000"/>
                  </a:schemeClr>
                </a:solidFill>
                <a:latin typeface="微軟正黑體" panose="020B0604030504040204" pitchFamily="34" charset="-120"/>
                <a:ea typeface="微軟正黑體" panose="020B0604030504040204" pitchFamily="34" charset="-120"/>
              </a:rPr>
              <a:t>博士級研究員：吳昆儒博士、楊梓洋博士、邱新栗博士、柯俊先博士</a:t>
            </a:r>
            <a:endParaRPr lang="en-US" altLang="zh-TW" sz="1400" b="1" dirty="0">
              <a:solidFill>
                <a:schemeClr val="tx1">
                  <a:lumMod val="85000"/>
                  <a:lumOff val="15000"/>
                </a:schemeClr>
              </a:solidFill>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8822D711-FB53-4171-9909-AFC063D4E22F}"/>
              </a:ext>
            </a:extLst>
          </p:cNvPr>
          <p:cNvSpPr txBox="1"/>
          <p:nvPr/>
        </p:nvSpPr>
        <p:spPr>
          <a:xfrm>
            <a:off x="79131" y="3041263"/>
            <a:ext cx="6917994" cy="913070"/>
          </a:xfrm>
          <a:prstGeom prst="rect">
            <a:avLst/>
          </a:prstGeom>
          <a:noFill/>
        </p:spPr>
        <p:txBody>
          <a:bodyPr wrap="square" rtlCol="0">
            <a:spAutoFit/>
          </a:bodyPr>
          <a:lstStyle/>
          <a:p>
            <a:pPr algn="ctr">
              <a:lnSpc>
                <a:spcPts val="2600"/>
              </a:lnSpc>
              <a:spcAft>
                <a:spcPts val="1200"/>
              </a:spcAft>
            </a:pPr>
            <a:r>
              <a:rPr lang="zh-TW" altLang="en-US" sz="3600" b="1"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陽明交大學研中心</a:t>
            </a:r>
            <a:endParaRPr lang="en-US" altLang="zh-TW" sz="3600" b="1"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endParaRPr>
          </a:p>
          <a:p>
            <a:pPr algn="ctr">
              <a:lnSpc>
                <a:spcPts val="2600"/>
              </a:lnSpc>
              <a:spcAft>
                <a:spcPts val="1200"/>
              </a:spcAft>
            </a:pPr>
            <a:r>
              <a:rPr lang="en-US" altLang="zh-TW" sz="2400" b="1"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FY114</a:t>
            </a:r>
            <a:r>
              <a:rPr lang="zh-TW" altLang="en-US" sz="2400" b="1"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超視距</a:t>
            </a:r>
            <a:r>
              <a:rPr lang="en-US" altLang="zh-TW" sz="2400" b="1" dirty="0">
                <a:solidFill>
                  <a:srgbClr val="002060"/>
                </a:solidFill>
                <a:ea typeface="微軟正黑體" panose="020B0604030504040204" pitchFamily="34" charset="-120"/>
                <a:cs typeface="Times New Roman" panose="02020603050405020304" pitchFamily="18" charset="0"/>
              </a:rPr>
              <a:t>(BLOS)</a:t>
            </a:r>
            <a:r>
              <a:rPr lang="zh-TW" altLang="en-US" sz="2400" b="1" dirty="0">
                <a:solidFill>
                  <a:srgbClr val="002060"/>
                </a:solidFill>
                <a:latin typeface="微軟正黑體" panose="020B0604030504040204" pitchFamily="34" charset="-120"/>
                <a:ea typeface="微軟正黑體" panose="020B0604030504040204" pitchFamily="34" charset="-120"/>
                <a:cs typeface="Times New Roman" panose="02020603050405020304" pitchFamily="18" charset="0"/>
              </a:rPr>
              <a:t>數據鏈路無人機群型通訊裝備</a:t>
            </a:r>
            <a:endParaRPr lang="zh-TW" altLang="en-US" sz="2400" b="1" dirty="0">
              <a:solidFill>
                <a:srgbClr val="002060"/>
              </a:solidFill>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0D37A375-B759-41D9-8244-CC0E041E5ED2}"/>
              </a:ext>
            </a:extLst>
          </p:cNvPr>
          <p:cNvSpPr/>
          <p:nvPr/>
        </p:nvSpPr>
        <p:spPr>
          <a:xfrm>
            <a:off x="1253854" y="4247415"/>
            <a:ext cx="5181600" cy="548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400" b="1" dirty="0">
                <a:solidFill>
                  <a:schemeClr val="tx1"/>
                </a:solidFill>
                <a:latin typeface="微軟正黑體" panose="020B0604030504040204" pitchFamily="34" charset="-120"/>
                <a:ea typeface="微軟正黑體" panose="020B0604030504040204" pitchFamily="34" charset="-120"/>
              </a:rPr>
              <a:t>審查會議</a:t>
            </a:r>
            <a:r>
              <a:rPr lang="en-US" altLang="zh-TW" sz="3400" b="1" dirty="0">
                <a:solidFill>
                  <a:schemeClr val="tx1"/>
                </a:solidFill>
                <a:latin typeface="微軟正黑體" panose="020B0604030504040204" pitchFamily="34" charset="-120"/>
                <a:ea typeface="微軟正黑體" panose="020B0604030504040204" pitchFamily="34" charset="-120"/>
              </a:rPr>
              <a:t>(114.5.14)</a:t>
            </a:r>
            <a:endParaRPr lang="zh-TW" altLang="en-US" sz="3400" b="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93087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E8590640-6BA4-4881-B9A9-62FBDA0B0A00}"/>
              </a:ext>
            </a:extLst>
          </p:cNvPr>
          <p:cNvGraphicFramePr>
            <a:graphicFrameLocks noGrp="1"/>
          </p:cNvGraphicFramePr>
          <p:nvPr>
            <p:extLst>
              <p:ext uri="{D42A27DB-BD31-4B8C-83A1-F6EECF244321}">
                <p14:modId xmlns:p14="http://schemas.microsoft.com/office/powerpoint/2010/main" val="1663140623"/>
              </p:ext>
            </p:extLst>
          </p:nvPr>
        </p:nvGraphicFramePr>
        <p:xfrm>
          <a:off x="380697" y="2585196"/>
          <a:ext cx="11430606" cy="2638964"/>
        </p:xfrm>
        <a:graphic>
          <a:graphicData uri="http://schemas.openxmlformats.org/drawingml/2006/table">
            <a:tbl>
              <a:tblPr firstRow="1" bandRow="1">
                <a:tableStyleId>{74C1A8A3-306A-4EB7-A6B1-4F7E0EB9C5D6}</a:tableStyleId>
              </a:tblPr>
              <a:tblGrid>
                <a:gridCol w="1225063">
                  <a:extLst>
                    <a:ext uri="{9D8B030D-6E8A-4147-A177-3AD203B41FA5}">
                      <a16:colId xmlns:a16="http://schemas.microsoft.com/office/drawing/2014/main" val="6750268"/>
                    </a:ext>
                  </a:extLst>
                </a:gridCol>
                <a:gridCol w="6316718">
                  <a:extLst>
                    <a:ext uri="{9D8B030D-6E8A-4147-A177-3AD203B41FA5}">
                      <a16:colId xmlns:a16="http://schemas.microsoft.com/office/drawing/2014/main" val="2329324532"/>
                    </a:ext>
                  </a:extLst>
                </a:gridCol>
                <a:gridCol w="1618593">
                  <a:extLst>
                    <a:ext uri="{9D8B030D-6E8A-4147-A177-3AD203B41FA5}">
                      <a16:colId xmlns:a16="http://schemas.microsoft.com/office/drawing/2014/main" val="2514299555"/>
                    </a:ext>
                  </a:extLst>
                </a:gridCol>
                <a:gridCol w="2270232">
                  <a:extLst>
                    <a:ext uri="{9D8B030D-6E8A-4147-A177-3AD203B41FA5}">
                      <a16:colId xmlns:a16="http://schemas.microsoft.com/office/drawing/2014/main" val="3680730818"/>
                    </a:ext>
                  </a:extLst>
                </a:gridCol>
              </a:tblGrid>
              <a:tr h="4066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lt1"/>
                          </a:solidFill>
                          <a:latin typeface="Kaiti TC" panose="02010600040101010101" pitchFamily="2" charset="-120"/>
                          <a:ea typeface="Kaiti TC" panose="02010600040101010101" pitchFamily="2" charset="-120"/>
                          <a:cs typeface="Times New Roman" panose="02020603050405020304" pitchFamily="18" charset="0"/>
                        </a:rPr>
                        <a:t>通訊協定</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lt1"/>
                          </a:solidFill>
                          <a:latin typeface="Kaiti TC" panose="02010600040101010101" pitchFamily="2" charset="-120"/>
                          <a:ea typeface="Kaiti TC" panose="02010600040101010101" pitchFamily="2" charset="-120"/>
                          <a:cs typeface="Times New Roman" panose="02020603050405020304" pitchFamily="18" charset="0"/>
                        </a:rPr>
                        <a:t>接收靈敏度</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lt1"/>
                          </a:solidFill>
                          <a:latin typeface="Kaiti TC" panose="02010600040101010101" pitchFamily="2" charset="-120"/>
                          <a:ea typeface="Kaiti TC" panose="02010600040101010101" pitchFamily="2" charset="-120"/>
                          <a:cs typeface="Times New Roman" panose="02020603050405020304" pitchFamily="18" charset="0"/>
                        </a:rPr>
                        <a:t>天線架構</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lt1"/>
                          </a:solidFill>
                          <a:latin typeface="Kaiti TC" panose="02010600040101010101" pitchFamily="2" charset="-120"/>
                          <a:ea typeface="Kaiti TC" panose="02010600040101010101" pitchFamily="2" charset="-120"/>
                          <a:cs typeface="Times New Roman" panose="02020603050405020304" pitchFamily="18" charset="0"/>
                        </a:rPr>
                        <a:t>抗干擾</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5000"/>
                      </a:schemeClr>
                    </a:solidFill>
                  </a:tcPr>
                </a:tc>
                <a:extLst>
                  <a:ext uri="{0D108BD9-81ED-4DB2-BD59-A6C34878D82A}">
                    <a16:rowId xmlns:a16="http://schemas.microsoft.com/office/drawing/2014/main" val="1572346378"/>
                  </a:ext>
                </a:extLst>
              </a:tr>
              <a:tr h="2232328">
                <a:tc>
                  <a:txBody>
                    <a:bodyPr/>
                    <a:lstStyle/>
                    <a:p>
                      <a:pPr marL="0" indent="0" algn="l">
                        <a:buFont typeface="Arial" panose="020B0604020202020204" pitchFamily="34" charset="0"/>
                        <a:buNone/>
                      </a:pPr>
                      <a:r>
                        <a:rPr lang="en" altLang="zh-TW" sz="1600" b="1"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MESH</a:t>
                      </a:r>
                      <a:r>
                        <a:rPr lang="zh-TW" altLang="en-US" sz="1600" b="1"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協定</a:t>
                      </a:r>
                      <a:endParaRPr lang="en-US" altLang="zh-TW" sz="1600" b="1"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p>
                      <a:pPr marL="0" indent="0" algn="l">
                        <a:buFont typeface="Arial" panose="020B0604020202020204" pitchFamily="34" charset="0"/>
                        <a:buNone/>
                      </a:pPr>
                      <a:r>
                        <a:rPr lang="zh-TW" altLang="en-US" sz="1600" b="1" dirty="0">
                          <a:latin typeface="Century Gothic" panose="020B0502020202020204" pitchFamily="34" charset="0"/>
                          <a:ea typeface="Kaiti TC" panose="02010600040101010101" pitchFamily="2" charset="-120"/>
                          <a:cs typeface="Times New Roman" panose="02020603050405020304" pitchFamily="18" charset="0"/>
                        </a:rPr>
                        <a:t>支援群播</a:t>
                      </a:r>
                      <a:endParaRPr lang="zh-TW" altLang="en-US" sz="1600" b="1"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l"/>
                      <a:endParaRPr lang="zh-TW" altLang="en-US" sz="1800" b="1" dirty="0">
                        <a:latin typeface="Kaiti TC" panose="02010600040101010101" pitchFamily="2" charset="-120"/>
                        <a:ea typeface="Kaiti TC" panose="02010600040101010101" pitchFamily="2"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marL="285750" indent="-200025" algn="l">
                        <a:buFont typeface="Arial" panose="020B0604020202020204" pitchFamily="34" charset="0"/>
                        <a:buChar char="•"/>
                      </a:pPr>
                      <a:r>
                        <a:rPr lang="en" altLang="zh-TW" sz="1600" b="1" kern="1200" dirty="0">
                          <a:solidFill>
                            <a:srgbClr val="C00000"/>
                          </a:solidFill>
                          <a:latin typeface="Century Gothic" panose="020B0502020202020204" pitchFamily="34" charset="0"/>
                          <a:ea typeface="Kaiti TC" panose="02010600040101010101" pitchFamily="2" charset="-120"/>
                          <a:cs typeface="Times New Roman" panose="02020603050405020304" pitchFamily="18" charset="0"/>
                        </a:rPr>
                        <a:t>2</a:t>
                      </a:r>
                      <a:r>
                        <a:rPr lang="en-US" altLang="zh-TW" sz="1600" b="1" kern="1200" dirty="0">
                          <a:solidFill>
                            <a:srgbClr val="C00000"/>
                          </a:solidFill>
                          <a:latin typeface="Century Gothic" panose="020B0502020202020204" pitchFamily="34" charset="0"/>
                          <a:ea typeface="Kaiti TC" panose="02010600040101010101" pitchFamily="2" charset="-120"/>
                          <a:cs typeface="Times New Roman" panose="02020603050405020304" pitchFamily="18" charset="0"/>
                        </a:rPr>
                        <a:t>x</a:t>
                      </a:r>
                      <a:r>
                        <a:rPr lang="en" altLang="zh-TW" sz="1600" b="1" kern="1200" dirty="0">
                          <a:solidFill>
                            <a:srgbClr val="C00000"/>
                          </a:solidFill>
                          <a:latin typeface="Century Gothic" panose="020B0502020202020204" pitchFamily="34" charset="0"/>
                          <a:ea typeface="Kaiti TC" panose="02010600040101010101" pitchFamily="2" charset="-120"/>
                          <a:cs typeface="Times New Roman" panose="02020603050405020304" pitchFamily="18" charset="0"/>
                        </a:rPr>
                        <a:t>2 MIMO</a:t>
                      </a:r>
                    </a:p>
                    <a:p>
                      <a:pPr marL="285750" indent="-200025" algn="l">
                        <a:buFont typeface="Arial" panose="020B0604020202020204" pitchFamily="34" charset="0"/>
                        <a:buChar char="•"/>
                      </a:pPr>
                      <a:r>
                        <a:rPr lang="zh-TW" altLang="en-US" sz="1600" b="1"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支援</a:t>
                      </a:r>
                      <a:r>
                        <a:rPr lang="en-US" altLang="zh-TW" sz="1600" b="1" kern="1200" dirty="0">
                          <a:solidFill>
                            <a:srgbClr val="C00000"/>
                          </a:solidFill>
                          <a:latin typeface="Century Gothic" panose="020B0502020202020204" pitchFamily="34" charset="0"/>
                          <a:ea typeface="Kaiti TC" panose="02010600040101010101" pitchFamily="2" charset="-120"/>
                          <a:cs typeface="Times New Roman" panose="02020603050405020304" pitchFamily="18" charset="0"/>
                        </a:rPr>
                        <a:t>CDD</a:t>
                      </a:r>
                      <a:r>
                        <a:rPr lang="en-US" altLang="zh-TW" sz="1600" b="1" kern="1200" baseline="300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1</a:t>
                      </a:r>
                    </a:p>
                    <a:p>
                      <a:pPr marL="285750" marR="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1"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支援</a:t>
                      </a:r>
                      <a:r>
                        <a:rPr lang="en-US" altLang="zh-TW" sz="1600" b="1" kern="1200" dirty="0">
                          <a:solidFill>
                            <a:srgbClr val="C00000"/>
                          </a:solidFill>
                          <a:latin typeface="Century Gothic" panose="020B0502020202020204" pitchFamily="34" charset="0"/>
                          <a:ea typeface="Kaiti TC" panose="02010600040101010101" pitchFamily="2" charset="-120"/>
                          <a:cs typeface="Times New Roman" panose="02020603050405020304" pitchFamily="18" charset="0"/>
                        </a:rPr>
                        <a:t>MRC</a:t>
                      </a:r>
                      <a:r>
                        <a:rPr lang="en-US" altLang="zh-TW" sz="1600" b="1" kern="1200" baseline="300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2</a:t>
                      </a:r>
                      <a:endParaRPr lang="en-US" altLang="zh-TW" sz="1600" b="1"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a:spcAft>
                          <a:spcPts val="600"/>
                        </a:spcAft>
                      </a:pPr>
                      <a:r>
                        <a:rPr lang="zh-TW" altLang="en-US" sz="1600" b="1"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跳頻</a:t>
                      </a:r>
                      <a:r>
                        <a:rPr lang="en-US" altLang="zh-TW" sz="1600" b="1"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a:t>
                      </a:r>
                      <a:r>
                        <a:rPr lang="zh-TW" altLang="en-US" sz="1600" b="1"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移頻</a:t>
                      </a:r>
                      <a:endParaRPr lang="en-US" altLang="zh-TW" sz="1600" b="1"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p>
                      <a:pPr marL="285750" marR="0" lvl="0" indent="-2000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跳頻範圍：</a:t>
                      </a:r>
                      <a:r>
                        <a:rPr lang="en-US" altLang="zh-TW" sz="1200" dirty="0">
                          <a:solidFill>
                            <a:srgbClr val="C00000"/>
                          </a:solidFill>
                          <a:latin typeface="Century Gothic" panose="020B0502020202020204" pitchFamily="34" charset="0"/>
                          <a:ea typeface="微軟正黑體" panose="020B0604030504040204" pitchFamily="34" charset="-120"/>
                          <a:cs typeface="Arial" panose="020B0604020202020204" pitchFamily="34" charset="0"/>
                        </a:rPr>
                        <a:t>CONFIDENTIAL</a:t>
                      </a:r>
                      <a:endParaRPr lang="en-US"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p>
                      <a:pPr marL="285750" indent="-200025" algn="l">
                        <a:buFont typeface="Arial" panose="020B0604020202020204" pitchFamily="34" charset="0"/>
                        <a:buChar char="•"/>
                      </a:pP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跳頻速率：</a:t>
                      </a:r>
                      <a:r>
                        <a:rPr lang="en" altLang="zh-TW" sz="1600" b="1" kern="1200" dirty="0">
                          <a:solidFill>
                            <a:srgbClr val="C00000"/>
                          </a:solidFill>
                          <a:latin typeface="Century Gothic" panose="020B0502020202020204" pitchFamily="34" charset="0"/>
                          <a:ea typeface="Kaiti TC" panose="02010600040101010101" pitchFamily="2" charset="-120"/>
                          <a:cs typeface="Times New Roman" panose="02020603050405020304" pitchFamily="18" charset="0"/>
                        </a:rPr>
                        <a:t>≦1ms</a:t>
                      </a:r>
                    </a:p>
                    <a:p>
                      <a:pPr marL="285750" indent="-200025" algn="l">
                        <a:buFont typeface="Arial" panose="020B0604020202020204" pitchFamily="34" charset="0"/>
                        <a:buChar char="•"/>
                      </a:pP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自動移頻能力</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3977557810"/>
                  </a:ext>
                </a:extLst>
              </a:tr>
            </a:tbl>
          </a:graphicData>
        </a:graphic>
      </p:graphicFrame>
      <p:graphicFrame>
        <p:nvGraphicFramePr>
          <p:cNvPr id="4" name="表格 3">
            <a:extLst>
              <a:ext uri="{FF2B5EF4-FFF2-40B4-BE49-F238E27FC236}">
                <a16:creationId xmlns:a16="http://schemas.microsoft.com/office/drawing/2014/main" id="{FB3A2F44-95C7-4ED5-946B-A63317ACE014}"/>
              </a:ext>
            </a:extLst>
          </p:cNvPr>
          <p:cNvGraphicFramePr>
            <a:graphicFrameLocks noGrp="1"/>
          </p:cNvGraphicFramePr>
          <p:nvPr>
            <p:extLst>
              <p:ext uri="{D42A27DB-BD31-4B8C-83A1-F6EECF244321}">
                <p14:modId xmlns:p14="http://schemas.microsoft.com/office/powerpoint/2010/main" val="1597926427"/>
              </p:ext>
            </p:extLst>
          </p:nvPr>
        </p:nvGraphicFramePr>
        <p:xfrm>
          <a:off x="1752906" y="3050687"/>
          <a:ext cx="6032937" cy="2103120"/>
        </p:xfrm>
        <a:graphic>
          <a:graphicData uri="http://schemas.openxmlformats.org/drawingml/2006/table">
            <a:tbl>
              <a:tblPr firstRow="1" bandRow="1">
                <a:tableStyleId>{8EC20E35-A176-4012-BC5E-935CFFF8708E}</a:tableStyleId>
              </a:tblPr>
              <a:tblGrid>
                <a:gridCol w="1206587">
                  <a:extLst>
                    <a:ext uri="{9D8B030D-6E8A-4147-A177-3AD203B41FA5}">
                      <a16:colId xmlns:a16="http://schemas.microsoft.com/office/drawing/2014/main" val="6750268"/>
                    </a:ext>
                  </a:extLst>
                </a:gridCol>
                <a:gridCol w="1206587">
                  <a:extLst>
                    <a:ext uri="{9D8B030D-6E8A-4147-A177-3AD203B41FA5}">
                      <a16:colId xmlns:a16="http://schemas.microsoft.com/office/drawing/2014/main" val="2329324532"/>
                    </a:ext>
                  </a:extLst>
                </a:gridCol>
                <a:gridCol w="1423101">
                  <a:extLst>
                    <a:ext uri="{9D8B030D-6E8A-4147-A177-3AD203B41FA5}">
                      <a16:colId xmlns:a16="http://schemas.microsoft.com/office/drawing/2014/main" val="1055251050"/>
                    </a:ext>
                  </a:extLst>
                </a:gridCol>
                <a:gridCol w="1262964">
                  <a:extLst>
                    <a:ext uri="{9D8B030D-6E8A-4147-A177-3AD203B41FA5}">
                      <a16:colId xmlns:a16="http://schemas.microsoft.com/office/drawing/2014/main" val="3990639745"/>
                    </a:ext>
                  </a:extLst>
                </a:gridCol>
                <a:gridCol w="933698">
                  <a:extLst>
                    <a:ext uri="{9D8B030D-6E8A-4147-A177-3AD203B41FA5}">
                      <a16:colId xmlns:a16="http://schemas.microsoft.com/office/drawing/2014/main" val="64927247"/>
                    </a:ext>
                  </a:extLst>
                </a:gridCol>
              </a:tblGrid>
              <a:tr h="262626">
                <a:tc>
                  <a:txBody>
                    <a:bodyPr/>
                    <a:lstStyle/>
                    <a:p>
                      <a:pPr algn="ctr"/>
                      <a:r>
                        <a:rPr lang="zh-TW" altLang="en-US" sz="1800" dirty="0">
                          <a:latin typeface="Century Gothic" panose="020B0502020202020204" pitchFamily="34" charset="0"/>
                          <a:ea typeface="Kaiti TC" panose="02010600040101010101" pitchFamily="2" charset="-120"/>
                        </a:rPr>
                        <a:t>資料率</a:t>
                      </a:r>
                      <a:endParaRPr lang="zh-TW" altLang="en-US" sz="1800" dirty="0">
                        <a:latin typeface="Century Gothic" panose="020B0502020202020204" pitchFamily="34" charset="0"/>
                        <a:ea typeface="Kaiti TC" panose="02010600040101010101" pitchFamily="2" charset="-120"/>
                        <a:cs typeface="Times New Roman" panose="02020603050405020304" pitchFamily="18" charset="0"/>
                      </a:endParaRPr>
                    </a:p>
                  </a:txBody>
                  <a:tcPr anchor="ctr">
                    <a:solidFill>
                      <a:schemeClr val="bg1">
                        <a:lumMod val="50000"/>
                      </a:schemeClr>
                    </a:solidFill>
                  </a:tcPr>
                </a:tc>
                <a:tc>
                  <a:txBody>
                    <a:bodyPr/>
                    <a:lstStyle/>
                    <a:p>
                      <a:pPr algn="ctr"/>
                      <a:r>
                        <a:rPr lang="zh-TW" altLang="en-US" sz="1800" b="1" dirty="0">
                          <a:latin typeface="Century Gothic" panose="020B0502020202020204" pitchFamily="34" charset="0"/>
                          <a:ea typeface="Kaiti TC" panose="02010600040101010101" pitchFamily="2" charset="-120"/>
                        </a:rPr>
                        <a:t>通道頻寬</a:t>
                      </a:r>
                      <a:endParaRPr lang="zh-TW" altLang="en-US" sz="1800" b="1" dirty="0">
                        <a:latin typeface="Century Gothic" panose="020B0502020202020204" pitchFamily="34" charset="0"/>
                        <a:ea typeface="Kaiti TC" panose="02010600040101010101" pitchFamily="2" charset="-120"/>
                        <a:cs typeface="Times New Roman" panose="02020603050405020304" pitchFamily="18" charset="0"/>
                      </a:endParaRPr>
                    </a:p>
                  </a:txBody>
                  <a:tcPr anchor="ctr">
                    <a:solidFill>
                      <a:schemeClr val="bg1">
                        <a:lumMod val="50000"/>
                      </a:schemeClr>
                    </a:solidFill>
                  </a:tcPr>
                </a:tc>
                <a:tc>
                  <a:txBody>
                    <a:bodyPr/>
                    <a:lstStyle/>
                    <a:p>
                      <a:pPr algn="ctr"/>
                      <a:r>
                        <a:rPr lang="zh-TW" altLang="en-US" sz="1800" b="1" dirty="0">
                          <a:latin typeface="Century Gothic" panose="020B0502020202020204" pitchFamily="34" charset="0"/>
                          <a:ea typeface="Kaiti TC" panose="02010600040101010101" pitchFamily="2" charset="-120"/>
                        </a:rPr>
                        <a:t>調變</a:t>
                      </a:r>
                      <a:endParaRPr lang="zh-TW" altLang="en-US" sz="1800" b="1" dirty="0">
                        <a:latin typeface="Century Gothic" panose="020B0502020202020204" pitchFamily="34" charset="0"/>
                        <a:ea typeface="Kaiti TC" panose="02010600040101010101" pitchFamily="2" charset="-120"/>
                        <a:cs typeface="Times New Roman" panose="02020603050405020304" pitchFamily="18" charset="0"/>
                      </a:endParaRPr>
                    </a:p>
                  </a:txBody>
                  <a:tcPr anchor="ctr">
                    <a:solidFill>
                      <a:schemeClr val="bg1">
                        <a:lumMod val="50000"/>
                      </a:schemeClr>
                    </a:solidFill>
                  </a:tcPr>
                </a:tc>
                <a:tc>
                  <a:txBody>
                    <a:bodyPr/>
                    <a:lstStyle/>
                    <a:p>
                      <a:pPr algn="ctr"/>
                      <a:r>
                        <a:rPr lang="zh-TW" altLang="en-US" sz="1800" b="1" dirty="0">
                          <a:latin typeface="Century Gothic" panose="020B0502020202020204" pitchFamily="34" charset="0"/>
                          <a:ea typeface="Kaiti TC" panose="02010600040101010101" pitchFamily="2" charset="-120"/>
                        </a:rPr>
                        <a:t>接收能量</a:t>
                      </a:r>
                      <a:endParaRPr lang="zh-TW" altLang="en-US" sz="1800" b="1" dirty="0">
                        <a:latin typeface="Century Gothic" panose="020B0502020202020204" pitchFamily="34" charset="0"/>
                        <a:ea typeface="Kaiti TC" panose="02010600040101010101" pitchFamily="2" charset="-120"/>
                        <a:cs typeface="Times New Roman" panose="02020603050405020304" pitchFamily="18" charset="0"/>
                      </a:endParaRPr>
                    </a:p>
                  </a:txBody>
                  <a:tcPr anchor="ctr">
                    <a:solidFill>
                      <a:schemeClr val="bg1">
                        <a:lumMod val="50000"/>
                      </a:schemeClr>
                    </a:solidFill>
                  </a:tcPr>
                </a:tc>
                <a:tc>
                  <a:txBody>
                    <a:bodyPr/>
                    <a:lstStyle/>
                    <a:p>
                      <a:pPr algn="ctr"/>
                      <a:r>
                        <a:rPr lang="en" altLang="zh-TW" sz="1800" b="1" dirty="0">
                          <a:latin typeface="Century Gothic" panose="020B0502020202020204" pitchFamily="34" charset="0"/>
                          <a:ea typeface="Kaiti TC" panose="02010600040101010101" pitchFamily="2" charset="-120"/>
                        </a:rPr>
                        <a:t>PER</a:t>
                      </a:r>
                      <a:endParaRPr lang="zh-TW" altLang="en-US" sz="1800" b="1" dirty="0">
                        <a:latin typeface="Century Gothic" panose="020B0502020202020204" pitchFamily="34" charset="0"/>
                        <a:ea typeface="Kaiti TC" panose="02010600040101010101" pitchFamily="2" charset="-120"/>
                        <a:cs typeface="Times New Roman" panose="02020603050405020304" pitchFamily="18" charset="0"/>
                      </a:endParaRPr>
                    </a:p>
                  </a:txBody>
                  <a:tcPr anchor="ctr">
                    <a:solidFill>
                      <a:schemeClr val="bg1">
                        <a:lumMod val="50000"/>
                      </a:schemeClr>
                    </a:solidFill>
                  </a:tcPr>
                </a:tc>
                <a:extLst>
                  <a:ext uri="{0D108BD9-81ED-4DB2-BD59-A6C34878D82A}">
                    <a16:rowId xmlns:a16="http://schemas.microsoft.com/office/drawing/2014/main" val="1572346378"/>
                  </a:ext>
                </a:extLst>
              </a:tr>
              <a:tr h="268971">
                <a:tc>
                  <a:txBody>
                    <a:bodyPr/>
                    <a:lstStyle/>
                    <a:p>
                      <a:pPr algn="ctr"/>
                      <a:r>
                        <a:rPr lang="en" altLang="zh-TW" sz="1800" b="0" dirty="0">
                          <a:latin typeface="Century Gothic" panose="020B0502020202020204" pitchFamily="34" charset="0"/>
                          <a:ea typeface="Kaiti TC" panose="02010600040101010101" pitchFamily="2" charset="-120"/>
                        </a:rPr>
                        <a:t>≧3Mbps</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algn="ctr"/>
                      <a:r>
                        <a:rPr lang="en" altLang="zh-TW" sz="1800" b="0" dirty="0">
                          <a:latin typeface="Century Gothic" panose="020B0502020202020204" pitchFamily="34" charset="0"/>
                          <a:ea typeface="Kaiti TC" panose="02010600040101010101" pitchFamily="2" charset="-120"/>
                        </a:rPr>
                        <a:t>≦10MHz</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algn="ctr"/>
                      <a:r>
                        <a:rPr lang="en" altLang="zh-TW" sz="1800" b="0" dirty="0">
                          <a:latin typeface="Century Gothic" panose="020B0502020202020204" pitchFamily="34" charset="0"/>
                          <a:ea typeface="Kaiti TC" panose="02010600040101010101" pitchFamily="2" charset="-120"/>
                        </a:rPr>
                        <a:t>QPSK1/2</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algn="ctr"/>
                      <a:r>
                        <a:rPr lang="en" altLang="zh-TW" sz="1800" b="0" dirty="0">
                          <a:latin typeface="Century Gothic" panose="020B0502020202020204" pitchFamily="34" charset="0"/>
                          <a:ea typeface="Kaiti TC" panose="02010600040101010101" pitchFamily="2" charset="-120"/>
                        </a:rPr>
                        <a:t>≦-85dBm</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algn="ctr"/>
                      <a:r>
                        <a:rPr lang="zh-TW" altLang="en-US" sz="1800" b="0" dirty="0">
                          <a:latin typeface="Century Gothic" panose="020B0502020202020204" pitchFamily="34" charset="0"/>
                          <a:ea typeface="Kaiti TC" panose="02010600040101010101" pitchFamily="2" charset="-120"/>
                        </a:rPr>
                        <a:t>≦</a:t>
                      </a:r>
                      <a:r>
                        <a:rPr lang="en-US" altLang="zh-TW" sz="1800" b="0" dirty="0">
                          <a:latin typeface="Century Gothic" panose="020B0502020202020204" pitchFamily="34" charset="0"/>
                          <a:ea typeface="Kaiti TC" panose="02010600040101010101" pitchFamily="2" charset="-120"/>
                        </a:rPr>
                        <a:t>10</a:t>
                      </a:r>
                      <a:r>
                        <a:rPr lang="en-US" altLang="zh-TW" sz="1800" b="0" baseline="30000" dirty="0">
                          <a:latin typeface="Century Gothic" panose="020B0502020202020204" pitchFamily="34" charset="0"/>
                          <a:ea typeface="Kaiti TC" panose="02010600040101010101" pitchFamily="2" charset="-120"/>
                        </a:rPr>
                        <a:t>-2</a:t>
                      </a:r>
                      <a:endParaRPr lang="zh-TW" altLang="en-US" sz="1800" b="0" baseline="3000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extLst>
                  <a:ext uri="{0D108BD9-81ED-4DB2-BD59-A6C34878D82A}">
                    <a16:rowId xmlns:a16="http://schemas.microsoft.com/office/drawing/2014/main" val="3977557810"/>
                  </a:ext>
                </a:extLst>
              </a:tr>
              <a:tr h="268971">
                <a:tc>
                  <a:txBody>
                    <a:bodyPr/>
                    <a:lstStyle/>
                    <a:p>
                      <a:pPr algn="ctr"/>
                      <a:r>
                        <a:rPr lang="en" altLang="zh-TW" sz="1800" b="0" dirty="0">
                          <a:latin typeface="Century Gothic" panose="020B0502020202020204" pitchFamily="34" charset="0"/>
                          <a:ea typeface="Kaiti TC" panose="02010600040101010101" pitchFamily="2" charset="-120"/>
                        </a:rPr>
                        <a:t>≧5Mbps</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altLang="zh-TW" sz="1800" b="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rPr>
                        <a:t>≦10MHz</a:t>
                      </a:r>
                      <a:endParaRPr kumimoji="0" lang="zh-TW" altLang="en-US" sz="1800" b="0" i="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algn="ctr"/>
                      <a:r>
                        <a:rPr lang="en" altLang="zh-TW" sz="1800" b="0" dirty="0">
                          <a:latin typeface="Century Gothic" panose="020B0502020202020204" pitchFamily="34" charset="0"/>
                          <a:ea typeface="Kaiti TC" panose="02010600040101010101" pitchFamily="2" charset="-120"/>
                        </a:rPr>
                        <a:t>QPSK3/4</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algn="ctr"/>
                      <a:r>
                        <a:rPr lang="en" altLang="zh-TW" sz="1800" b="0" dirty="0">
                          <a:latin typeface="Century Gothic" panose="020B0502020202020204" pitchFamily="34" charset="0"/>
                          <a:ea typeface="Kaiti TC" panose="02010600040101010101" pitchFamily="2" charset="-120"/>
                        </a:rPr>
                        <a:t>≦-83dBm</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rPr>
                        <a:t>≦</a:t>
                      </a:r>
                      <a:r>
                        <a:rPr kumimoji="0" lang="en-US" altLang="zh-TW" sz="1800" b="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rPr>
                        <a:t>10</a:t>
                      </a:r>
                      <a:r>
                        <a:rPr kumimoji="0" lang="en-US" altLang="zh-TW" sz="1800" b="0" u="none" strike="noStrike" kern="1200" cap="none" spc="0" normalizeH="0" baseline="30000" noProof="0" dirty="0">
                          <a:ln>
                            <a:noFill/>
                          </a:ln>
                          <a:solidFill>
                            <a:srgbClr val="000000"/>
                          </a:solidFill>
                          <a:effectLst/>
                          <a:uLnTx/>
                          <a:uFillTx/>
                          <a:latin typeface="Century Gothic" panose="020B0502020202020204" pitchFamily="34" charset="0"/>
                          <a:ea typeface="Kaiti TC" panose="02010600040101010101" pitchFamily="2" charset="-120"/>
                        </a:rPr>
                        <a:t>-2</a:t>
                      </a:r>
                      <a:endParaRPr kumimoji="0" lang="zh-TW" altLang="en-US" sz="1800" b="0" i="0" u="none" strike="noStrike" kern="1200" cap="none" spc="0" normalizeH="0" baseline="3000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endParaRPr>
                    </a:p>
                  </a:txBody>
                  <a:tcPr anchor="ctr"/>
                </a:tc>
                <a:extLst>
                  <a:ext uri="{0D108BD9-81ED-4DB2-BD59-A6C34878D82A}">
                    <a16:rowId xmlns:a16="http://schemas.microsoft.com/office/drawing/2014/main" val="190969610"/>
                  </a:ext>
                </a:extLst>
              </a:tr>
              <a:tr h="268971">
                <a:tc>
                  <a:txBody>
                    <a:bodyPr/>
                    <a:lstStyle/>
                    <a:p>
                      <a:pPr algn="ctr"/>
                      <a:r>
                        <a:rPr lang="en" altLang="zh-TW" sz="1800" b="0" dirty="0">
                          <a:latin typeface="Century Gothic" panose="020B0502020202020204" pitchFamily="34" charset="0"/>
                          <a:ea typeface="Kaiti TC" panose="02010600040101010101" pitchFamily="2" charset="-120"/>
                        </a:rPr>
                        <a:t>≧8Mbps</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altLang="zh-TW" sz="1800" b="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rPr>
                        <a:t>≦10MHz</a:t>
                      </a:r>
                      <a:endParaRPr kumimoji="0" lang="zh-TW" altLang="en-US" sz="1800" b="0" i="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algn="ctr"/>
                      <a:r>
                        <a:rPr lang="en" altLang="zh-TW" sz="1800" b="0" dirty="0">
                          <a:latin typeface="Century Gothic" panose="020B0502020202020204" pitchFamily="34" charset="0"/>
                          <a:ea typeface="Kaiti TC" panose="02010600040101010101" pitchFamily="2" charset="-120"/>
                        </a:rPr>
                        <a:t>16QAM1/2</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algn="ctr"/>
                      <a:r>
                        <a:rPr lang="en" altLang="zh-TW" sz="1800" b="0" dirty="0">
                          <a:latin typeface="Century Gothic" panose="020B0502020202020204" pitchFamily="34" charset="0"/>
                          <a:ea typeface="Kaiti TC" panose="02010600040101010101" pitchFamily="2" charset="-120"/>
                        </a:rPr>
                        <a:t>≦-80dBm</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rPr>
                        <a:t>≦</a:t>
                      </a:r>
                      <a:r>
                        <a:rPr kumimoji="0" lang="en-US" altLang="zh-TW" sz="1800" b="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rPr>
                        <a:t>10</a:t>
                      </a:r>
                      <a:r>
                        <a:rPr kumimoji="0" lang="en-US" altLang="zh-TW" sz="1800" b="0" u="none" strike="noStrike" kern="1200" cap="none" spc="0" normalizeH="0" baseline="30000" noProof="0" dirty="0">
                          <a:ln>
                            <a:noFill/>
                          </a:ln>
                          <a:solidFill>
                            <a:srgbClr val="000000"/>
                          </a:solidFill>
                          <a:effectLst/>
                          <a:uLnTx/>
                          <a:uFillTx/>
                          <a:latin typeface="Century Gothic" panose="020B0502020202020204" pitchFamily="34" charset="0"/>
                          <a:ea typeface="Kaiti TC" panose="02010600040101010101" pitchFamily="2" charset="-120"/>
                        </a:rPr>
                        <a:t>-2</a:t>
                      </a:r>
                      <a:endParaRPr kumimoji="0" lang="zh-TW" altLang="en-US" sz="1800" b="0" i="0" u="none" strike="noStrike" kern="1200" cap="none" spc="0" normalizeH="0" baseline="3000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endParaRPr>
                    </a:p>
                  </a:txBody>
                  <a:tcPr anchor="ctr"/>
                </a:tc>
                <a:extLst>
                  <a:ext uri="{0D108BD9-81ED-4DB2-BD59-A6C34878D82A}">
                    <a16:rowId xmlns:a16="http://schemas.microsoft.com/office/drawing/2014/main" val="806498271"/>
                  </a:ext>
                </a:extLst>
              </a:tr>
              <a:tr h="268971">
                <a:tc>
                  <a:txBody>
                    <a:bodyPr/>
                    <a:lstStyle/>
                    <a:p>
                      <a:pPr algn="ctr"/>
                      <a:r>
                        <a:rPr lang="en" altLang="zh-TW" sz="1800" b="0" dirty="0">
                          <a:latin typeface="Century Gothic" panose="020B0502020202020204" pitchFamily="34" charset="0"/>
                          <a:ea typeface="Kaiti TC" panose="02010600040101010101" pitchFamily="2" charset="-120"/>
                        </a:rPr>
                        <a:t>≧12Mbps</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altLang="zh-TW" sz="1800" b="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rPr>
                        <a:t>≦10MHz</a:t>
                      </a:r>
                      <a:endParaRPr kumimoji="0" lang="zh-TW" altLang="en-US" sz="1800" b="0" i="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algn="ctr"/>
                      <a:r>
                        <a:rPr lang="en" altLang="zh-TW" sz="1800" b="0" dirty="0">
                          <a:latin typeface="Century Gothic" panose="020B0502020202020204" pitchFamily="34" charset="0"/>
                          <a:ea typeface="Kaiti TC" panose="02010600040101010101" pitchFamily="2" charset="-120"/>
                        </a:rPr>
                        <a:t>16QAM3/4</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algn="ctr"/>
                      <a:r>
                        <a:rPr lang="en" altLang="zh-TW" sz="1800" b="0" dirty="0">
                          <a:latin typeface="Century Gothic" panose="020B0502020202020204" pitchFamily="34" charset="0"/>
                          <a:ea typeface="Kaiti TC" panose="02010600040101010101" pitchFamily="2" charset="-120"/>
                        </a:rPr>
                        <a:t>≦-77dBm</a:t>
                      </a:r>
                      <a:endParaRPr lang="zh-TW" altLang="en-US" sz="1800" b="0" dirty="0">
                        <a:latin typeface="Century Gothic" panose="020B0502020202020204" pitchFamily="34" charset="0"/>
                        <a:ea typeface="Kaiti TC" panose="02010600040101010101" pitchFamily="2"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rPr>
                        <a:t>≦</a:t>
                      </a:r>
                      <a:r>
                        <a:rPr kumimoji="0" lang="en-US" altLang="zh-TW" sz="1800" b="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rPr>
                        <a:t>10</a:t>
                      </a:r>
                      <a:r>
                        <a:rPr kumimoji="0" lang="en-US" altLang="zh-TW" sz="1800" b="0" u="none" strike="noStrike" kern="1200" cap="none" spc="0" normalizeH="0" baseline="30000" noProof="0" dirty="0">
                          <a:ln>
                            <a:noFill/>
                          </a:ln>
                          <a:solidFill>
                            <a:srgbClr val="000000"/>
                          </a:solidFill>
                          <a:effectLst/>
                          <a:uLnTx/>
                          <a:uFillTx/>
                          <a:latin typeface="Century Gothic" panose="020B0502020202020204" pitchFamily="34" charset="0"/>
                          <a:ea typeface="Kaiti TC" panose="02010600040101010101" pitchFamily="2" charset="-120"/>
                        </a:rPr>
                        <a:t>-2</a:t>
                      </a:r>
                      <a:endParaRPr kumimoji="0" lang="zh-TW" altLang="en-US" sz="1800" b="0" i="0" u="none" strike="noStrike" kern="1200" cap="none" spc="0" normalizeH="0" baseline="3000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endParaRPr>
                    </a:p>
                  </a:txBody>
                  <a:tcPr anchor="ctr"/>
                </a:tc>
                <a:extLst>
                  <a:ext uri="{0D108BD9-81ED-4DB2-BD59-A6C34878D82A}">
                    <a16:rowId xmlns:a16="http://schemas.microsoft.com/office/drawing/2014/main" val="4131682779"/>
                  </a:ext>
                </a:extLst>
              </a:tr>
            </a:tbl>
          </a:graphicData>
        </a:graphic>
      </p:graphicFrame>
      <p:sp>
        <p:nvSpPr>
          <p:cNvPr id="5" name="文字方塊 4">
            <a:extLst>
              <a:ext uri="{FF2B5EF4-FFF2-40B4-BE49-F238E27FC236}">
                <a16:creationId xmlns:a16="http://schemas.microsoft.com/office/drawing/2014/main" id="{399194FA-6824-4C0A-82F3-27EA091EAE53}"/>
              </a:ext>
            </a:extLst>
          </p:cNvPr>
          <p:cNvSpPr txBox="1"/>
          <p:nvPr/>
        </p:nvSpPr>
        <p:spPr>
          <a:xfrm>
            <a:off x="380696" y="5241326"/>
            <a:ext cx="1005821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3000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1</a:t>
            </a:r>
            <a:r>
              <a:rPr kumimoji="0" lang="en-US" altLang="zh-TW" sz="1600" b="1" i="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CDD: Cyclic-delay diversity; </a:t>
            </a:r>
            <a:r>
              <a:rPr kumimoji="0" lang="en-US" altLang="zh-TW" sz="1600" b="1" i="0" u="none" strike="noStrike" kern="1200" cap="none" spc="0" normalizeH="0" baseline="3000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2</a:t>
            </a:r>
            <a:r>
              <a:rPr kumimoji="0" lang="en-US" altLang="zh-TW" sz="1600" b="1" i="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MRC: Maximal-ratio combining; </a:t>
            </a:r>
            <a:r>
              <a:rPr kumimoji="0" lang="en-US" altLang="zh-TW" sz="1600" b="1" i="0" u="none" strike="noStrike" kern="1200" cap="none" spc="0" normalizeH="0" baseline="3000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3</a:t>
            </a:r>
            <a:r>
              <a:rPr kumimoji="0" lang="en-US" altLang="zh-TW" sz="1600" b="1" i="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ACM: Adaptive coded modulation</a:t>
            </a:r>
            <a:endParaRPr kumimoji="0" lang="zh-TW" altLang="en-US" sz="1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6" name="文字方塊 5">
            <a:extLst>
              <a:ext uri="{FF2B5EF4-FFF2-40B4-BE49-F238E27FC236}">
                <a16:creationId xmlns:a16="http://schemas.microsoft.com/office/drawing/2014/main" id="{8D6F33D0-2B9D-4640-903B-6FB7F7222177}"/>
              </a:ext>
            </a:extLst>
          </p:cNvPr>
          <p:cNvSpPr txBox="1"/>
          <p:nvPr/>
        </p:nvSpPr>
        <p:spPr>
          <a:xfrm>
            <a:off x="6689372" y="4877134"/>
            <a:ext cx="1258217" cy="338554"/>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支援</a:t>
            </a:r>
            <a:r>
              <a:rPr kumimoji="0" lang="en-US" altLang="zh-TW" sz="1600" b="1" i="0" u="none" strike="noStrike" kern="1200" cap="none" spc="0" normalizeH="0" baseline="0" noProof="0" dirty="0">
                <a:ln>
                  <a:noFill/>
                </a:ln>
                <a:solidFill>
                  <a:srgbClr val="C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ACM</a:t>
            </a:r>
            <a:r>
              <a:rPr kumimoji="0" lang="en-US" altLang="zh-TW" sz="1600" b="1" i="0" u="none" strike="noStrike" kern="1200" cap="none" spc="0" normalizeH="0" baseline="3000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3</a:t>
            </a:r>
            <a:endParaRPr kumimoji="0" lang="en-US" altLang="zh-TW" sz="1600" b="1" i="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endParaRPr>
          </a:p>
        </p:txBody>
      </p:sp>
      <p:sp>
        <p:nvSpPr>
          <p:cNvPr id="7" name="文字方塊 6">
            <a:extLst>
              <a:ext uri="{FF2B5EF4-FFF2-40B4-BE49-F238E27FC236}">
                <a16:creationId xmlns:a16="http://schemas.microsoft.com/office/drawing/2014/main" id="{DBF27AD8-954B-97EB-4B89-41133B110004}"/>
              </a:ext>
            </a:extLst>
          </p:cNvPr>
          <p:cNvSpPr txBox="1"/>
          <p:nvPr/>
        </p:nvSpPr>
        <p:spPr>
          <a:xfrm>
            <a:off x="1956395" y="1054507"/>
            <a:ext cx="827920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Tier-1</a:t>
            </a:r>
            <a:r>
              <a:rPr kumimoji="0" lang="zh-TW" altLang="en-US" sz="44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傳輸規格</a:t>
            </a:r>
            <a:r>
              <a:rPr kumimoji="0" lang="en-US" altLang="zh-TW" sz="44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a:t>
            </a:r>
            <a:r>
              <a:rPr lang="en-US" altLang="zh-TW" sz="4400" b="1" dirty="0">
                <a:solidFill>
                  <a:srgbClr val="0000FF"/>
                </a:solidFill>
                <a:latin typeface="Arial" panose="020B0604020202020204" pitchFamily="34" charset="0"/>
                <a:ea typeface="Kaiti TC" panose="02010600040101010101" pitchFamily="2" charset="-120"/>
                <a:cs typeface="Arial" panose="020B0604020202020204" pitchFamily="34" charset="0"/>
              </a:rPr>
              <a:t>FY113</a:t>
            </a:r>
            <a:r>
              <a:rPr lang="zh-TW" altLang="en-US" sz="4400" b="1" dirty="0">
                <a:solidFill>
                  <a:srgbClr val="0000FF"/>
                </a:solidFill>
                <a:latin typeface="Arial" panose="020B0604020202020204" pitchFamily="34" charset="0"/>
                <a:ea typeface="Kaiti TC" panose="02010600040101010101" pitchFamily="2" charset="-120"/>
                <a:cs typeface="Arial" panose="020B0604020202020204" pitchFamily="34" charset="0"/>
              </a:rPr>
              <a:t>完成</a:t>
            </a:r>
            <a:r>
              <a:rPr kumimoji="0" lang="en-US" altLang="zh-TW" sz="44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a:t>
            </a:r>
            <a:r>
              <a:rPr kumimoji="0" lang="zh-TW" altLang="en-US" sz="44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 </a:t>
            </a:r>
          </a:p>
        </p:txBody>
      </p:sp>
    </p:spTree>
    <p:extLst>
      <p:ext uri="{BB962C8B-B14F-4D97-AF65-F5344CB8AC3E}">
        <p14:creationId xmlns:p14="http://schemas.microsoft.com/office/powerpoint/2010/main" val="1071446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36443-462E-2478-D5B0-6F985D510AFD}"/>
            </a:ext>
          </a:extLst>
        </p:cNvPr>
        <p:cNvGrpSpPr/>
        <p:nvPr/>
      </p:nvGrpSpPr>
      <p:grpSpPr>
        <a:xfrm>
          <a:off x="0" y="0"/>
          <a:ext cx="0" cy="0"/>
          <a:chOff x="0" y="0"/>
          <a:chExt cx="0" cy="0"/>
        </a:xfrm>
      </p:grpSpPr>
      <p:sp>
        <p:nvSpPr>
          <p:cNvPr id="110" name="矩形 109">
            <a:extLst>
              <a:ext uri="{FF2B5EF4-FFF2-40B4-BE49-F238E27FC236}">
                <a16:creationId xmlns:a16="http://schemas.microsoft.com/office/drawing/2014/main" id="{5478FE26-2FF4-5256-5093-1FB4377423C2}"/>
              </a:ext>
            </a:extLst>
          </p:cNvPr>
          <p:cNvSpPr/>
          <p:nvPr/>
        </p:nvSpPr>
        <p:spPr>
          <a:xfrm>
            <a:off x="8622859" y="1946354"/>
            <a:ext cx="2873816" cy="453554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矩形 39">
            <a:extLst>
              <a:ext uri="{FF2B5EF4-FFF2-40B4-BE49-F238E27FC236}">
                <a16:creationId xmlns:a16="http://schemas.microsoft.com/office/drawing/2014/main" id="{05DA05ED-FA67-BAF7-6F80-F1AD6DC8A500}"/>
              </a:ext>
            </a:extLst>
          </p:cNvPr>
          <p:cNvSpPr/>
          <p:nvPr/>
        </p:nvSpPr>
        <p:spPr>
          <a:xfrm>
            <a:off x="298937" y="1946354"/>
            <a:ext cx="7841814" cy="45355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D460AFA9-B908-14D3-6A81-1DA4F91507CA}"/>
              </a:ext>
            </a:extLst>
          </p:cNvPr>
          <p:cNvSpPr txBox="1"/>
          <p:nvPr/>
        </p:nvSpPr>
        <p:spPr>
          <a:xfrm>
            <a:off x="190926" y="1320789"/>
            <a:ext cx="6649391" cy="545599"/>
          </a:xfrm>
          <a:prstGeom prst="rect">
            <a:avLst/>
          </a:prstGeom>
          <a:noFill/>
        </p:spPr>
        <p:txBody>
          <a:bodyPr wrap="square">
            <a:spAutoFit/>
          </a:bodyPr>
          <a:lstStyle/>
          <a:p>
            <a:pPr marL="457200" marR="0" lvl="0" indent="-457200" algn="l" defTabSz="914400" rtl="0" eaLnBrk="1" fontAlgn="auto" latinLnBrk="0" hangingPunct="1">
              <a:lnSpc>
                <a:spcPct val="150000"/>
              </a:lnSpc>
              <a:spcBef>
                <a:spcPts val="0"/>
              </a:spcBef>
              <a:spcAft>
                <a:spcPts val="0"/>
              </a:spcAft>
              <a:buClrTx/>
              <a:buSzTx/>
              <a:buAutoNum type="arabicParenBoth"/>
              <a:tabLst/>
              <a:defRPr/>
            </a:pPr>
            <a:r>
              <a:rPr kumimoji="0" lang="zh-TW" altLang="en-US" sz="2200" b="1" i="0" u="none" strike="noStrike" kern="1200" cap="none" spc="0" normalizeH="0" baseline="0" noProof="0" dirty="0">
                <a:ln>
                  <a:noFill/>
                </a:ln>
                <a:solidFill>
                  <a:srgbClr val="FF0000"/>
                </a:solidFill>
                <a:effectLst/>
                <a:uLnTx/>
                <a:uFillTx/>
                <a:latin typeface="Calibri" panose="020F0502020204030204" pitchFamily="34" charset="0"/>
                <a:ea typeface="Microsoft JhengHei" panose="020B0604030504040204" pitchFamily="34" charset="-120"/>
                <a:cs typeface="+mn-cs"/>
              </a:rPr>
              <a:t>建置</a:t>
            </a:r>
            <a:r>
              <a:rPr kumimoji="0" lang="en-US" altLang="zh-TW" sz="2200" b="1" i="0" u="none" strike="noStrike" kern="1200" cap="none" spc="0" normalizeH="0" baseline="0" noProof="0" dirty="0">
                <a:ln>
                  <a:noFill/>
                </a:ln>
                <a:solidFill>
                  <a:srgbClr val="FF0000"/>
                </a:solidFill>
                <a:effectLst/>
                <a:uLnTx/>
                <a:uFillTx/>
                <a:latin typeface="Calibri" panose="020F0502020204030204" pitchFamily="34" charset="0"/>
                <a:ea typeface="Microsoft JhengHei" panose="020B0604030504040204" pitchFamily="34" charset="-120"/>
                <a:cs typeface="+mn-cs"/>
              </a:rPr>
              <a:t>NTN</a:t>
            </a:r>
            <a:r>
              <a:rPr kumimoji="0" lang="zh-TW" altLang="en-US" sz="2200" b="1" i="0" u="none" strike="noStrike" kern="1200" cap="none" spc="0" normalizeH="0" baseline="0" noProof="0" dirty="0">
                <a:ln>
                  <a:noFill/>
                </a:ln>
                <a:solidFill>
                  <a:srgbClr val="FF0000"/>
                </a:solidFill>
                <a:effectLst/>
                <a:uLnTx/>
                <a:uFillTx/>
                <a:latin typeface="Calibri" panose="020F0502020204030204" pitchFamily="34" charset="0"/>
                <a:ea typeface="Microsoft JhengHei" panose="020B0604030504040204" pitchFamily="34" charset="-120"/>
                <a:cs typeface="+mn-cs"/>
              </a:rPr>
              <a:t> 網路</a:t>
            </a:r>
            <a:r>
              <a:rPr kumimoji="0" lang="en-US" altLang="zh-TW" sz="2200" b="1" i="0" u="none" strike="noStrike" kern="1200" cap="none" spc="0" normalizeH="0" baseline="0" noProof="0" dirty="0">
                <a:ln>
                  <a:noFill/>
                </a:ln>
                <a:solidFill>
                  <a:srgbClr val="FF0000"/>
                </a:solidFill>
                <a:effectLst/>
                <a:uLnTx/>
                <a:uFillTx/>
                <a:latin typeface="Calibri" panose="020F0502020204030204" pitchFamily="34" charset="0"/>
                <a:ea typeface="Microsoft JhengHei" panose="020B0604030504040204" pitchFamily="34" charset="-120"/>
                <a:cs typeface="+mn-cs"/>
              </a:rPr>
              <a:t>, (2)</a:t>
            </a:r>
            <a:r>
              <a:rPr kumimoji="0" lang="zh-TW" altLang="en-US" sz="2200" b="1" i="0" u="none" strike="noStrike" kern="1200" cap="none" spc="0" normalizeH="0" baseline="0" noProof="0" dirty="0">
                <a:ln>
                  <a:noFill/>
                </a:ln>
                <a:solidFill>
                  <a:srgbClr val="FF0000"/>
                </a:solidFill>
                <a:effectLst/>
                <a:uLnTx/>
                <a:uFillTx/>
                <a:latin typeface="Calibri" panose="020F0502020204030204" pitchFamily="34" charset="0"/>
                <a:ea typeface="Microsoft JhengHei" panose="020B0604030504040204" pitchFamily="34" charset="-120"/>
                <a:cs typeface="+mn-cs"/>
              </a:rPr>
              <a:t>建置</a:t>
            </a:r>
            <a:r>
              <a:rPr kumimoji="0" lang="en-US" altLang="zh-TW" sz="2200" b="1" i="0" u="none" strike="noStrike" kern="1200" cap="none" spc="0" normalizeH="0" baseline="0" noProof="0" dirty="0">
                <a:ln>
                  <a:noFill/>
                </a:ln>
                <a:solidFill>
                  <a:srgbClr val="FF0000"/>
                </a:solidFill>
                <a:effectLst/>
                <a:uLnTx/>
                <a:uFillTx/>
                <a:latin typeface="Calibri" panose="020F0502020204030204" pitchFamily="34" charset="0"/>
                <a:ea typeface="Microsoft JhengHei" panose="020B0604030504040204" pitchFamily="34" charset="-120"/>
                <a:cs typeface="+mn-cs"/>
              </a:rPr>
              <a:t>AI-RAN</a:t>
            </a:r>
            <a:r>
              <a:rPr lang="en-US" altLang="zh-TW" sz="2200" b="1" dirty="0">
                <a:solidFill>
                  <a:srgbClr val="FF0000"/>
                </a:solidFill>
                <a:latin typeface="Calibri" panose="020F0502020204030204" pitchFamily="34" charset="0"/>
                <a:ea typeface="Microsoft JhengHei" panose="020B0604030504040204" pitchFamily="34" charset="-120"/>
              </a:rPr>
              <a:t>, (3) </a:t>
            </a:r>
            <a:r>
              <a:rPr lang="zh-TW" altLang="en-US" sz="2200" b="1" dirty="0">
                <a:solidFill>
                  <a:srgbClr val="FF0000"/>
                </a:solidFill>
                <a:latin typeface="Calibri" panose="020F0502020204030204" pitchFamily="34" charset="0"/>
                <a:ea typeface="Microsoft JhengHei" panose="020B0604030504040204" pitchFamily="34" charset="-120"/>
              </a:rPr>
              <a:t>連結</a:t>
            </a:r>
            <a:r>
              <a:rPr kumimoji="0" lang="en-US" altLang="zh-TW" sz="2200" b="1" i="0" u="none" strike="noStrike" kern="1200" cap="none" spc="0" normalizeH="0" baseline="0" noProof="0" dirty="0">
                <a:ln>
                  <a:noFill/>
                </a:ln>
                <a:solidFill>
                  <a:srgbClr val="FF0000"/>
                </a:solidFill>
                <a:effectLst/>
                <a:uLnTx/>
                <a:uFillTx/>
                <a:latin typeface="Calibri" panose="020F0502020204030204" pitchFamily="34" charset="0"/>
                <a:ea typeface="Microsoft JhengHei" panose="020B0604030504040204" pitchFamily="34" charset="-120"/>
                <a:cs typeface="+mn-cs"/>
              </a:rPr>
              <a:t>Tier-1</a:t>
            </a:r>
            <a:r>
              <a:rPr kumimoji="0" lang="zh-TW" altLang="en-US" sz="2200" b="1" i="0" u="none" strike="noStrike" kern="1200" cap="none" spc="0" normalizeH="0" baseline="0" noProof="0" dirty="0">
                <a:ln>
                  <a:noFill/>
                </a:ln>
                <a:solidFill>
                  <a:srgbClr val="FF0000"/>
                </a:solidFill>
                <a:effectLst/>
                <a:uLnTx/>
                <a:uFillTx/>
                <a:latin typeface="Calibri" panose="020F0502020204030204" pitchFamily="34" charset="0"/>
                <a:ea typeface="Microsoft JhengHei" panose="020B0604030504040204" pitchFamily="34" charset="-120"/>
                <a:cs typeface="+mn-cs"/>
              </a:rPr>
              <a:t> 網路</a:t>
            </a:r>
            <a:endParaRPr kumimoji="0" lang="en-US" altLang="zh-TW" sz="2200" b="1" i="0" u="none" strike="noStrike" kern="1200" cap="none" spc="0" normalizeH="0" baseline="0" noProof="0" dirty="0">
              <a:ln>
                <a:noFill/>
              </a:ln>
              <a:solidFill>
                <a:srgbClr val="FF0000"/>
              </a:solidFill>
              <a:effectLst/>
              <a:uLnTx/>
              <a:uFillTx/>
              <a:latin typeface="Calibri" panose="020F0502020204030204" pitchFamily="34" charset="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B6A3522D-723E-6368-B606-28CE50506BEA}"/>
              </a:ext>
            </a:extLst>
          </p:cNvPr>
          <p:cNvSpPr txBox="1"/>
          <p:nvPr/>
        </p:nvSpPr>
        <p:spPr>
          <a:xfrm>
            <a:off x="66633" y="342243"/>
            <a:ext cx="7841815"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Tier-2</a:t>
            </a:r>
            <a:r>
              <a:rPr kumimoji="0" lang="zh-TW" altLang="en-US" sz="44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 </a:t>
            </a:r>
            <a:r>
              <a:rPr kumimoji="0" lang="en-US" altLang="zh-TW" sz="44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Mesh</a:t>
            </a:r>
            <a:endParaRPr kumimoji="0" lang="zh-TW" altLang="en-US" sz="44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endParaRPr>
          </a:p>
        </p:txBody>
      </p:sp>
      <p:sp>
        <p:nvSpPr>
          <p:cNvPr id="73" name="文字方塊 72">
            <a:extLst>
              <a:ext uri="{FF2B5EF4-FFF2-40B4-BE49-F238E27FC236}">
                <a16:creationId xmlns:a16="http://schemas.microsoft.com/office/drawing/2014/main" id="{3276E60A-C131-6E8E-6EFB-550472622089}"/>
              </a:ext>
            </a:extLst>
          </p:cNvPr>
          <p:cNvSpPr txBox="1"/>
          <p:nvPr/>
        </p:nvSpPr>
        <p:spPr>
          <a:xfrm>
            <a:off x="10438908" y="476632"/>
            <a:ext cx="1542884" cy="369332"/>
          </a:xfrm>
          <a:prstGeom prst="rect">
            <a:avLst/>
          </a:prstGeom>
          <a:noFill/>
          <a:ln w="317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rPr>
              <a:t>CONFIDENTIAL</a:t>
            </a:r>
            <a:endParaRPr kumimoji="0" lang="zh-TW" altLang="en-US"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endParaRPr>
          </a:p>
        </p:txBody>
      </p:sp>
      <p:cxnSp>
        <p:nvCxnSpPr>
          <p:cNvPr id="59" name="直線接點 58">
            <a:extLst>
              <a:ext uri="{FF2B5EF4-FFF2-40B4-BE49-F238E27FC236}">
                <a16:creationId xmlns:a16="http://schemas.microsoft.com/office/drawing/2014/main" id="{99AC3B32-3031-54BF-14BC-79D7066460EF}"/>
              </a:ext>
            </a:extLst>
          </p:cNvPr>
          <p:cNvCxnSpPr>
            <a:cxnSpLocks/>
            <a:stCxn id="111" idx="0"/>
            <a:endCxn id="75" idx="2"/>
          </p:cNvCxnSpPr>
          <p:nvPr/>
        </p:nvCxnSpPr>
        <p:spPr>
          <a:xfrm flipV="1">
            <a:off x="6133374" y="4559788"/>
            <a:ext cx="9131" cy="595416"/>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5" name="圖片 74">
            <a:extLst>
              <a:ext uri="{FF2B5EF4-FFF2-40B4-BE49-F238E27FC236}">
                <a16:creationId xmlns:a16="http://schemas.microsoft.com/office/drawing/2014/main" id="{51B280AA-EC28-20F2-A8DA-0D321F1F90E8}"/>
              </a:ext>
            </a:extLst>
          </p:cNvPr>
          <p:cNvPicPr>
            <a:picLocks noChangeAspect="1"/>
          </p:cNvPicPr>
          <p:nvPr/>
        </p:nvPicPr>
        <p:blipFill>
          <a:blip r:embed="rId3">
            <a:clrChange>
              <a:clrFrom>
                <a:srgbClr val="FFFFFF"/>
              </a:clrFrom>
              <a:clrTo>
                <a:srgbClr val="FFFFFF">
                  <a:alpha val="0"/>
                </a:srgbClr>
              </a:clrTo>
            </a:clrChange>
          </a:blip>
          <a:stretch>
            <a:fillRect/>
          </a:stretch>
        </p:blipFill>
        <p:spPr>
          <a:xfrm flipH="1">
            <a:off x="5817657" y="3937478"/>
            <a:ext cx="649697" cy="622310"/>
          </a:xfrm>
          <a:prstGeom prst="rect">
            <a:avLst/>
          </a:prstGeom>
        </p:spPr>
      </p:pic>
      <p:sp>
        <p:nvSpPr>
          <p:cNvPr id="103" name="文字方塊 102">
            <a:extLst>
              <a:ext uri="{FF2B5EF4-FFF2-40B4-BE49-F238E27FC236}">
                <a16:creationId xmlns:a16="http://schemas.microsoft.com/office/drawing/2014/main" id="{B74BAF1A-85FB-9B15-0124-B1E6E27AD793}"/>
              </a:ext>
            </a:extLst>
          </p:cNvPr>
          <p:cNvSpPr txBox="1"/>
          <p:nvPr/>
        </p:nvSpPr>
        <p:spPr>
          <a:xfrm>
            <a:off x="6368234" y="3697163"/>
            <a:ext cx="10125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NTN GW</a:t>
            </a:r>
            <a:endPar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endParaRPr>
          </a:p>
        </p:txBody>
      </p:sp>
      <p:pic>
        <p:nvPicPr>
          <p:cNvPr id="111" name="圖片 110">
            <a:extLst>
              <a:ext uri="{FF2B5EF4-FFF2-40B4-BE49-F238E27FC236}">
                <a16:creationId xmlns:a16="http://schemas.microsoft.com/office/drawing/2014/main" id="{B1555929-0838-44AC-E3DB-DDEBBE17075C}"/>
              </a:ext>
            </a:extLst>
          </p:cNvPr>
          <p:cNvPicPr>
            <a:picLocks noChangeAspect="1"/>
          </p:cNvPicPr>
          <p:nvPr/>
        </p:nvPicPr>
        <p:blipFill>
          <a:blip r:embed="rId4"/>
          <a:stretch>
            <a:fillRect/>
          </a:stretch>
        </p:blipFill>
        <p:spPr>
          <a:xfrm>
            <a:off x="5877854" y="5155204"/>
            <a:ext cx="511039" cy="660826"/>
          </a:xfrm>
          <a:prstGeom prst="rect">
            <a:avLst/>
          </a:prstGeom>
        </p:spPr>
      </p:pic>
      <p:sp>
        <p:nvSpPr>
          <p:cNvPr id="138" name="文字方塊 137">
            <a:extLst>
              <a:ext uri="{FF2B5EF4-FFF2-40B4-BE49-F238E27FC236}">
                <a16:creationId xmlns:a16="http://schemas.microsoft.com/office/drawing/2014/main" id="{44DEF5BB-03EF-473C-2835-5835CF7B0EF2}"/>
              </a:ext>
            </a:extLst>
          </p:cNvPr>
          <p:cNvSpPr txBox="1"/>
          <p:nvPr/>
        </p:nvSpPr>
        <p:spPr>
          <a:xfrm>
            <a:off x="5473273" y="5846107"/>
            <a:ext cx="136976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NTN </a:t>
            </a:r>
            <a:r>
              <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基地台</a:t>
            </a:r>
          </a:p>
        </p:txBody>
      </p:sp>
      <p:sp>
        <p:nvSpPr>
          <p:cNvPr id="95" name="文字方塊 94">
            <a:extLst>
              <a:ext uri="{FF2B5EF4-FFF2-40B4-BE49-F238E27FC236}">
                <a16:creationId xmlns:a16="http://schemas.microsoft.com/office/drawing/2014/main" id="{CC5BF6CB-514B-A78B-5DFD-56CFBAB1C428}"/>
              </a:ext>
            </a:extLst>
          </p:cNvPr>
          <p:cNvSpPr txBox="1"/>
          <p:nvPr/>
        </p:nvSpPr>
        <p:spPr>
          <a:xfrm>
            <a:off x="5508138" y="2522366"/>
            <a:ext cx="178702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Tier-2 Network</a:t>
            </a:r>
            <a:endParaRPr kumimoji="0" lang="zh-TW" altLang="en-US" sz="20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endParaRPr>
          </a:p>
        </p:txBody>
      </p:sp>
      <p:pic>
        <p:nvPicPr>
          <p:cNvPr id="1028" name="Picture 4" descr="交通地圖-國立陽明交通大學">
            <a:extLst>
              <a:ext uri="{FF2B5EF4-FFF2-40B4-BE49-F238E27FC236}">
                <a16:creationId xmlns:a16="http://schemas.microsoft.com/office/drawing/2014/main" id="{E198FC0E-A89D-D285-7A47-8A081853A1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66" t="9824" r="25000" b="8222"/>
          <a:stretch/>
        </p:blipFill>
        <p:spPr bwMode="auto">
          <a:xfrm>
            <a:off x="335141" y="4473284"/>
            <a:ext cx="2831045" cy="1868844"/>
          </a:xfrm>
          <a:prstGeom prst="rect">
            <a:avLst/>
          </a:prstGeom>
          <a:noFill/>
          <a:extLst>
            <a:ext uri="{909E8E84-426E-40DD-AFC4-6F175D3DCCD1}">
              <a14:hiddenFill xmlns:a14="http://schemas.microsoft.com/office/drawing/2010/main">
                <a:solidFill>
                  <a:srgbClr val="FFFFFF"/>
                </a:solidFill>
              </a14:hiddenFill>
            </a:ext>
          </a:extLst>
        </p:spPr>
      </p:pic>
      <p:sp>
        <p:nvSpPr>
          <p:cNvPr id="101" name="文字方塊 100">
            <a:extLst>
              <a:ext uri="{FF2B5EF4-FFF2-40B4-BE49-F238E27FC236}">
                <a16:creationId xmlns:a16="http://schemas.microsoft.com/office/drawing/2014/main" id="{0CCFD05A-1AEB-5406-2BBC-23B6D9A04B34}"/>
              </a:ext>
            </a:extLst>
          </p:cNvPr>
          <p:cNvSpPr txBox="1"/>
          <p:nvPr/>
        </p:nvSpPr>
        <p:spPr>
          <a:xfrm>
            <a:off x="149855" y="2664092"/>
            <a:ext cx="174342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a:ln>
                  <a:noFill/>
                </a:ln>
                <a:solidFill>
                  <a:srgbClr val="ED7D31">
                    <a:lumMod val="75000"/>
                  </a:srgbClr>
                </a:solidFill>
                <a:effectLst/>
                <a:uLnTx/>
                <a:uFillTx/>
                <a:latin typeface="Microsoft JhengHei" panose="020B0604030504040204" pitchFamily="34" charset="-120"/>
                <a:ea typeface="Microsoft JhengHei" panose="020B0604030504040204" pitchFamily="34" charset="-120"/>
                <a:cs typeface="+mn-cs"/>
              </a:rPr>
              <a:t>第一年度展示</a:t>
            </a:r>
          </a:p>
        </p:txBody>
      </p:sp>
      <p:pic>
        <p:nvPicPr>
          <p:cNvPr id="102" name="圖片 101">
            <a:extLst>
              <a:ext uri="{FF2B5EF4-FFF2-40B4-BE49-F238E27FC236}">
                <a16:creationId xmlns:a16="http://schemas.microsoft.com/office/drawing/2014/main" id="{792B36F8-8478-5890-FA6F-4FC2A34384E8}"/>
              </a:ext>
            </a:extLst>
          </p:cNvPr>
          <p:cNvPicPr>
            <a:picLocks noChangeAspect="1"/>
          </p:cNvPicPr>
          <p:nvPr/>
        </p:nvPicPr>
        <p:blipFill rotWithShape="1">
          <a:blip r:embed="rId6"/>
          <a:srcRect l="29169" t="43427" r="1274" b="7434"/>
          <a:stretch/>
        </p:blipFill>
        <p:spPr>
          <a:xfrm>
            <a:off x="9021192" y="2058787"/>
            <a:ext cx="2189158" cy="1305320"/>
          </a:xfrm>
          <a:prstGeom prst="rect">
            <a:avLst/>
          </a:prstGeom>
        </p:spPr>
      </p:pic>
      <p:pic>
        <p:nvPicPr>
          <p:cNvPr id="105" name="圖片 104">
            <a:extLst>
              <a:ext uri="{FF2B5EF4-FFF2-40B4-BE49-F238E27FC236}">
                <a16:creationId xmlns:a16="http://schemas.microsoft.com/office/drawing/2014/main" id="{71D7AD74-F98E-61C9-DF06-B5A997E9E1F4}"/>
              </a:ext>
            </a:extLst>
          </p:cNvPr>
          <p:cNvPicPr>
            <a:picLocks noChangeAspect="1"/>
          </p:cNvPicPr>
          <p:nvPr/>
        </p:nvPicPr>
        <p:blipFill>
          <a:blip r:embed="rId7"/>
          <a:stretch>
            <a:fillRect/>
          </a:stretch>
        </p:blipFill>
        <p:spPr>
          <a:xfrm>
            <a:off x="9021192" y="4224420"/>
            <a:ext cx="2189158" cy="1709079"/>
          </a:xfrm>
          <a:prstGeom prst="rect">
            <a:avLst/>
          </a:prstGeom>
        </p:spPr>
      </p:pic>
      <p:sp>
        <p:nvSpPr>
          <p:cNvPr id="112" name="文字方塊 111">
            <a:extLst>
              <a:ext uri="{FF2B5EF4-FFF2-40B4-BE49-F238E27FC236}">
                <a16:creationId xmlns:a16="http://schemas.microsoft.com/office/drawing/2014/main" id="{E4E7E043-CEA2-B907-7FE1-8A50B3BE6783}"/>
              </a:ext>
            </a:extLst>
          </p:cNvPr>
          <p:cNvSpPr txBox="1"/>
          <p:nvPr/>
        </p:nvSpPr>
        <p:spPr>
          <a:xfrm>
            <a:off x="8711610" y="5988526"/>
            <a:ext cx="270800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Calibri" panose="020F0502020204030204" pitchFamily="34" charset="0"/>
              </a:rPr>
              <a:t>陽明交大</a:t>
            </a: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Calibri" panose="020F0502020204030204" pitchFamily="34" charset="0"/>
              </a:rPr>
              <a:t>-</a:t>
            </a:r>
            <a:r>
              <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Calibri" panose="020F0502020204030204" pitchFamily="34" charset="0"/>
              </a:rPr>
              <a:t>數位分身環境</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113" name="文字方塊 112">
            <a:extLst>
              <a:ext uri="{FF2B5EF4-FFF2-40B4-BE49-F238E27FC236}">
                <a16:creationId xmlns:a16="http://schemas.microsoft.com/office/drawing/2014/main" id="{6B071FF0-0CEE-1DC0-6956-A0289AD81BE8}"/>
              </a:ext>
            </a:extLst>
          </p:cNvPr>
          <p:cNvSpPr txBox="1"/>
          <p:nvPr/>
        </p:nvSpPr>
        <p:spPr>
          <a:xfrm>
            <a:off x="9536259" y="3489042"/>
            <a:ext cx="167409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Nvidia </a:t>
            </a:r>
            <a:r>
              <a:rPr kumimoji="1" lang="en-US" altLang="zh-TW" sz="1800" b="1" i="0" u="none" strike="noStrike" kern="1200" cap="none" spc="0" normalizeH="0" baseline="0" noProof="0" dirty="0" err="1">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Sionna</a:t>
            </a:r>
            <a:r>
              <a:rPr kumimoji="1" lang="zh-TW" altLang="en-US" sz="1800" b="1" i="0" u="none" strike="noStrike" kern="1200" cap="none" spc="0" normalizeH="0" baseline="0" noProof="0" dirty="0">
                <a:ln>
                  <a:noFill/>
                </a:ln>
                <a:solidFill>
                  <a:prstClr val="black"/>
                </a:solidFill>
                <a:effectLst/>
                <a:uLnTx/>
                <a:uFillTx/>
                <a:latin typeface="Calibri" panose="020F0502020204030204" pitchFamily="34" charset="0"/>
                <a:ea typeface="微軟正黑體" panose="020B0604030504040204" pitchFamily="34" charset="-120"/>
                <a:cs typeface="Calibri" panose="020F0502020204030204" pitchFamily="34" charset="0"/>
              </a:rPr>
              <a:t>模擬無線通道</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箭號: 向下 44">
            <a:extLst>
              <a:ext uri="{FF2B5EF4-FFF2-40B4-BE49-F238E27FC236}">
                <a16:creationId xmlns:a16="http://schemas.microsoft.com/office/drawing/2014/main" id="{AD3A65E6-8D71-E71E-25E9-4285A1E8C08A}"/>
              </a:ext>
            </a:extLst>
          </p:cNvPr>
          <p:cNvSpPr/>
          <p:nvPr/>
        </p:nvSpPr>
        <p:spPr>
          <a:xfrm flipV="1">
            <a:off x="9130028" y="3470169"/>
            <a:ext cx="406230" cy="610839"/>
          </a:xfrm>
          <a:prstGeom prst="downArrow">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23" name="圖片 122">
            <a:extLst>
              <a:ext uri="{FF2B5EF4-FFF2-40B4-BE49-F238E27FC236}">
                <a16:creationId xmlns:a16="http://schemas.microsoft.com/office/drawing/2014/main" id="{823E9A19-1D17-95EF-27B9-63563141F423}"/>
              </a:ext>
            </a:extLst>
          </p:cNvPr>
          <p:cNvPicPr>
            <a:picLocks noChangeAspect="1"/>
          </p:cNvPicPr>
          <p:nvPr/>
        </p:nvPicPr>
        <p:blipFill>
          <a:blip r:embed="rId4"/>
          <a:stretch>
            <a:fillRect/>
          </a:stretch>
        </p:blipFill>
        <p:spPr>
          <a:xfrm>
            <a:off x="7344653" y="5149657"/>
            <a:ext cx="511039" cy="660826"/>
          </a:xfrm>
          <a:prstGeom prst="rect">
            <a:avLst/>
          </a:prstGeom>
        </p:spPr>
      </p:pic>
      <p:sp>
        <p:nvSpPr>
          <p:cNvPr id="124" name="文字方塊 123">
            <a:extLst>
              <a:ext uri="{FF2B5EF4-FFF2-40B4-BE49-F238E27FC236}">
                <a16:creationId xmlns:a16="http://schemas.microsoft.com/office/drawing/2014/main" id="{B7ED73C5-C9AF-C06F-68A2-53E467CBD8E3}"/>
              </a:ext>
            </a:extLst>
          </p:cNvPr>
          <p:cNvSpPr txBox="1"/>
          <p:nvPr/>
        </p:nvSpPr>
        <p:spPr>
          <a:xfrm>
            <a:off x="7038788" y="5802164"/>
            <a:ext cx="112276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AI-RAN </a:t>
            </a:r>
            <a:r>
              <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基地台</a:t>
            </a:r>
          </a:p>
        </p:txBody>
      </p:sp>
      <p:sp>
        <p:nvSpPr>
          <p:cNvPr id="126" name="矩形: 圓角 125">
            <a:extLst>
              <a:ext uri="{FF2B5EF4-FFF2-40B4-BE49-F238E27FC236}">
                <a16:creationId xmlns:a16="http://schemas.microsoft.com/office/drawing/2014/main" id="{9ED703D2-F9B4-FF88-A645-C8895C30AE25}"/>
              </a:ext>
            </a:extLst>
          </p:cNvPr>
          <p:cNvSpPr/>
          <p:nvPr/>
        </p:nvSpPr>
        <p:spPr>
          <a:xfrm>
            <a:off x="6537184" y="4675496"/>
            <a:ext cx="727638" cy="505165"/>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Calibri" panose="020F0502020204030204" pitchFamily="34" charset="0"/>
                <a:ea typeface="微軟正黑體" panose="020B0604030504040204" pitchFamily="34" charset="-120"/>
                <a:cs typeface="+mn-cs"/>
              </a:rPr>
              <a:t>核網</a:t>
            </a:r>
          </a:p>
        </p:txBody>
      </p:sp>
      <p:cxnSp>
        <p:nvCxnSpPr>
          <p:cNvPr id="127" name="接點: 肘形 126">
            <a:extLst>
              <a:ext uri="{FF2B5EF4-FFF2-40B4-BE49-F238E27FC236}">
                <a16:creationId xmlns:a16="http://schemas.microsoft.com/office/drawing/2014/main" id="{ECDDCC9D-2404-13D7-7F2E-08CABE721F53}"/>
              </a:ext>
            </a:extLst>
          </p:cNvPr>
          <p:cNvCxnSpPr>
            <a:cxnSpLocks/>
            <a:stCxn id="126" idx="2"/>
            <a:endCxn id="123" idx="1"/>
          </p:cNvCxnSpPr>
          <p:nvPr/>
        </p:nvCxnSpPr>
        <p:spPr>
          <a:xfrm rot="16200000" flipH="1">
            <a:off x="6973124" y="5108540"/>
            <a:ext cx="299409" cy="443650"/>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接點: 肘形 130">
            <a:extLst>
              <a:ext uri="{FF2B5EF4-FFF2-40B4-BE49-F238E27FC236}">
                <a16:creationId xmlns:a16="http://schemas.microsoft.com/office/drawing/2014/main" id="{B2C82C55-903D-4F88-A518-7F0D3313E456}"/>
              </a:ext>
            </a:extLst>
          </p:cNvPr>
          <p:cNvCxnSpPr>
            <a:cxnSpLocks/>
            <a:stCxn id="126" idx="2"/>
            <a:endCxn id="111" idx="3"/>
          </p:cNvCxnSpPr>
          <p:nvPr/>
        </p:nvCxnSpPr>
        <p:spPr>
          <a:xfrm rot="5400000">
            <a:off x="6492470" y="5077084"/>
            <a:ext cx="304956" cy="512110"/>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群組 41">
            <a:extLst>
              <a:ext uri="{FF2B5EF4-FFF2-40B4-BE49-F238E27FC236}">
                <a16:creationId xmlns:a16="http://schemas.microsoft.com/office/drawing/2014/main" id="{F6CFEF2C-C22B-9853-3F03-1D0E133FC802}"/>
              </a:ext>
            </a:extLst>
          </p:cNvPr>
          <p:cNvGrpSpPr/>
          <p:nvPr/>
        </p:nvGrpSpPr>
        <p:grpSpPr>
          <a:xfrm>
            <a:off x="476483" y="3525231"/>
            <a:ext cx="2580189" cy="2133153"/>
            <a:chOff x="520807" y="4474935"/>
            <a:chExt cx="2580189" cy="2133153"/>
          </a:xfrm>
        </p:grpSpPr>
        <p:grpSp>
          <p:nvGrpSpPr>
            <p:cNvPr id="44" name="群組 43">
              <a:extLst>
                <a:ext uri="{FF2B5EF4-FFF2-40B4-BE49-F238E27FC236}">
                  <a16:creationId xmlns:a16="http://schemas.microsoft.com/office/drawing/2014/main" id="{362716DD-A6C4-2A7A-072F-FC2C27D8740E}"/>
                </a:ext>
              </a:extLst>
            </p:cNvPr>
            <p:cNvGrpSpPr/>
            <p:nvPr/>
          </p:nvGrpSpPr>
          <p:grpSpPr>
            <a:xfrm>
              <a:off x="624290" y="4858727"/>
              <a:ext cx="1785280" cy="1234717"/>
              <a:chOff x="2232807" y="4710532"/>
              <a:chExt cx="1990401" cy="1310291"/>
            </a:xfrm>
          </p:grpSpPr>
          <p:sp>
            <p:nvSpPr>
              <p:cNvPr id="61" name="正五邊形 16">
                <a:extLst>
                  <a:ext uri="{FF2B5EF4-FFF2-40B4-BE49-F238E27FC236}">
                    <a16:creationId xmlns:a16="http://schemas.microsoft.com/office/drawing/2014/main" id="{FFB75F5C-2EC7-2C51-4E5F-14CC1A92318A}"/>
                  </a:ext>
                </a:extLst>
              </p:cNvPr>
              <p:cNvSpPr/>
              <p:nvPr/>
            </p:nvSpPr>
            <p:spPr>
              <a:xfrm>
                <a:off x="2279668" y="4821817"/>
                <a:ext cx="1943540" cy="1115997"/>
              </a:xfrm>
              <a:prstGeom prst="pentagon">
                <a:avLst/>
              </a:prstGeom>
              <a:no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橢圓 61">
                <a:extLst>
                  <a:ext uri="{FF2B5EF4-FFF2-40B4-BE49-F238E27FC236}">
                    <a16:creationId xmlns:a16="http://schemas.microsoft.com/office/drawing/2014/main" id="{67BAC6E8-6879-4737-9EC7-534678BEF2F9}"/>
                  </a:ext>
                </a:extLst>
              </p:cNvPr>
              <p:cNvSpPr/>
              <p:nvPr/>
            </p:nvSpPr>
            <p:spPr>
              <a:xfrm>
                <a:off x="3196556" y="4710532"/>
                <a:ext cx="126863" cy="138798"/>
              </a:xfrm>
              <a:prstGeom prst="ellipse">
                <a:avLst/>
              </a:prstGeom>
              <a:solidFill>
                <a:schemeClr val="bg1">
                  <a:lumMod val="65000"/>
                </a:schemeClr>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3" name="橢圓 62">
                <a:extLst>
                  <a:ext uri="{FF2B5EF4-FFF2-40B4-BE49-F238E27FC236}">
                    <a16:creationId xmlns:a16="http://schemas.microsoft.com/office/drawing/2014/main" id="{7A3A8857-1CE7-0DD2-82C2-02B97EDF4DEF}"/>
                  </a:ext>
                </a:extLst>
              </p:cNvPr>
              <p:cNvSpPr/>
              <p:nvPr/>
            </p:nvSpPr>
            <p:spPr>
              <a:xfrm>
                <a:off x="2232807" y="5178692"/>
                <a:ext cx="126863" cy="138798"/>
              </a:xfrm>
              <a:prstGeom prst="ellipse">
                <a:avLst/>
              </a:prstGeom>
              <a:solidFill>
                <a:schemeClr val="bg1">
                  <a:lumMod val="65000"/>
                </a:schemeClr>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4" name="橢圓 63">
                <a:extLst>
                  <a:ext uri="{FF2B5EF4-FFF2-40B4-BE49-F238E27FC236}">
                    <a16:creationId xmlns:a16="http://schemas.microsoft.com/office/drawing/2014/main" id="{3C494027-5D72-A284-E260-CAFF2DCDD6F3}"/>
                  </a:ext>
                </a:extLst>
              </p:cNvPr>
              <p:cNvSpPr/>
              <p:nvPr/>
            </p:nvSpPr>
            <p:spPr>
              <a:xfrm>
                <a:off x="3797142" y="5882025"/>
                <a:ext cx="126863" cy="138798"/>
              </a:xfrm>
              <a:prstGeom prst="ellipse">
                <a:avLst/>
              </a:prstGeom>
              <a:solidFill>
                <a:schemeClr val="bg1">
                  <a:lumMod val="65000"/>
                </a:schemeClr>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pic>
          <p:nvPicPr>
            <p:cNvPr id="48" name="Picture 4" descr="台灣精品Taiwan Excellence - Official">
              <a:extLst>
                <a:ext uri="{FF2B5EF4-FFF2-40B4-BE49-F238E27FC236}">
                  <a16:creationId xmlns:a16="http://schemas.microsoft.com/office/drawing/2014/main" id="{94D30E62-AC7D-050C-588D-3E299C7D4C93}"/>
                </a:ext>
              </a:extLst>
            </p:cNvPr>
            <p:cNvPicPr>
              <a:picLocks noChangeAspect="1" noChangeArrowheads="1"/>
            </p:cNvPicPr>
            <p:nvPr/>
          </p:nvPicPr>
          <p:blipFill rotWithShape="1">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2169916" y="5197608"/>
              <a:ext cx="931080" cy="47049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透明背景的軍用卡車, 軍隊, 卡車, 車輛PNG去背圖片素材免費下載，免摳圖設計圖案下載- Pngtree">
              <a:extLst>
                <a:ext uri="{FF2B5EF4-FFF2-40B4-BE49-F238E27FC236}">
                  <a16:creationId xmlns:a16="http://schemas.microsoft.com/office/drawing/2014/main" id="{438F3F23-6F70-7447-4F2C-C8089F8E3687}"/>
                </a:ext>
              </a:extLst>
            </p:cNvPr>
            <p:cNvPicPr>
              <a:picLocks noChangeAspect="1" noChangeArrowheads="1"/>
            </p:cNvPicPr>
            <p:nvPr/>
          </p:nvPicPr>
          <p:blipFill rotWithShape="1">
            <a:blip r:embed="rId9">
              <a:clrChange>
                <a:clrFrom>
                  <a:srgbClr val="F5F5F5"/>
                </a:clrFrom>
                <a:clrTo>
                  <a:srgbClr val="F5F5F5">
                    <a:alpha val="0"/>
                  </a:srgbClr>
                </a:clrTo>
              </a:clrChange>
              <a:extLst>
                <a:ext uri="{28A0092B-C50C-407E-A947-70E740481C1C}">
                  <a14:useLocalDpi xmlns:a14="http://schemas.microsoft.com/office/drawing/2010/main" val="0"/>
                </a:ext>
              </a:extLst>
            </a:blip>
            <a:srcRect t="12370" b="16535"/>
            <a:stretch/>
          </p:blipFill>
          <p:spPr bwMode="auto">
            <a:xfrm>
              <a:off x="807616" y="4474935"/>
              <a:ext cx="914879" cy="621221"/>
            </a:xfrm>
            <a:prstGeom prst="rect">
              <a:avLst/>
            </a:prstGeom>
            <a:noFill/>
            <a:extLst>
              <a:ext uri="{909E8E84-426E-40DD-AFC4-6F175D3DCCD1}">
                <a14:hiddenFill xmlns:a14="http://schemas.microsoft.com/office/drawing/2010/main">
                  <a:solidFill>
                    <a:srgbClr val="FFFFFF"/>
                  </a:solidFill>
                </a14:hiddenFill>
              </a:ext>
            </a:extLst>
          </p:spPr>
        </p:pic>
        <p:sp>
          <p:nvSpPr>
            <p:cNvPr id="53" name="文字方塊 52">
              <a:extLst>
                <a:ext uri="{FF2B5EF4-FFF2-40B4-BE49-F238E27FC236}">
                  <a16:creationId xmlns:a16="http://schemas.microsoft.com/office/drawing/2014/main" id="{6A13B0D6-94C0-7D91-1D56-88D7604B54BE}"/>
                </a:ext>
              </a:extLst>
            </p:cNvPr>
            <p:cNvSpPr txBox="1"/>
            <p:nvPr/>
          </p:nvSpPr>
          <p:spPr>
            <a:xfrm>
              <a:off x="520807" y="6207978"/>
              <a:ext cx="1984326" cy="400110"/>
            </a:xfrm>
            <a:prstGeom prst="rect">
              <a:avLst/>
            </a:prstGeom>
            <a:noFill/>
            <a:ln>
              <a:solidFill>
                <a:schemeClr val="accent1">
                  <a:lumMod val="40000"/>
                  <a:lumOff val="60000"/>
                </a:schemeClr>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4472C4">
                      <a:lumMod val="60000"/>
                      <a:lumOff val="40000"/>
                    </a:srgbClr>
                  </a:solidFill>
                  <a:effectLst/>
                  <a:uLnTx/>
                  <a:uFillTx/>
                  <a:latin typeface="微軟正黑體" panose="020B0604030504040204" pitchFamily="34" charset="-120"/>
                  <a:ea typeface="微軟正黑體" panose="020B0604030504040204" pitchFamily="34" charset="-120"/>
                  <a:cs typeface="+mn-cs"/>
                </a:rPr>
                <a:t>Tier-1 network</a:t>
              </a:r>
              <a:endParaRPr kumimoji="0" lang="zh-TW" altLang="en-US" sz="2000" b="1" i="0" u="none" strike="noStrike" kern="1200" cap="none" spc="0" normalizeH="0" baseline="0" noProof="0" dirty="0">
                <a:ln>
                  <a:noFill/>
                </a:ln>
                <a:solidFill>
                  <a:srgbClr val="4472C4">
                    <a:lumMod val="60000"/>
                    <a:lumOff val="40000"/>
                  </a:srgbClr>
                </a:solidFill>
                <a:effectLst/>
                <a:uLnTx/>
                <a:uFillTx/>
                <a:latin typeface="微軟正黑體" panose="020B0604030504040204" pitchFamily="34" charset="-120"/>
                <a:ea typeface="微軟正黑體" panose="020B0604030504040204" pitchFamily="34" charset="-120"/>
                <a:cs typeface="+mn-cs"/>
              </a:endParaRPr>
            </a:p>
          </p:txBody>
        </p:sp>
      </p:grpSp>
      <p:sp>
        <p:nvSpPr>
          <p:cNvPr id="65" name="文字方塊 64">
            <a:extLst>
              <a:ext uri="{FF2B5EF4-FFF2-40B4-BE49-F238E27FC236}">
                <a16:creationId xmlns:a16="http://schemas.microsoft.com/office/drawing/2014/main" id="{D6BDD276-0750-C923-7F0C-D10D95FBDA5B}"/>
              </a:ext>
            </a:extLst>
          </p:cNvPr>
          <p:cNvSpPr txBox="1"/>
          <p:nvPr/>
        </p:nvSpPr>
        <p:spPr>
          <a:xfrm>
            <a:off x="1625673" y="3351849"/>
            <a:ext cx="2542822"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700" b="1" i="0" u="none" strike="noStrike" kern="1200" cap="none" spc="0" normalizeH="0" baseline="0" noProof="0" dirty="0">
                <a:ln>
                  <a:noFill/>
                </a:ln>
                <a:solidFill>
                  <a:srgbClr val="ED7D31">
                    <a:lumMod val="75000"/>
                  </a:srgbClr>
                </a:solidFill>
                <a:effectLst/>
                <a:uLnTx/>
                <a:uFillTx/>
                <a:latin typeface="Calibri" panose="020F0502020204030204"/>
                <a:ea typeface="Microsoft JhengHei" panose="020B0604030504040204" pitchFamily="34" charset="-120"/>
                <a:cs typeface="+mn-cs"/>
              </a:rPr>
              <a:t>Tier-1 mesh controller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700" b="1" i="0" u="none" strike="noStrike" kern="1200" cap="none" spc="0" normalizeH="0" baseline="0" noProof="0" dirty="0">
                <a:ln>
                  <a:noFill/>
                </a:ln>
                <a:solidFill>
                  <a:srgbClr val="0000FF"/>
                </a:solidFill>
                <a:effectLst/>
                <a:uLnTx/>
                <a:uFillTx/>
                <a:latin typeface="Calibri" panose="020F0502020204030204"/>
                <a:ea typeface="Microsoft JhengHei" panose="020B0604030504040204" pitchFamily="34" charset="-120"/>
                <a:cs typeface="+mn-cs"/>
              </a:rPr>
              <a:t>NTN UE/NTN UE Emulator</a:t>
            </a:r>
            <a:endParaRPr kumimoji="1" lang="zh-TW" altLang="en-US" sz="1700" b="1" i="0" u="none" strike="noStrike" kern="1200" cap="none" spc="0" normalizeH="0" baseline="0" noProof="0" dirty="0">
              <a:ln>
                <a:noFill/>
              </a:ln>
              <a:solidFill>
                <a:srgbClr val="0000FF"/>
              </a:solidFill>
              <a:effectLst/>
              <a:uLnTx/>
              <a:uFillTx/>
              <a:latin typeface="Calibri" panose="020F0502020204030204"/>
              <a:ea typeface="Microsoft JhengHei" panose="020B0604030504040204" pitchFamily="34" charset="-120"/>
              <a:cs typeface="+mn-cs"/>
            </a:endParaRPr>
          </a:p>
        </p:txBody>
      </p:sp>
      <p:pic>
        <p:nvPicPr>
          <p:cNvPr id="72" name="圖片 71">
            <a:extLst>
              <a:ext uri="{FF2B5EF4-FFF2-40B4-BE49-F238E27FC236}">
                <a16:creationId xmlns:a16="http://schemas.microsoft.com/office/drawing/2014/main" id="{C988C6FF-276B-96BE-A26C-9E8A84248FB7}"/>
              </a:ext>
            </a:extLst>
          </p:cNvPr>
          <p:cNvPicPr>
            <a:picLocks noChangeAspect="1"/>
          </p:cNvPicPr>
          <p:nvPr/>
        </p:nvPicPr>
        <p:blipFill>
          <a:blip r:embed="rId3">
            <a:clrChange>
              <a:clrFrom>
                <a:srgbClr val="FFFFFF"/>
              </a:clrFrom>
              <a:clrTo>
                <a:srgbClr val="FFFFFF">
                  <a:alpha val="0"/>
                </a:srgbClr>
              </a:clrTo>
            </a:clrChange>
          </a:blip>
          <a:stretch>
            <a:fillRect/>
          </a:stretch>
        </p:blipFill>
        <p:spPr>
          <a:xfrm flipH="1">
            <a:off x="3801638" y="3909023"/>
            <a:ext cx="670616" cy="628409"/>
          </a:xfrm>
          <a:prstGeom prst="rect">
            <a:avLst/>
          </a:prstGeom>
        </p:spPr>
      </p:pic>
      <p:sp>
        <p:nvSpPr>
          <p:cNvPr id="76" name="矩形 75">
            <a:extLst>
              <a:ext uri="{FF2B5EF4-FFF2-40B4-BE49-F238E27FC236}">
                <a16:creationId xmlns:a16="http://schemas.microsoft.com/office/drawing/2014/main" id="{C5CCD978-B890-F3F4-BD3E-5C704A860ADC}"/>
              </a:ext>
            </a:extLst>
          </p:cNvPr>
          <p:cNvSpPr/>
          <p:nvPr/>
        </p:nvSpPr>
        <p:spPr>
          <a:xfrm>
            <a:off x="3362376" y="5649877"/>
            <a:ext cx="1915144" cy="60319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libri" panose="020F0502020204030204"/>
                <a:ea typeface="微軟正黑體" panose="020B0604030504040204" pitchFamily="34" charset="-120"/>
                <a:cs typeface="+mn-cs"/>
              </a:rPr>
              <a:t>NTN</a:t>
            </a:r>
            <a:r>
              <a:rPr kumimoji="0" lang="zh-TW" altLang="en-US" sz="1800" b="1" i="0" u="none" strike="noStrike" kern="1200" cap="none" spc="0" normalizeH="0" baseline="0" noProof="0" dirty="0">
                <a:ln>
                  <a:noFill/>
                </a:ln>
                <a:solidFill>
                  <a:prstClr val="white"/>
                </a:solidFill>
                <a:effectLst/>
                <a:uLnTx/>
                <a:uFillTx/>
                <a:latin typeface="Calibri" panose="020F0502020204030204"/>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white"/>
                </a:solidFill>
                <a:effectLst/>
                <a:uLnTx/>
                <a:uFillTx/>
                <a:latin typeface="Calibri" panose="020F0502020204030204"/>
                <a:ea typeface="微軟正黑體" panose="020B0604030504040204" pitchFamily="34" charset="-120"/>
                <a:cs typeface="+mn-cs"/>
              </a:rPr>
              <a:t>UE</a:t>
            </a:r>
            <a:r>
              <a:rPr kumimoji="0" lang="zh-TW" altLang="en-US" sz="1800" b="1" i="0" u="none" strike="noStrike" kern="1200" cap="none" spc="0" normalizeH="0" baseline="0" noProof="0" dirty="0">
                <a:ln>
                  <a:noFill/>
                </a:ln>
                <a:solidFill>
                  <a:prstClr val="white"/>
                </a:solidFill>
                <a:effectLst/>
                <a:uLnTx/>
                <a:uFillTx/>
                <a:latin typeface="Calibri" panose="020F0502020204030204"/>
                <a:ea typeface="微軟正黑體" panose="020B0604030504040204" pitchFamily="34" charset="-120"/>
                <a:cs typeface="+mn-cs"/>
              </a:rPr>
              <a:t> 或</a:t>
            </a:r>
            <a:br>
              <a:rPr kumimoji="0" lang="en-US" altLang="zh-TW" sz="1800" b="1" i="0" u="none" strike="noStrike" kern="1200" cap="none" spc="0" normalizeH="0" baseline="0" noProof="0" dirty="0">
                <a:ln>
                  <a:noFill/>
                </a:ln>
                <a:solidFill>
                  <a:prstClr val="white"/>
                </a:solidFill>
                <a:effectLst/>
                <a:uLnTx/>
                <a:uFillTx/>
                <a:latin typeface="Calibri" panose="020F0502020204030204"/>
                <a:ea typeface="微軟正黑體" panose="020B0604030504040204" pitchFamily="34" charset="-120"/>
                <a:cs typeface="+mn-cs"/>
              </a:rPr>
            </a:br>
            <a:r>
              <a:rPr kumimoji="0" lang="en-US" altLang="zh-TW" sz="1800" b="1" i="0" u="none" strike="noStrike" kern="1200" cap="none" spc="0" normalizeH="0" baseline="0" noProof="0" dirty="0">
                <a:ln>
                  <a:noFill/>
                </a:ln>
                <a:solidFill>
                  <a:prstClr val="white"/>
                </a:solidFill>
                <a:effectLst/>
                <a:uLnTx/>
                <a:uFillTx/>
                <a:latin typeface="Calibri" panose="020F0502020204030204"/>
                <a:ea typeface="微軟正黑體" panose="020B0604030504040204" pitchFamily="34" charset="-120"/>
                <a:cs typeface="+mn-cs"/>
              </a:rPr>
              <a:t>NTN</a:t>
            </a:r>
            <a:r>
              <a:rPr kumimoji="0" lang="zh-TW" altLang="en-US" sz="1800" b="1" i="0" u="none" strike="noStrike" kern="1200" cap="none" spc="0" normalizeH="0" baseline="0" noProof="0" dirty="0">
                <a:ln>
                  <a:noFill/>
                </a:ln>
                <a:solidFill>
                  <a:prstClr val="white"/>
                </a:solidFill>
                <a:effectLst/>
                <a:uLnTx/>
                <a:uFillTx/>
                <a:latin typeface="Calibri" panose="020F0502020204030204"/>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white"/>
                </a:solidFill>
                <a:effectLst/>
                <a:uLnTx/>
                <a:uFillTx/>
                <a:latin typeface="Calibri" panose="020F0502020204030204"/>
                <a:ea typeface="微軟正黑體" panose="020B0604030504040204" pitchFamily="34" charset="-120"/>
                <a:cs typeface="+mn-cs"/>
              </a:rPr>
              <a:t>UE Emulator</a:t>
            </a:r>
          </a:p>
        </p:txBody>
      </p:sp>
      <p:sp>
        <p:nvSpPr>
          <p:cNvPr id="77" name="文字方塊 76">
            <a:extLst>
              <a:ext uri="{FF2B5EF4-FFF2-40B4-BE49-F238E27FC236}">
                <a16:creationId xmlns:a16="http://schemas.microsoft.com/office/drawing/2014/main" id="{8D71B314-0E86-CED5-D0D6-1C26EC47E775}"/>
              </a:ext>
            </a:extLst>
          </p:cNvPr>
          <p:cNvSpPr txBox="1"/>
          <p:nvPr/>
        </p:nvSpPr>
        <p:spPr>
          <a:xfrm>
            <a:off x="5372897" y="2242843"/>
            <a:ext cx="206712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第二年度展示</a:t>
            </a:r>
          </a:p>
        </p:txBody>
      </p:sp>
      <p:cxnSp>
        <p:nvCxnSpPr>
          <p:cNvPr id="82" name="直線接點 81">
            <a:extLst>
              <a:ext uri="{FF2B5EF4-FFF2-40B4-BE49-F238E27FC236}">
                <a16:creationId xmlns:a16="http://schemas.microsoft.com/office/drawing/2014/main" id="{95439A5B-5157-B87B-30BF-DF128DC13114}"/>
              </a:ext>
            </a:extLst>
          </p:cNvPr>
          <p:cNvCxnSpPr>
            <a:cxnSpLocks/>
            <a:stCxn id="72" idx="2"/>
          </p:cNvCxnSpPr>
          <p:nvPr/>
        </p:nvCxnSpPr>
        <p:spPr>
          <a:xfrm>
            <a:off x="4136946" y="4537432"/>
            <a:ext cx="3189" cy="527105"/>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4" descr="台灣精品Taiwan Excellence - Official">
            <a:extLst>
              <a:ext uri="{FF2B5EF4-FFF2-40B4-BE49-F238E27FC236}">
                <a16:creationId xmlns:a16="http://schemas.microsoft.com/office/drawing/2014/main" id="{E3DF799F-339A-3992-A78B-0816B89B9D39}"/>
              </a:ext>
            </a:extLst>
          </p:cNvPr>
          <p:cNvPicPr>
            <a:picLocks noChangeAspect="1" noChangeArrowheads="1"/>
          </p:cNvPicPr>
          <p:nvPr/>
        </p:nvPicPr>
        <p:blipFill rotWithShape="1">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197893" y="4249673"/>
            <a:ext cx="931080" cy="4704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台灣精品Taiwan Excellence - Official">
            <a:extLst>
              <a:ext uri="{FF2B5EF4-FFF2-40B4-BE49-F238E27FC236}">
                <a16:creationId xmlns:a16="http://schemas.microsoft.com/office/drawing/2014/main" id="{C680813C-5556-8E52-9DB4-CCD53E8D98E3}"/>
              </a:ext>
            </a:extLst>
          </p:cNvPr>
          <p:cNvPicPr>
            <a:picLocks noChangeAspect="1" noChangeArrowheads="1"/>
          </p:cNvPicPr>
          <p:nvPr/>
        </p:nvPicPr>
        <p:blipFill rotWithShape="1">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1149773" y="4231433"/>
            <a:ext cx="931080" cy="47049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接點 5">
            <a:extLst>
              <a:ext uri="{FF2B5EF4-FFF2-40B4-BE49-F238E27FC236}">
                <a16:creationId xmlns:a16="http://schemas.microsoft.com/office/drawing/2014/main" id="{209EA681-BC44-C247-6BB4-A2407339D643}"/>
              </a:ext>
            </a:extLst>
          </p:cNvPr>
          <p:cNvCxnSpPr>
            <a:cxnSpLocks/>
            <a:stCxn id="49" idx="2"/>
          </p:cNvCxnSpPr>
          <p:nvPr/>
        </p:nvCxnSpPr>
        <p:spPr>
          <a:xfrm>
            <a:off x="1220732" y="4146452"/>
            <a:ext cx="271266" cy="287789"/>
          </a:xfrm>
          <a:prstGeom prst="line">
            <a:avLst/>
          </a:prstGeom>
          <a:ln w="28575">
            <a:solidFill>
              <a:schemeClr val="accent1">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4" descr="台灣精品Taiwan Excellence - Official">
            <a:extLst>
              <a:ext uri="{FF2B5EF4-FFF2-40B4-BE49-F238E27FC236}">
                <a16:creationId xmlns:a16="http://schemas.microsoft.com/office/drawing/2014/main" id="{811D02F1-3601-294E-4D49-A29448A75CD5}"/>
              </a:ext>
            </a:extLst>
          </p:cNvPr>
          <p:cNvPicPr>
            <a:picLocks noChangeAspect="1" noChangeArrowheads="1"/>
          </p:cNvPicPr>
          <p:nvPr/>
        </p:nvPicPr>
        <p:blipFill rotWithShape="1">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3600473" y="5098435"/>
            <a:ext cx="1024188" cy="517544"/>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19">
            <a:extLst>
              <a:ext uri="{FF2B5EF4-FFF2-40B4-BE49-F238E27FC236}">
                <a16:creationId xmlns:a16="http://schemas.microsoft.com/office/drawing/2014/main" id="{56ADEC48-2BAC-D467-C7B6-37ABA06D667C}"/>
              </a:ext>
            </a:extLst>
          </p:cNvPr>
          <p:cNvSpPr txBox="1"/>
          <p:nvPr/>
        </p:nvSpPr>
        <p:spPr>
          <a:xfrm>
            <a:off x="189658" y="2963041"/>
            <a:ext cx="165353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ED7D31">
                    <a:lumMod val="75000"/>
                  </a:srgbClr>
                </a:solidFill>
                <a:effectLst/>
                <a:uLnTx/>
                <a:uFillTx/>
                <a:latin typeface="Calibri" panose="020F0502020204030204"/>
                <a:ea typeface="Microsoft JhengHei" panose="020B0604030504040204" pitchFamily="34" charset="-120"/>
                <a:cs typeface="+mn-cs"/>
              </a:rPr>
              <a:t>Tier-1 Network</a:t>
            </a:r>
            <a:endParaRPr kumimoji="1" lang="zh-TW" altLang="en-US" sz="1800" b="1" i="0" u="none" strike="noStrike" kern="1200" cap="none" spc="0" normalizeH="0" baseline="0" noProof="0" dirty="0">
              <a:ln>
                <a:noFill/>
              </a:ln>
              <a:solidFill>
                <a:srgbClr val="ED7D31">
                  <a:lumMod val="75000"/>
                </a:srgbClr>
              </a:solidFill>
              <a:effectLst/>
              <a:uLnTx/>
              <a:uFillTx/>
              <a:latin typeface="Calibri" panose="020F0502020204030204"/>
              <a:ea typeface="Microsoft JhengHei" panose="020B0604030504040204" pitchFamily="34" charset="-120"/>
              <a:cs typeface="+mn-cs"/>
            </a:endParaRPr>
          </a:p>
        </p:txBody>
      </p:sp>
      <p:pic>
        <p:nvPicPr>
          <p:cNvPr id="23" name="圖片 22" descr="一張含有 直升機, 飛機, 無人機 的圖片&#10;&#10;AI 產生的內容可能不正確。">
            <a:extLst>
              <a:ext uri="{FF2B5EF4-FFF2-40B4-BE49-F238E27FC236}">
                <a16:creationId xmlns:a16="http://schemas.microsoft.com/office/drawing/2014/main" id="{D667865A-D557-E4A8-3031-FB807038E1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6602" y="2098235"/>
            <a:ext cx="1896570" cy="1114697"/>
          </a:xfrm>
          <a:prstGeom prst="rect">
            <a:avLst/>
          </a:prstGeom>
          <a:ln>
            <a:noFill/>
          </a:ln>
          <a:effectLst>
            <a:outerShdw blurRad="292100" dist="139700" dir="2700000" algn="tl" rotWithShape="0">
              <a:srgbClr val="333333">
                <a:alpha val="65000"/>
              </a:srgbClr>
            </a:outerShdw>
          </a:effectLst>
        </p:spPr>
      </p:pic>
      <p:cxnSp>
        <p:nvCxnSpPr>
          <p:cNvPr id="97" name="直線接點 96">
            <a:extLst>
              <a:ext uri="{FF2B5EF4-FFF2-40B4-BE49-F238E27FC236}">
                <a16:creationId xmlns:a16="http://schemas.microsoft.com/office/drawing/2014/main" id="{E5D48909-63D4-8002-CF31-2BD5A1AFB047}"/>
              </a:ext>
            </a:extLst>
          </p:cNvPr>
          <p:cNvCxnSpPr>
            <a:cxnSpLocks/>
            <a:stCxn id="75" idx="0"/>
          </p:cNvCxnSpPr>
          <p:nvPr/>
        </p:nvCxnSpPr>
        <p:spPr>
          <a:xfrm flipH="1" flipV="1">
            <a:off x="4653208" y="2908663"/>
            <a:ext cx="1489297" cy="1028815"/>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CC11F03D-70C1-F191-CFAF-B6D5E94BEA14}"/>
              </a:ext>
            </a:extLst>
          </p:cNvPr>
          <p:cNvCxnSpPr>
            <a:cxnSpLocks/>
            <a:stCxn id="72" idx="0"/>
          </p:cNvCxnSpPr>
          <p:nvPr/>
        </p:nvCxnSpPr>
        <p:spPr>
          <a:xfrm flipV="1">
            <a:off x="4136946" y="2908663"/>
            <a:ext cx="516262" cy="1000360"/>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2200C237-4509-62F0-BA7C-7A6040CAB546}"/>
              </a:ext>
            </a:extLst>
          </p:cNvPr>
          <p:cNvCxnSpPr>
            <a:cxnSpLocks/>
            <a:stCxn id="49" idx="0"/>
          </p:cNvCxnSpPr>
          <p:nvPr/>
        </p:nvCxnSpPr>
        <p:spPr>
          <a:xfrm flipV="1">
            <a:off x="1220732" y="2611209"/>
            <a:ext cx="2766809" cy="914022"/>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779F33A3-38EA-73CA-1490-E4F60AB5F4FF}"/>
              </a:ext>
            </a:extLst>
          </p:cNvPr>
          <p:cNvSpPr txBox="1"/>
          <p:nvPr/>
        </p:nvSpPr>
        <p:spPr>
          <a:xfrm>
            <a:off x="1016424" y="2052827"/>
            <a:ext cx="24684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UAV</a:t>
            </a:r>
            <a:r>
              <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 </a:t>
            </a: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with NTN payload</a:t>
            </a:r>
          </a:p>
        </p:txBody>
      </p:sp>
      <p:sp>
        <p:nvSpPr>
          <p:cNvPr id="8" name="文字方塊 7">
            <a:extLst>
              <a:ext uri="{FF2B5EF4-FFF2-40B4-BE49-F238E27FC236}">
                <a16:creationId xmlns:a16="http://schemas.microsoft.com/office/drawing/2014/main" id="{97E38689-AC07-668B-B9EE-47FEDA32914D}"/>
              </a:ext>
            </a:extLst>
          </p:cNvPr>
          <p:cNvSpPr txBox="1"/>
          <p:nvPr/>
        </p:nvSpPr>
        <p:spPr>
          <a:xfrm>
            <a:off x="8072951" y="680321"/>
            <a:ext cx="4080661"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4000" b="1" dirty="0">
                <a:solidFill>
                  <a:srgbClr val="0000FF"/>
                </a:solidFill>
                <a:latin typeface="Arial" panose="020B0604020202020204" pitchFamily="34" charset="0"/>
                <a:ea typeface="KaiTi" panose="02010609060101010101" pitchFamily="49" charset="-122"/>
                <a:cs typeface="Arial" panose="020B0604020202020204" pitchFamily="34" charset="0"/>
              </a:rPr>
              <a:t>Wireless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Digital Twins</a:t>
            </a:r>
            <a:endParaRPr kumimoji="0" lang="zh-TW" altLang="en-US" sz="40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endParaRPr>
          </a:p>
        </p:txBody>
      </p:sp>
    </p:spTree>
    <p:extLst>
      <p:ext uri="{BB962C8B-B14F-4D97-AF65-F5344CB8AC3E}">
        <p14:creationId xmlns:p14="http://schemas.microsoft.com/office/powerpoint/2010/main" val="67522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00EF7-4836-E4A5-B032-E98616F867C1}"/>
            </a:ext>
          </a:extLst>
        </p:cNvPr>
        <p:cNvGrpSpPr/>
        <p:nvPr/>
      </p:nvGrpSpPr>
      <p:grpSpPr>
        <a:xfrm>
          <a:off x="0" y="0"/>
          <a:ext cx="0" cy="0"/>
          <a:chOff x="0" y="0"/>
          <a:chExt cx="0" cy="0"/>
        </a:xfrm>
      </p:grpSpPr>
      <p:pic>
        <p:nvPicPr>
          <p:cNvPr id="4" name="圖片 3" descr="一張含有 直升機, 飛機, 無人機 的圖片&#10;&#10;AI 產生的內容可能不正確。">
            <a:extLst>
              <a:ext uri="{FF2B5EF4-FFF2-40B4-BE49-F238E27FC236}">
                <a16:creationId xmlns:a16="http://schemas.microsoft.com/office/drawing/2014/main" id="{E9A750DB-708E-B664-9FAB-802197CDB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457" y="1744489"/>
            <a:ext cx="1896570" cy="1114697"/>
          </a:xfrm>
          <a:prstGeom prst="rect">
            <a:avLst/>
          </a:prstGeom>
          <a:ln>
            <a:noFill/>
          </a:ln>
          <a:effectLst>
            <a:outerShdw blurRad="292100" dist="139700" dir="2700000" algn="tl" rotWithShape="0">
              <a:srgbClr val="333333">
                <a:alpha val="65000"/>
              </a:srgbClr>
            </a:outerShdw>
          </a:effectLst>
        </p:spPr>
      </p:pic>
      <p:sp>
        <p:nvSpPr>
          <p:cNvPr id="3" name="文字方塊 2">
            <a:extLst>
              <a:ext uri="{FF2B5EF4-FFF2-40B4-BE49-F238E27FC236}">
                <a16:creationId xmlns:a16="http://schemas.microsoft.com/office/drawing/2014/main" id="{2833D820-F605-29DF-A159-F63FE36A4908}"/>
              </a:ext>
            </a:extLst>
          </p:cNvPr>
          <p:cNvSpPr txBox="1"/>
          <p:nvPr/>
        </p:nvSpPr>
        <p:spPr>
          <a:xfrm>
            <a:off x="256714" y="686828"/>
            <a:ext cx="11678572" cy="1092607"/>
          </a:xfrm>
          <a:prstGeom prst="rect">
            <a:avLst/>
          </a:prstGeom>
          <a:noFill/>
        </p:spPr>
        <p:txBody>
          <a:bodyPr wrap="square">
            <a:spAutoFit/>
          </a:bodyPr>
          <a:lstStyle/>
          <a:p>
            <a:pPr marL="404813" marR="0" lvl="0" indent="-404813" algn="l" defTabSz="914400" rtl="0" eaLnBrk="1" fontAlgn="auto" latinLnBrk="0" hangingPunct="1">
              <a:lnSpc>
                <a:spcPts val="2600"/>
              </a:lnSpc>
              <a:spcBef>
                <a:spcPts val="0"/>
              </a:spcBef>
              <a:spcAft>
                <a:spcPts val="0"/>
              </a:spcAft>
              <a:buClrTx/>
              <a:buSzTx/>
              <a:buAutoNum type="arabicParenBoth"/>
              <a:tabLst/>
              <a:defRPr/>
            </a:pPr>
            <a:r>
              <a:rPr kumimoji="0" lang="zh-TW"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通道干擾感知</a:t>
            </a:r>
            <a:endParaRPr lang="en-US" altLang="zh-TW" sz="22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L="360363" marR="0" lvl="0" indent="-360363" algn="l" defTabSz="914400" rtl="0" eaLnBrk="1" fontAlgn="auto" latinLnBrk="0" hangingPunct="1">
              <a:lnSpc>
                <a:spcPts val="2600"/>
              </a:lnSpc>
              <a:spcBef>
                <a:spcPts val="0"/>
              </a:spcBef>
              <a:spcAft>
                <a:spcPts val="0"/>
              </a:spcAft>
              <a:buClrTx/>
              <a:buSzTx/>
              <a:buAutoNum type="arabicParenBoth"/>
              <a:tabLst/>
              <a:defRPr/>
            </a:pPr>
            <a:r>
              <a:rPr kumimoji="0" lang="en-US" altLang="zh-TW" sz="2200" b="1"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AI</a:t>
            </a:r>
            <a:r>
              <a:rPr kumimoji="0" lang="zh-TW"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模型為主之干擾頻段</a:t>
            </a:r>
            <a:r>
              <a:rPr kumimoji="0" lang="en-US" altLang="zh-TW" sz="2200" b="1"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位置預測</a:t>
            </a:r>
            <a:endParaRPr lang="en-US" altLang="zh-TW" sz="22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pPr marR="0" lvl="0" algn="l" defTabSz="914400" rtl="0" eaLnBrk="1" fontAlgn="auto" latinLnBrk="0" hangingPunct="1">
              <a:lnSpc>
                <a:spcPts val="2600"/>
              </a:lnSpc>
              <a:spcBef>
                <a:spcPts val="0"/>
              </a:spcBef>
              <a:spcAft>
                <a:spcPts val="0"/>
              </a:spcAft>
              <a:buClrTx/>
              <a:buSzTx/>
              <a:tabLst/>
              <a:defRPr/>
            </a:pPr>
            <a:r>
              <a:rPr kumimoji="0" lang="en-US" altLang="zh-TW" sz="2200" b="1"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 </a:t>
            </a:r>
            <a:r>
              <a:rPr kumimoji="0" lang="zh-TW"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跳頻</a:t>
            </a:r>
            <a:r>
              <a:rPr kumimoji="0" lang="en-US" altLang="zh-TW" sz="2200" b="1"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200" b="1"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移頻決策</a:t>
            </a:r>
            <a:endParaRPr kumimoji="0" lang="en-US" altLang="zh-TW" sz="2200" b="1"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文字方塊 4">
            <a:extLst>
              <a:ext uri="{FF2B5EF4-FFF2-40B4-BE49-F238E27FC236}">
                <a16:creationId xmlns:a16="http://schemas.microsoft.com/office/drawing/2014/main" id="{2E2FEE10-FD5D-632C-42A4-9EDC4FECB335}"/>
              </a:ext>
            </a:extLst>
          </p:cNvPr>
          <p:cNvSpPr txBox="1"/>
          <p:nvPr/>
        </p:nvSpPr>
        <p:spPr>
          <a:xfrm>
            <a:off x="116954" y="48778"/>
            <a:ext cx="814618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600" b="1"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Anti-interference Module</a:t>
            </a:r>
            <a:endParaRPr kumimoji="0" lang="zh-TW" altLang="en-US" sz="3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3" name="文字方塊 72">
            <a:extLst>
              <a:ext uri="{FF2B5EF4-FFF2-40B4-BE49-F238E27FC236}">
                <a16:creationId xmlns:a16="http://schemas.microsoft.com/office/drawing/2014/main" id="{18EC910D-C0D7-EF09-4922-73F808ED2BF7}"/>
              </a:ext>
            </a:extLst>
          </p:cNvPr>
          <p:cNvSpPr txBox="1"/>
          <p:nvPr/>
        </p:nvSpPr>
        <p:spPr>
          <a:xfrm>
            <a:off x="7821929" y="48778"/>
            <a:ext cx="1542884" cy="369332"/>
          </a:xfrm>
          <a:prstGeom prst="rect">
            <a:avLst/>
          </a:prstGeom>
          <a:noFill/>
          <a:ln w="317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rPr>
              <a:t>CONFIDENTIAL</a:t>
            </a:r>
            <a:endParaRPr kumimoji="0" lang="zh-TW" altLang="en-US"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endParaRPr>
          </a:p>
        </p:txBody>
      </p:sp>
      <p:grpSp>
        <p:nvGrpSpPr>
          <p:cNvPr id="87" name="群組 86">
            <a:extLst>
              <a:ext uri="{FF2B5EF4-FFF2-40B4-BE49-F238E27FC236}">
                <a16:creationId xmlns:a16="http://schemas.microsoft.com/office/drawing/2014/main" id="{1F25E3A9-11E3-7A7F-DE61-AB3C4B3B8796}"/>
              </a:ext>
            </a:extLst>
          </p:cNvPr>
          <p:cNvGrpSpPr/>
          <p:nvPr/>
        </p:nvGrpSpPr>
        <p:grpSpPr>
          <a:xfrm>
            <a:off x="7288831" y="1590958"/>
            <a:ext cx="4796269" cy="4266907"/>
            <a:chOff x="7118471" y="1993521"/>
            <a:chExt cx="4796269" cy="4266907"/>
          </a:xfrm>
        </p:grpSpPr>
        <p:pic>
          <p:nvPicPr>
            <p:cNvPr id="2055" name="Picture 7">
              <a:extLst>
                <a:ext uri="{FF2B5EF4-FFF2-40B4-BE49-F238E27FC236}">
                  <a16:creationId xmlns:a16="http://schemas.microsoft.com/office/drawing/2014/main" id="{0ABB95CA-610E-21BA-8E24-C85BFC6C5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8471" y="1993521"/>
              <a:ext cx="4796269" cy="2715289"/>
            </a:xfrm>
            <a:prstGeom prst="rect">
              <a:avLst/>
            </a:prstGeom>
            <a:noFill/>
            <a:extLst>
              <a:ext uri="{909E8E84-426E-40DD-AFC4-6F175D3DCCD1}">
                <a14:hiddenFill xmlns:a14="http://schemas.microsoft.com/office/drawing/2010/main">
                  <a:solidFill>
                    <a:srgbClr val="FFFFFF"/>
                  </a:solidFill>
                </a14:hiddenFill>
              </a:ext>
            </a:extLst>
          </p:spPr>
        </p:pic>
        <p:sp>
          <p:nvSpPr>
            <p:cNvPr id="46" name="文字方塊 45">
              <a:extLst>
                <a:ext uri="{FF2B5EF4-FFF2-40B4-BE49-F238E27FC236}">
                  <a16:creationId xmlns:a16="http://schemas.microsoft.com/office/drawing/2014/main" id="{E108A2E3-308E-A76C-3200-E9A7F87EFBA0}"/>
                </a:ext>
              </a:extLst>
            </p:cNvPr>
            <p:cNvSpPr txBox="1"/>
            <p:nvPr/>
          </p:nvSpPr>
          <p:spPr>
            <a:xfrm>
              <a:off x="8344817" y="4783100"/>
              <a:ext cx="3537299" cy="147732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網路管理平台</a:t>
              </a:r>
              <a:endParaRPr kumimoji="1" lang="en-US" altLang="zh-TW" sz="1800" b="1" i="0" u="none" strike="noStrike" kern="1200" cap="none" spc="0" normalizeH="0" baseline="0" noProof="0" dirty="0">
                <a:ln>
                  <a:noFill/>
                </a:ln>
                <a:solidFill>
                  <a:srgbClr val="0000FF"/>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a:p>
              <a:pPr marL="184150" indent="-184150">
                <a:buFont typeface="Arial" panose="020B0604020202020204" pitchFamily="34" charset="0"/>
                <a:buChar char="•"/>
              </a:pPr>
              <a:r>
                <a:rPr kumimoji="1" lang="zh-TW" altLang="en-US" b="1" i="0" u="none" strike="noStrike" kern="1200" cap="none" spc="0" normalizeH="0" baseline="0" noProof="0" dirty="0">
                  <a:ln>
                    <a:noFill/>
                  </a:ln>
                  <a:solidFill>
                    <a:srgbClr val="0000FF"/>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干擾管理</a:t>
              </a:r>
              <a:endParaRPr kumimoji="1" lang="en-US" altLang="zh-TW" b="1" i="0" u="none" strike="noStrike" kern="1200" cap="none" spc="0" normalizeH="0" baseline="0" noProof="0" dirty="0">
                <a:ln>
                  <a:noFill/>
                </a:ln>
                <a:solidFill>
                  <a:srgbClr val="0000FF"/>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a:p>
              <a:pPr marL="184150" indent="-184150">
                <a:buFont typeface="Arial" panose="020B0604020202020204" pitchFamily="34" charset="0"/>
                <a:buChar char="•"/>
              </a:pPr>
              <a:r>
                <a:rPr kumimoji="1" lang="zh-TW" altLang="en-US" b="1" i="0" u="none" strike="noStrike" kern="1200" cap="none" spc="0" normalizeH="0" baseline="0" noProof="0" dirty="0">
                  <a:ln>
                    <a:noFill/>
                  </a:ln>
                  <a:solidFill>
                    <a:srgbClr val="0000FF"/>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跳頻技術</a:t>
              </a:r>
              <a:endParaRPr kumimoji="1" lang="en-US" altLang="zh-TW" b="1" i="0" u="none" strike="noStrike" kern="1200" cap="none" spc="0" normalizeH="0" baseline="0" noProof="0" dirty="0">
                <a:ln>
                  <a:noFill/>
                </a:ln>
                <a:solidFill>
                  <a:srgbClr val="0000FF"/>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endParaRPr>
            </a:p>
            <a:p>
              <a:pPr marL="184150" indent="-184150">
                <a:buFont typeface="Arial" panose="020B0604020202020204" pitchFamily="34" charset="0"/>
                <a:buChar char="•"/>
              </a:pPr>
              <a:r>
                <a:rPr kumimoji="1" lang="zh-TW" altLang="en-US" b="1" i="0" u="none" strike="noStrike" kern="1200" cap="none" spc="0" normalizeH="0" baseline="0" noProof="0" dirty="0">
                  <a:ln>
                    <a:noFill/>
                  </a:ln>
                  <a:solidFill>
                    <a:srgbClr val="0000FF"/>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數位分身技術</a:t>
              </a:r>
            </a:p>
            <a:p>
              <a:pPr marL="184150" indent="-184150">
                <a:buFont typeface="Arial" panose="020B0604020202020204" pitchFamily="34" charset="0"/>
                <a:buChar char="•"/>
              </a:pPr>
              <a:r>
                <a:rPr kumimoji="1" lang="en-US" altLang="zh-TW" b="1" i="0" u="none" strike="noStrike" kern="1200" cap="none" spc="0" normalizeH="0" baseline="0" noProof="0" dirty="0">
                  <a:ln>
                    <a:noFill/>
                  </a:ln>
                  <a:solidFill>
                    <a:srgbClr val="0000FF"/>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LLM</a:t>
              </a:r>
              <a:r>
                <a:rPr kumimoji="1" lang="zh-TW" altLang="en-US" b="1" i="0" u="none" strike="noStrike" kern="1200" cap="none" spc="0" normalizeH="0" baseline="0" noProof="0" dirty="0">
                  <a:ln>
                    <a:noFill/>
                  </a:ln>
                  <a:solidFill>
                    <a:srgbClr val="0000FF"/>
                  </a:solidFill>
                  <a:effectLst/>
                  <a:uLnTx/>
                  <a:uFillTx/>
                  <a:latin typeface="Times New Roman" panose="02020603050405020304" pitchFamily="18" charset="0"/>
                  <a:ea typeface="Microsoft JhengHei" panose="020B0604030504040204" pitchFamily="34" charset="-120"/>
                  <a:cs typeface="Times New Roman" panose="02020603050405020304" pitchFamily="18" charset="0"/>
                </a:rPr>
                <a:t>決策模型</a:t>
              </a:r>
            </a:p>
          </p:txBody>
        </p:sp>
      </p:grpSp>
      <p:cxnSp>
        <p:nvCxnSpPr>
          <p:cNvPr id="59" name="直線接點 58">
            <a:extLst>
              <a:ext uri="{FF2B5EF4-FFF2-40B4-BE49-F238E27FC236}">
                <a16:creationId xmlns:a16="http://schemas.microsoft.com/office/drawing/2014/main" id="{A184D33A-CCAA-D89F-F698-567ABE0D2C6D}"/>
              </a:ext>
            </a:extLst>
          </p:cNvPr>
          <p:cNvCxnSpPr>
            <a:cxnSpLocks/>
          </p:cNvCxnSpPr>
          <p:nvPr/>
        </p:nvCxnSpPr>
        <p:spPr>
          <a:xfrm>
            <a:off x="3246087" y="4840909"/>
            <a:ext cx="524525" cy="390459"/>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1" name="圖片 110">
            <a:extLst>
              <a:ext uri="{FF2B5EF4-FFF2-40B4-BE49-F238E27FC236}">
                <a16:creationId xmlns:a16="http://schemas.microsoft.com/office/drawing/2014/main" id="{8AAF01E3-E31B-FA2F-0914-B3DB049BE6A7}"/>
              </a:ext>
            </a:extLst>
          </p:cNvPr>
          <p:cNvPicPr>
            <a:picLocks noChangeAspect="1"/>
          </p:cNvPicPr>
          <p:nvPr/>
        </p:nvPicPr>
        <p:blipFill>
          <a:blip r:embed="rId5"/>
          <a:stretch>
            <a:fillRect/>
          </a:stretch>
        </p:blipFill>
        <p:spPr>
          <a:xfrm>
            <a:off x="2735048" y="4170501"/>
            <a:ext cx="511039" cy="660826"/>
          </a:xfrm>
          <a:prstGeom prst="rect">
            <a:avLst/>
          </a:prstGeom>
        </p:spPr>
      </p:pic>
      <p:pic>
        <p:nvPicPr>
          <p:cNvPr id="2050" name="Picture 2" descr="小米發佈Redmi Note 9T 5G 中階手機+ 天璣800U處理器- unwire.hk 香港">
            <a:extLst>
              <a:ext uri="{FF2B5EF4-FFF2-40B4-BE49-F238E27FC236}">
                <a16:creationId xmlns:a16="http://schemas.microsoft.com/office/drawing/2014/main" id="{5CE2A400-DE01-BB2B-8AD9-0C54BF4DEC5C}"/>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52585" t="17778" r="32847" b="3889"/>
          <a:stretch/>
        </p:blipFill>
        <p:spPr bwMode="auto">
          <a:xfrm>
            <a:off x="3846344" y="5231368"/>
            <a:ext cx="301901" cy="9131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射頻訊號產生器-RF source - 銳誠科技有限公司">
            <a:extLst>
              <a:ext uri="{FF2B5EF4-FFF2-40B4-BE49-F238E27FC236}">
                <a16:creationId xmlns:a16="http://schemas.microsoft.com/office/drawing/2014/main" id="{9EF6A0C1-F9D9-3847-6620-9029E9862B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469" t="21086" r="8270" b="19253"/>
          <a:stretch/>
        </p:blipFill>
        <p:spPr bwMode="auto">
          <a:xfrm>
            <a:off x="487035" y="5259027"/>
            <a:ext cx="1449679" cy="939967"/>
          </a:xfrm>
          <a:prstGeom prst="rect">
            <a:avLst/>
          </a:prstGeom>
          <a:noFill/>
          <a:extLst>
            <a:ext uri="{909E8E84-426E-40DD-AFC4-6F175D3DCCD1}">
              <a14:hiddenFill xmlns:a14="http://schemas.microsoft.com/office/drawing/2010/main">
                <a:solidFill>
                  <a:srgbClr val="FFFFFF"/>
                </a:solidFill>
              </a14:hiddenFill>
            </a:ext>
          </a:extLst>
        </p:spPr>
      </p:pic>
      <p:sp>
        <p:nvSpPr>
          <p:cNvPr id="27" name="文字方塊 26">
            <a:extLst>
              <a:ext uri="{FF2B5EF4-FFF2-40B4-BE49-F238E27FC236}">
                <a16:creationId xmlns:a16="http://schemas.microsoft.com/office/drawing/2014/main" id="{B5705F31-E20E-F883-F76A-AF34CD3F8AA0}"/>
              </a:ext>
            </a:extLst>
          </p:cNvPr>
          <p:cNvSpPr txBox="1"/>
          <p:nvPr/>
        </p:nvSpPr>
        <p:spPr>
          <a:xfrm>
            <a:off x="487035" y="6231297"/>
            <a:ext cx="184045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射頻訊號產生器</a:t>
            </a:r>
          </a:p>
        </p:txBody>
      </p:sp>
      <p:grpSp>
        <p:nvGrpSpPr>
          <p:cNvPr id="11" name="群組 10">
            <a:extLst>
              <a:ext uri="{FF2B5EF4-FFF2-40B4-BE49-F238E27FC236}">
                <a16:creationId xmlns:a16="http://schemas.microsoft.com/office/drawing/2014/main" id="{0E99F167-9AEE-BDB6-A075-13C654F4F666}"/>
              </a:ext>
            </a:extLst>
          </p:cNvPr>
          <p:cNvGrpSpPr/>
          <p:nvPr/>
        </p:nvGrpSpPr>
        <p:grpSpPr>
          <a:xfrm rot="18877147">
            <a:off x="1779685" y="5159211"/>
            <a:ext cx="1070014" cy="145647"/>
            <a:chOff x="7886700" y="3066881"/>
            <a:chExt cx="1355825" cy="523941"/>
          </a:xfrm>
        </p:grpSpPr>
        <p:sp>
          <p:nvSpPr>
            <p:cNvPr id="10" name="手繪多邊形: 圖案 9">
              <a:extLst>
                <a:ext uri="{FF2B5EF4-FFF2-40B4-BE49-F238E27FC236}">
                  <a16:creationId xmlns:a16="http://schemas.microsoft.com/office/drawing/2014/main" id="{AFF6C2B3-177F-418C-4646-285969404CD8}"/>
                </a:ext>
              </a:extLst>
            </p:cNvPr>
            <p:cNvSpPr/>
            <p:nvPr/>
          </p:nvSpPr>
          <p:spPr>
            <a:xfrm>
              <a:off x="7886700" y="3066881"/>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手繪多邊形: 圖案 35">
              <a:extLst>
                <a:ext uri="{FF2B5EF4-FFF2-40B4-BE49-F238E27FC236}">
                  <a16:creationId xmlns:a16="http://schemas.microsoft.com/office/drawing/2014/main" id="{F8D3B109-0C45-526D-22CE-3FF21C9411FE}"/>
                </a:ext>
              </a:extLst>
            </p:cNvPr>
            <p:cNvSpPr/>
            <p:nvPr/>
          </p:nvSpPr>
          <p:spPr>
            <a:xfrm>
              <a:off x="8550325" y="3086453"/>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38" name="群組 37">
            <a:extLst>
              <a:ext uri="{FF2B5EF4-FFF2-40B4-BE49-F238E27FC236}">
                <a16:creationId xmlns:a16="http://schemas.microsoft.com/office/drawing/2014/main" id="{0959BDA4-CDCA-BCDE-80BC-E94A369B635A}"/>
              </a:ext>
            </a:extLst>
          </p:cNvPr>
          <p:cNvGrpSpPr/>
          <p:nvPr/>
        </p:nvGrpSpPr>
        <p:grpSpPr>
          <a:xfrm rot="478314">
            <a:off x="2119598" y="5813009"/>
            <a:ext cx="1465250" cy="115081"/>
            <a:chOff x="7886700" y="3066881"/>
            <a:chExt cx="1355825" cy="523938"/>
          </a:xfrm>
        </p:grpSpPr>
        <p:sp>
          <p:nvSpPr>
            <p:cNvPr id="39" name="手繪多邊形: 圖案 38">
              <a:extLst>
                <a:ext uri="{FF2B5EF4-FFF2-40B4-BE49-F238E27FC236}">
                  <a16:creationId xmlns:a16="http://schemas.microsoft.com/office/drawing/2014/main" id="{A24A4789-C63B-0920-8E38-30ED4A2778AD}"/>
                </a:ext>
              </a:extLst>
            </p:cNvPr>
            <p:cNvSpPr/>
            <p:nvPr/>
          </p:nvSpPr>
          <p:spPr>
            <a:xfrm>
              <a:off x="7886700" y="3066881"/>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手繪多邊形: 圖案 39">
              <a:extLst>
                <a:ext uri="{FF2B5EF4-FFF2-40B4-BE49-F238E27FC236}">
                  <a16:creationId xmlns:a16="http://schemas.microsoft.com/office/drawing/2014/main" id="{3563B8C0-8C22-EE40-551A-2F0209A21463}"/>
                </a:ext>
              </a:extLst>
            </p:cNvPr>
            <p:cNvSpPr/>
            <p:nvPr/>
          </p:nvSpPr>
          <p:spPr>
            <a:xfrm>
              <a:off x="8550325" y="3086450"/>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41" name="文字方塊 40">
            <a:extLst>
              <a:ext uri="{FF2B5EF4-FFF2-40B4-BE49-F238E27FC236}">
                <a16:creationId xmlns:a16="http://schemas.microsoft.com/office/drawing/2014/main" id="{6DE13453-FC60-1F00-4B3A-8678AFED79FE}"/>
              </a:ext>
            </a:extLst>
          </p:cNvPr>
          <p:cNvSpPr txBox="1"/>
          <p:nvPr/>
        </p:nvSpPr>
        <p:spPr>
          <a:xfrm>
            <a:off x="2446307" y="4869571"/>
            <a:ext cx="11295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a:ea typeface="Microsoft JhengHei" panose="020B0604030504040204" pitchFamily="34" charset="-120"/>
                <a:cs typeface="+mn-cs"/>
              </a:rPr>
              <a:t>AI-RAN</a:t>
            </a:r>
            <a:r>
              <a:rPr kumimoji="1" lang="zh-TW" altLang="en-US" sz="1800" b="1" i="0" u="none" strike="noStrike" kern="1200" cap="none" spc="0" normalizeH="0" baseline="0" noProof="0" dirty="0">
                <a:ln>
                  <a:noFill/>
                </a:ln>
                <a:solidFill>
                  <a:srgbClr val="0000FF"/>
                </a:solidFill>
                <a:effectLst/>
                <a:uLnTx/>
                <a:uFillTx/>
                <a:latin typeface="Calibri" panose="020F0502020204030204"/>
                <a:ea typeface="Microsoft JhengHei" panose="020B0604030504040204" pitchFamily="34" charset="-120"/>
                <a:cs typeface="+mn-cs"/>
              </a:rPr>
              <a:t> </a:t>
            </a:r>
            <a:r>
              <a:rPr kumimoji="1" lang="zh-TW" altLang="en-US" sz="1800" b="1" i="0" u="none" strike="noStrike" kern="1200" cap="none" spc="0" normalizeH="0" baseline="0" noProof="0" dirty="0">
                <a:ln>
                  <a:noFill/>
                </a:ln>
                <a:solidFill>
                  <a:srgbClr val="0000FF"/>
                </a:solidFill>
                <a:effectLst/>
                <a:uLnTx/>
                <a:uFillTx/>
                <a:latin typeface="Microsoft JhengHei" panose="020B0604030504040204" pitchFamily="34" charset="-120"/>
                <a:ea typeface="Microsoft JhengHei" panose="020B0604030504040204" pitchFamily="34" charset="-120"/>
                <a:cs typeface="+mn-cs"/>
              </a:rPr>
              <a:t>基地台</a:t>
            </a:r>
          </a:p>
        </p:txBody>
      </p:sp>
      <p:sp>
        <p:nvSpPr>
          <p:cNvPr id="42" name="文字方塊 41">
            <a:extLst>
              <a:ext uri="{FF2B5EF4-FFF2-40B4-BE49-F238E27FC236}">
                <a16:creationId xmlns:a16="http://schemas.microsoft.com/office/drawing/2014/main" id="{706134AD-6C6F-3D47-0768-16545A24F8FD}"/>
              </a:ext>
            </a:extLst>
          </p:cNvPr>
          <p:cNvSpPr txBox="1"/>
          <p:nvPr/>
        </p:nvSpPr>
        <p:spPr>
          <a:xfrm>
            <a:off x="2182788" y="5499626"/>
            <a:ext cx="17057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閃避干擾</a:t>
            </a:r>
          </a:p>
        </p:txBody>
      </p:sp>
      <p:sp>
        <p:nvSpPr>
          <p:cNvPr id="14" name="矩形: 圓角 13">
            <a:extLst>
              <a:ext uri="{FF2B5EF4-FFF2-40B4-BE49-F238E27FC236}">
                <a16:creationId xmlns:a16="http://schemas.microsoft.com/office/drawing/2014/main" id="{A6398801-1BE3-B3AA-CBF2-CE46E24C1CBE}"/>
              </a:ext>
            </a:extLst>
          </p:cNvPr>
          <p:cNvSpPr/>
          <p:nvPr/>
        </p:nvSpPr>
        <p:spPr>
          <a:xfrm>
            <a:off x="1134416" y="2632479"/>
            <a:ext cx="1941977" cy="1018129"/>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智能網路控制器</a:t>
            </a:r>
            <a:endParaRPr kumimoji="0" lang="en-US" altLang="zh-TW"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干擾感知</a:t>
            </a:r>
            <a:endParaRPr kumimoji="0" lang="en-US" altLang="zh-TW"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干擾管理</a:t>
            </a:r>
          </a:p>
        </p:txBody>
      </p:sp>
      <p:cxnSp>
        <p:nvCxnSpPr>
          <p:cNvPr id="16" name="接點: 肘形 15">
            <a:extLst>
              <a:ext uri="{FF2B5EF4-FFF2-40B4-BE49-F238E27FC236}">
                <a16:creationId xmlns:a16="http://schemas.microsoft.com/office/drawing/2014/main" id="{84EE516C-FCB0-620B-4DAA-4DD40C67253C}"/>
              </a:ext>
            </a:extLst>
          </p:cNvPr>
          <p:cNvCxnSpPr>
            <a:cxnSpLocks/>
            <a:stCxn id="14" idx="2"/>
            <a:endCxn id="111" idx="1"/>
          </p:cNvCxnSpPr>
          <p:nvPr/>
        </p:nvCxnSpPr>
        <p:spPr>
          <a:xfrm rot="16200000" flipH="1">
            <a:off x="1995073" y="3760939"/>
            <a:ext cx="850306" cy="629643"/>
          </a:xfrm>
          <a:prstGeom prst="bentConnector2">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E837DE45-0713-A51D-7C9D-4FC7A8D5BD7B}"/>
              </a:ext>
            </a:extLst>
          </p:cNvPr>
          <p:cNvCxnSpPr>
            <a:cxnSpLocks/>
            <a:stCxn id="56" idx="0"/>
            <a:endCxn id="55" idx="2"/>
          </p:cNvCxnSpPr>
          <p:nvPr/>
        </p:nvCxnSpPr>
        <p:spPr>
          <a:xfrm flipV="1">
            <a:off x="6728269" y="4601623"/>
            <a:ext cx="9131" cy="595416"/>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5" name="圖片 54">
            <a:extLst>
              <a:ext uri="{FF2B5EF4-FFF2-40B4-BE49-F238E27FC236}">
                <a16:creationId xmlns:a16="http://schemas.microsoft.com/office/drawing/2014/main" id="{CD8A4D94-48E8-8A16-3550-77C38DE7AC50}"/>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6412552" y="3979313"/>
            <a:ext cx="649697" cy="622310"/>
          </a:xfrm>
          <a:prstGeom prst="rect">
            <a:avLst/>
          </a:prstGeom>
        </p:spPr>
      </p:pic>
      <p:pic>
        <p:nvPicPr>
          <p:cNvPr id="56" name="圖片 55">
            <a:extLst>
              <a:ext uri="{FF2B5EF4-FFF2-40B4-BE49-F238E27FC236}">
                <a16:creationId xmlns:a16="http://schemas.microsoft.com/office/drawing/2014/main" id="{9275E7A2-6D3B-1F58-02D7-343E9F075C35}"/>
              </a:ext>
            </a:extLst>
          </p:cNvPr>
          <p:cNvPicPr>
            <a:picLocks noChangeAspect="1"/>
          </p:cNvPicPr>
          <p:nvPr/>
        </p:nvPicPr>
        <p:blipFill>
          <a:blip r:embed="rId5"/>
          <a:stretch>
            <a:fillRect/>
          </a:stretch>
        </p:blipFill>
        <p:spPr>
          <a:xfrm>
            <a:off x="6472749" y="5197039"/>
            <a:ext cx="511039" cy="660826"/>
          </a:xfrm>
          <a:prstGeom prst="rect">
            <a:avLst/>
          </a:prstGeom>
        </p:spPr>
      </p:pic>
      <p:pic>
        <p:nvPicPr>
          <p:cNvPr id="62" name="圖片 61">
            <a:extLst>
              <a:ext uri="{FF2B5EF4-FFF2-40B4-BE49-F238E27FC236}">
                <a16:creationId xmlns:a16="http://schemas.microsoft.com/office/drawing/2014/main" id="{01AD8059-30DE-9229-6333-1ED96A34BE25}"/>
              </a:ext>
            </a:extLst>
          </p:cNvPr>
          <p:cNvPicPr>
            <a:picLocks noChangeAspect="1"/>
          </p:cNvPicPr>
          <p:nvPr/>
        </p:nvPicPr>
        <p:blipFill>
          <a:blip r:embed="rId5"/>
          <a:stretch>
            <a:fillRect/>
          </a:stretch>
        </p:blipFill>
        <p:spPr>
          <a:xfrm>
            <a:off x="4610945" y="4405519"/>
            <a:ext cx="511039" cy="660826"/>
          </a:xfrm>
          <a:prstGeom prst="rect">
            <a:avLst/>
          </a:prstGeom>
        </p:spPr>
      </p:pic>
      <p:pic>
        <p:nvPicPr>
          <p:cNvPr id="63" name="圖片 62">
            <a:extLst>
              <a:ext uri="{FF2B5EF4-FFF2-40B4-BE49-F238E27FC236}">
                <a16:creationId xmlns:a16="http://schemas.microsoft.com/office/drawing/2014/main" id="{FF044AB2-0A01-734B-CE0B-6CE36D5CDD8F}"/>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3633486" y="3484793"/>
            <a:ext cx="664107" cy="622310"/>
          </a:xfrm>
          <a:prstGeom prst="rect">
            <a:avLst/>
          </a:prstGeom>
        </p:spPr>
      </p:pic>
      <p:sp>
        <p:nvSpPr>
          <p:cNvPr id="64" name="文字方塊 63">
            <a:extLst>
              <a:ext uri="{FF2B5EF4-FFF2-40B4-BE49-F238E27FC236}">
                <a16:creationId xmlns:a16="http://schemas.microsoft.com/office/drawing/2014/main" id="{FA1538D5-ADEC-4CA8-4B4C-139F5137D4D6}"/>
              </a:ext>
            </a:extLst>
          </p:cNvPr>
          <p:cNvSpPr txBox="1"/>
          <p:nvPr/>
        </p:nvSpPr>
        <p:spPr>
          <a:xfrm>
            <a:off x="4137970" y="5094197"/>
            <a:ext cx="146726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a:ea typeface="Microsoft JhengHei" panose="020B0604030504040204" pitchFamily="34" charset="-120"/>
                <a:cs typeface="+mn-cs"/>
              </a:rPr>
              <a:t>TN </a:t>
            </a:r>
            <a:r>
              <a:rPr kumimoji="1" lang="zh-TW" altLang="en-US" sz="1800" b="1" i="0" u="none" strike="noStrike" kern="1200" cap="none" spc="0" normalizeH="0" baseline="0" noProof="0" dirty="0">
                <a:ln>
                  <a:noFill/>
                </a:ln>
                <a:solidFill>
                  <a:srgbClr val="0000FF"/>
                </a:solidFill>
                <a:effectLst/>
                <a:uLnTx/>
                <a:uFillTx/>
                <a:latin typeface="Microsoft JhengHei" panose="020B0604030504040204" pitchFamily="34" charset="-120"/>
                <a:ea typeface="Microsoft JhengHei" panose="020B0604030504040204" pitchFamily="34" charset="-120"/>
                <a:cs typeface="+mn-cs"/>
              </a:rPr>
              <a:t>基地台</a:t>
            </a:r>
          </a:p>
        </p:txBody>
      </p:sp>
      <p:cxnSp>
        <p:nvCxnSpPr>
          <p:cNvPr id="66" name="直線接點 65">
            <a:extLst>
              <a:ext uri="{FF2B5EF4-FFF2-40B4-BE49-F238E27FC236}">
                <a16:creationId xmlns:a16="http://schemas.microsoft.com/office/drawing/2014/main" id="{0AC01E26-3CEC-91C9-2163-9DC3635BDCBB}"/>
              </a:ext>
            </a:extLst>
          </p:cNvPr>
          <p:cNvCxnSpPr>
            <a:cxnSpLocks/>
            <a:stCxn id="63" idx="2"/>
            <a:endCxn id="62" idx="1"/>
          </p:cNvCxnSpPr>
          <p:nvPr/>
        </p:nvCxnSpPr>
        <p:spPr>
          <a:xfrm>
            <a:off x="3965539" y="4107103"/>
            <a:ext cx="645406" cy="628829"/>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CAC40C78-9D86-DAD2-1F56-858C8859062B}"/>
              </a:ext>
            </a:extLst>
          </p:cNvPr>
          <p:cNvCxnSpPr>
            <a:cxnSpLocks/>
            <a:endCxn id="62" idx="3"/>
          </p:cNvCxnSpPr>
          <p:nvPr/>
        </p:nvCxnSpPr>
        <p:spPr>
          <a:xfrm flipH="1">
            <a:off x="5121984" y="4601623"/>
            <a:ext cx="341748" cy="134309"/>
          </a:xfrm>
          <a:prstGeom prst="line">
            <a:avLst/>
          </a:prstGeom>
          <a:ln w="3810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1BDE83A6-E7EE-99B1-F918-A4BA06A09EDF}"/>
              </a:ext>
            </a:extLst>
          </p:cNvPr>
          <p:cNvCxnSpPr>
            <a:cxnSpLocks/>
            <a:stCxn id="63" idx="2"/>
            <a:endCxn id="111" idx="3"/>
          </p:cNvCxnSpPr>
          <p:nvPr/>
        </p:nvCxnSpPr>
        <p:spPr>
          <a:xfrm flipH="1">
            <a:off x="3246087" y="4107103"/>
            <a:ext cx="719452" cy="39381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8CDD7346-4FCB-2291-D7A5-26D7D3230099}"/>
              </a:ext>
            </a:extLst>
          </p:cNvPr>
          <p:cNvCxnSpPr>
            <a:cxnSpLocks/>
            <a:stCxn id="55" idx="0"/>
          </p:cNvCxnSpPr>
          <p:nvPr/>
        </p:nvCxnSpPr>
        <p:spPr>
          <a:xfrm flipH="1" flipV="1">
            <a:off x="5411779" y="2756534"/>
            <a:ext cx="1325621" cy="1222779"/>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CCC5A17B-0555-F028-5A8C-582E3F812CB6}"/>
              </a:ext>
            </a:extLst>
          </p:cNvPr>
          <p:cNvCxnSpPr>
            <a:cxnSpLocks/>
            <a:stCxn id="63" idx="0"/>
          </p:cNvCxnSpPr>
          <p:nvPr/>
        </p:nvCxnSpPr>
        <p:spPr>
          <a:xfrm flipV="1">
            <a:off x="3965539" y="2756534"/>
            <a:ext cx="1179484" cy="728259"/>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4" descr="台灣精品Taiwan Excellence - Official">
            <a:extLst>
              <a:ext uri="{FF2B5EF4-FFF2-40B4-BE49-F238E27FC236}">
                <a16:creationId xmlns:a16="http://schemas.microsoft.com/office/drawing/2014/main" id="{C4A8274B-A53F-EF83-88AB-C2B37BB356BA}"/>
              </a:ext>
            </a:extLst>
          </p:cNvPr>
          <p:cNvPicPr>
            <a:picLocks noChangeAspect="1" noChangeArrowheads="1"/>
          </p:cNvPicPr>
          <p:nvPr/>
        </p:nvPicPr>
        <p:blipFill rotWithShape="1">
          <a:blip r:embed="rId9"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5222342" y="4161568"/>
            <a:ext cx="1024188" cy="517544"/>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D88AF9B6-ADFB-DE26-E670-932F7403760A}"/>
              </a:ext>
            </a:extLst>
          </p:cNvPr>
          <p:cNvSpPr txBox="1"/>
          <p:nvPr/>
        </p:nvSpPr>
        <p:spPr>
          <a:xfrm>
            <a:off x="1641247" y="1807287"/>
            <a:ext cx="24684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UAV</a:t>
            </a:r>
            <a:r>
              <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 </a:t>
            </a: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with NTN payload</a:t>
            </a:r>
          </a:p>
        </p:txBody>
      </p:sp>
      <p:sp>
        <p:nvSpPr>
          <p:cNvPr id="9" name="文字方塊 8">
            <a:extLst>
              <a:ext uri="{FF2B5EF4-FFF2-40B4-BE49-F238E27FC236}">
                <a16:creationId xmlns:a16="http://schemas.microsoft.com/office/drawing/2014/main" id="{83EB3112-4537-76C9-F393-48228ECBE247}"/>
              </a:ext>
            </a:extLst>
          </p:cNvPr>
          <p:cNvSpPr txBox="1"/>
          <p:nvPr/>
        </p:nvSpPr>
        <p:spPr>
          <a:xfrm>
            <a:off x="6003428" y="5904005"/>
            <a:ext cx="144967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NTN </a:t>
            </a:r>
            <a:r>
              <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微軟正黑體" panose="020B0604030504040204" pitchFamily="34" charset="-120"/>
                <a:cs typeface="+mn-cs"/>
              </a:rPr>
              <a:t>基地台</a:t>
            </a:r>
          </a:p>
        </p:txBody>
      </p:sp>
      <p:pic>
        <p:nvPicPr>
          <p:cNvPr id="15" name="圖片 14" descr="一張含有 字型, 文字, 圖形, 標誌 的圖片&#10;&#10;AI 產生的內容可能不正確。">
            <a:extLst>
              <a:ext uri="{FF2B5EF4-FFF2-40B4-BE49-F238E27FC236}">
                <a16:creationId xmlns:a16="http://schemas.microsoft.com/office/drawing/2014/main" id="{9C6FD024-672C-1DB0-F040-1CB8473C9F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059" y="4253959"/>
            <a:ext cx="793994" cy="850306"/>
          </a:xfrm>
          <a:prstGeom prst="rect">
            <a:avLst/>
          </a:prstGeom>
        </p:spPr>
      </p:pic>
      <p:cxnSp>
        <p:nvCxnSpPr>
          <p:cNvPr id="24" name="接點: 肘形 23">
            <a:extLst>
              <a:ext uri="{FF2B5EF4-FFF2-40B4-BE49-F238E27FC236}">
                <a16:creationId xmlns:a16="http://schemas.microsoft.com/office/drawing/2014/main" id="{25608867-80F3-0D40-41A7-7906A5891BF6}"/>
              </a:ext>
            </a:extLst>
          </p:cNvPr>
          <p:cNvCxnSpPr>
            <a:cxnSpLocks/>
            <a:endCxn id="15" idx="3"/>
          </p:cNvCxnSpPr>
          <p:nvPr/>
        </p:nvCxnSpPr>
        <p:spPr>
          <a:xfrm rot="5400000">
            <a:off x="919489" y="3734332"/>
            <a:ext cx="950345" cy="939215"/>
          </a:xfrm>
          <a:prstGeom prst="bentConnector2">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91F134A7-72E9-7E3B-2A34-4AD310AB0CF0}"/>
              </a:ext>
            </a:extLst>
          </p:cNvPr>
          <p:cNvSpPr txBox="1"/>
          <p:nvPr/>
        </p:nvSpPr>
        <p:spPr>
          <a:xfrm>
            <a:off x="764144" y="4082458"/>
            <a:ext cx="117257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通道干擾</a:t>
            </a:r>
            <a:endParaRPr kumimoji="1" lang="en-US" altLang="zh-TW"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感測結果</a:t>
            </a:r>
            <a:endParaRPr kumimoji="1" lang="en-US" altLang="zh-TW"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endParaRPr>
          </a:p>
        </p:txBody>
      </p:sp>
      <p:sp>
        <p:nvSpPr>
          <p:cNvPr id="37" name="文字方塊 36">
            <a:extLst>
              <a:ext uri="{FF2B5EF4-FFF2-40B4-BE49-F238E27FC236}">
                <a16:creationId xmlns:a16="http://schemas.microsoft.com/office/drawing/2014/main" id="{A66EDFC4-F5DB-33C4-09B6-6FF380B8804C}"/>
              </a:ext>
            </a:extLst>
          </p:cNvPr>
          <p:cNvSpPr txBox="1"/>
          <p:nvPr/>
        </p:nvSpPr>
        <p:spPr>
          <a:xfrm>
            <a:off x="1847391" y="3860388"/>
            <a:ext cx="117257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可用通</a:t>
            </a:r>
            <a:endParaRPr kumimoji="1" lang="en-US" altLang="zh-TW"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道資訊</a:t>
            </a:r>
            <a:endParaRPr kumimoji="1" lang="en-US" altLang="zh-TW"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endParaRPr>
          </a:p>
        </p:txBody>
      </p:sp>
      <p:sp>
        <p:nvSpPr>
          <p:cNvPr id="43" name="文字方塊 42">
            <a:extLst>
              <a:ext uri="{FF2B5EF4-FFF2-40B4-BE49-F238E27FC236}">
                <a16:creationId xmlns:a16="http://schemas.microsoft.com/office/drawing/2014/main" id="{4B927A17-FB24-C323-2566-7C0EA7A6F946}"/>
              </a:ext>
            </a:extLst>
          </p:cNvPr>
          <p:cNvSpPr txBox="1"/>
          <p:nvPr/>
        </p:nvSpPr>
        <p:spPr>
          <a:xfrm>
            <a:off x="3267677" y="4711562"/>
            <a:ext cx="11564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00B050"/>
                </a:solidFill>
                <a:effectLst/>
                <a:uLnTx/>
                <a:uFillTx/>
                <a:latin typeface="Calibri" panose="020F0502020204030204"/>
                <a:ea typeface="Microsoft JhengHei" panose="020B0604030504040204" pitchFamily="34" charset="-120"/>
                <a:cs typeface="+mn-cs"/>
              </a:rPr>
              <a:t>通道</a:t>
            </a:r>
            <a:r>
              <a:rPr kumimoji="1" lang="zh-TW" altLang="en-US"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配置</a:t>
            </a:r>
            <a:endParaRPr kumimoji="1" lang="en-US" altLang="zh-TW"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endParaRPr>
          </a:p>
        </p:txBody>
      </p:sp>
      <p:sp>
        <p:nvSpPr>
          <p:cNvPr id="7" name="文字方塊 6">
            <a:extLst>
              <a:ext uri="{FF2B5EF4-FFF2-40B4-BE49-F238E27FC236}">
                <a16:creationId xmlns:a16="http://schemas.microsoft.com/office/drawing/2014/main" id="{41D5417D-06E2-0168-36B3-8E3A740C0DF6}"/>
              </a:ext>
            </a:extLst>
          </p:cNvPr>
          <p:cNvSpPr txBox="1"/>
          <p:nvPr/>
        </p:nvSpPr>
        <p:spPr>
          <a:xfrm>
            <a:off x="7428355" y="768983"/>
            <a:ext cx="47636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800" b="1"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Wireless </a:t>
            </a:r>
            <a:r>
              <a:rPr kumimoji="0" lang="en-US" altLang="zh-TW" sz="2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Digital Twins</a:t>
            </a:r>
            <a:endParaRPr kumimoji="0" lang="zh-TW" altLang="en-US" sz="32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106294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A0A426-E6B3-494F-9DCA-7762CE031C57}"/>
              </a:ext>
            </a:extLst>
          </p:cNvPr>
          <p:cNvSpPr/>
          <p:nvPr/>
        </p:nvSpPr>
        <p:spPr>
          <a:xfrm>
            <a:off x="503512" y="741713"/>
            <a:ext cx="1804959" cy="1375889"/>
          </a:xfrm>
          <a:prstGeom prst="rect">
            <a:avLst/>
          </a:prstGeom>
          <a:solidFill>
            <a:schemeClr val="bg1"/>
          </a:solidFill>
          <a:ln w="38100">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3" name="矩形 2">
            <a:extLst>
              <a:ext uri="{FF2B5EF4-FFF2-40B4-BE49-F238E27FC236}">
                <a16:creationId xmlns:a16="http://schemas.microsoft.com/office/drawing/2014/main" id="{C7ADE310-DFD6-4D68-8A7E-E89F0323D9CF}"/>
              </a:ext>
            </a:extLst>
          </p:cNvPr>
          <p:cNvSpPr/>
          <p:nvPr/>
        </p:nvSpPr>
        <p:spPr>
          <a:xfrm>
            <a:off x="503512" y="2800112"/>
            <a:ext cx="3481582" cy="2942931"/>
          </a:xfrm>
          <a:prstGeom prst="rect">
            <a:avLst/>
          </a:prstGeom>
          <a:solidFill>
            <a:schemeClr val="bg1"/>
          </a:solid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pic>
        <p:nvPicPr>
          <p:cNvPr id="4" name="圖片 3">
            <a:extLst>
              <a:ext uri="{FF2B5EF4-FFF2-40B4-BE49-F238E27FC236}">
                <a16:creationId xmlns:a16="http://schemas.microsoft.com/office/drawing/2014/main" id="{152598DA-F3DF-4009-AE4F-0623BEC06EFB}"/>
              </a:ext>
            </a:extLst>
          </p:cNvPr>
          <p:cNvPicPr>
            <a:picLocks noChangeAspect="1"/>
          </p:cNvPicPr>
          <p:nvPr/>
        </p:nvPicPr>
        <p:blipFill>
          <a:blip r:embed="rId2"/>
          <a:stretch>
            <a:fillRect/>
          </a:stretch>
        </p:blipFill>
        <p:spPr>
          <a:xfrm>
            <a:off x="3175092" y="2917347"/>
            <a:ext cx="498765" cy="498765"/>
          </a:xfrm>
          <a:prstGeom prst="rect">
            <a:avLst/>
          </a:prstGeom>
        </p:spPr>
      </p:pic>
      <p:pic>
        <p:nvPicPr>
          <p:cNvPr id="5" name="圖片 4">
            <a:extLst>
              <a:ext uri="{FF2B5EF4-FFF2-40B4-BE49-F238E27FC236}">
                <a16:creationId xmlns:a16="http://schemas.microsoft.com/office/drawing/2014/main" id="{70F0BDBE-D5E7-4B35-BBD2-65EBD9E86CAB}"/>
              </a:ext>
            </a:extLst>
          </p:cNvPr>
          <p:cNvPicPr>
            <a:picLocks noChangeAspect="1"/>
          </p:cNvPicPr>
          <p:nvPr/>
        </p:nvPicPr>
        <p:blipFill>
          <a:blip r:embed="rId2"/>
          <a:stretch>
            <a:fillRect/>
          </a:stretch>
        </p:blipFill>
        <p:spPr>
          <a:xfrm>
            <a:off x="1066413" y="3129141"/>
            <a:ext cx="498765" cy="498765"/>
          </a:xfrm>
          <a:prstGeom prst="rect">
            <a:avLst/>
          </a:prstGeom>
        </p:spPr>
      </p:pic>
      <p:sp>
        <p:nvSpPr>
          <p:cNvPr id="6" name="矩形 5">
            <a:extLst>
              <a:ext uri="{FF2B5EF4-FFF2-40B4-BE49-F238E27FC236}">
                <a16:creationId xmlns:a16="http://schemas.microsoft.com/office/drawing/2014/main" id="{496F5C6A-1AAC-4A30-A02C-624E4A8C7296}"/>
              </a:ext>
            </a:extLst>
          </p:cNvPr>
          <p:cNvSpPr/>
          <p:nvPr/>
        </p:nvSpPr>
        <p:spPr>
          <a:xfrm>
            <a:off x="4522509" y="388955"/>
            <a:ext cx="7501653" cy="6018314"/>
          </a:xfrm>
          <a:prstGeom prst="rect">
            <a:avLst/>
          </a:prstGeom>
          <a:solidFill>
            <a:schemeClr val="bg1"/>
          </a:solidFill>
          <a:ln w="254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 name="矩形 6">
            <a:extLst>
              <a:ext uri="{FF2B5EF4-FFF2-40B4-BE49-F238E27FC236}">
                <a16:creationId xmlns:a16="http://schemas.microsoft.com/office/drawing/2014/main" id="{1ADB0F78-792F-4E44-A006-12AD3F0EBFAE}"/>
              </a:ext>
            </a:extLst>
          </p:cNvPr>
          <p:cNvSpPr/>
          <p:nvPr/>
        </p:nvSpPr>
        <p:spPr>
          <a:xfrm>
            <a:off x="4522508" y="388956"/>
            <a:ext cx="7501653" cy="300141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8" name="矩形 7">
            <a:extLst>
              <a:ext uri="{FF2B5EF4-FFF2-40B4-BE49-F238E27FC236}">
                <a16:creationId xmlns:a16="http://schemas.microsoft.com/office/drawing/2014/main" id="{38CA1ADA-0030-4139-B3B2-38CE75AF72E5}"/>
              </a:ext>
            </a:extLst>
          </p:cNvPr>
          <p:cNvSpPr/>
          <p:nvPr/>
        </p:nvSpPr>
        <p:spPr>
          <a:xfrm>
            <a:off x="9355379" y="3390365"/>
            <a:ext cx="2668783" cy="301690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9" name="矩形 8">
            <a:extLst>
              <a:ext uri="{FF2B5EF4-FFF2-40B4-BE49-F238E27FC236}">
                <a16:creationId xmlns:a16="http://schemas.microsoft.com/office/drawing/2014/main" id="{DE8EC54F-D11F-4933-BD4F-C8B1CC01648D}"/>
              </a:ext>
            </a:extLst>
          </p:cNvPr>
          <p:cNvSpPr/>
          <p:nvPr/>
        </p:nvSpPr>
        <p:spPr>
          <a:xfrm>
            <a:off x="4522508" y="3647541"/>
            <a:ext cx="4561332" cy="2759728"/>
          </a:xfrm>
          <a:prstGeom prst="rect">
            <a:avLst/>
          </a:prstGeom>
          <a:solidFill>
            <a:schemeClr val="accent6">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 name="矩形 9">
            <a:extLst>
              <a:ext uri="{FF2B5EF4-FFF2-40B4-BE49-F238E27FC236}">
                <a16:creationId xmlns:a16="http://schemas.microsoft.com/office/drawing/2014/main" id="{B0678C49-5615-43EC-BED2-58C4983E4F19}"/>
              </a:ext>
            </a:extLst>
          </p:cNvPr>
          <p:cNvSpPr/>
          <p:nvPr/>
        </p:nvSpPr>
        <p:spPr>
          <a:xfrm>
            <a:off x="9583299" y="940647"/>
            <a:ext cx="2212942" cy="1879741"/>
          </a:xfrm>
          <a:prstGeom prst="rect">
            <a:avLst/>
          </a:prstGeom>
          <a:solidFill>
            <a:schemeClr val="bg1"/>
          </a:solidFill>
          <a:ln w="25400">
            <a:solidFill>
              <a:schemeClr val="accent1">
                <a:shade val="50000"/>
                <a:alpha val="7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圓角 10">
            <a:extLst>
              <a:ext uri="{FF2B5EF4-FFF2-40B4-BE49-F238E27FC236}">
                <a16:creationId xmlns:a16="http://schemas.microsoft.com/office/drawing/2014/main" id="{501C4487-2FEF-4E8D-8A32-34A43D0B0DF2}"/>
              </a:ext>
            </a:extLst>
          </p:cNvPr>
          <p:cNvSpPr/>
          <p:nvPr/>
        </p:nvSpPr>
        <p:spPr>
          <a:xfrm>
            <a:off x="4730070" y="4192841"/>
            <a:ext cx="1845828" cy="1669121"/>
          </a:xfrm>
          <a:prstGeom prst="roundRect">
            <a:avLst/>
          </a:prstGeom>
          <a:solidFill>
            <a:srgbClr val="FFF5D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干擾分類</a:t>
            </a: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抗干擾技術</a:t>
            </a:r>
          </a:p>
        </p:txBody>
      </p:sp>
      <p:cxnSp>
        <p:nvCxnSpPr>
          <p:cNvPr id="12" name="直線接點 11">
            <a:extLst>
              <a:ext uri="{FF2B5EF4-FFF2-40B4-BE49-F238E27FC236}">
                <a16:creationId xmlns:a16="http://schemas.microsoft.com/office/drawing/2014/main" id="{DAC666D2-ADF8-47D7-BADA-603BA820E552}"/>
              </a:ext>
            </a:extLst>
          </p:cNvPr>
          <p:cNvCxnSpPr>
            <a:cxnSpLocks/>
          </p:cNvCxnSpPr>
          <p:nvPr/>
        </p:nvCxnSpPr>
        <p:spPr>
          <a:xfrm flipV="1">
            <a:off x="3100788" y="1854976"/>
            <a:ext cx="0" cy="94513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4C920D93-4CF0-44C5-B8CF-774F0A873048}"/>
              </a:ext>
            </a:extLst>
          </p:cNvPr>
          <p:cNvCxnSpPr>
            <a:cxnSpLocks/>
            <a:stCxn id="19" idx="3"/>
          </p:cNvCxnSpPr>
          <p:nvPr/>
        </p:nvCxnSpPr>
        <p:spPr>
          <a:xfrm>
            <a:off x="8882095" y="1183724"/>
            <a:ext cx="693659" cy="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矩形: 圓角 13">
            <a:extLst>
              <a:ext uri="{FF2B5EF4-FFF2-40B4-BE49-F238E27FC236}">
                <a16:creationId xmlns:a16="http://schemas.microsoft.com/office/drawing/2014/main" id="{F936A3A7-49F1-4FCB-B722-A7D91D57F759}"/>
              </a:ext>
            </a:extLst>
          </p:cNvPr>
          <p:cNvSpPr/>
          <p:nvPr/>
        </p:nvSpPr>
        <p:spPr>
          <a:xfrm>
            <a:off x="6973882" y="4192842"/>
            <a:ext cx="1845828" cy="1669121"/>
          </a:xfrm>
          <a:prstGeom prst="roundRect">
            <a:avLst/>
          </a:prstGeom>
          <a:solidFill>
            <a:srgbClr val="FFF5D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干擾偵測</a:t>
            </a: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15" name="直線單箭頭接點 14">
            <a:extLst>
              <a:ext uri="{FF2B5EF4-FFF2-40B4-BE49-F238E27FC236}">
                <a16:creationId xmlns:a16="http://schemas.microsoft.com/office/drawing/2014/main" id="{BF3B5C79-A50B-4999-AB28-E54FCB9CD653}"/>
              </a:ext>
            </a:extLst>
          </p:cNvPr>
          <p:cNvCxnSpPr>
            <a:cxnSpLocks/>
          </p:cNvCxnSpPr>
          <p:nvPr/>
        </p:nvCxnSpPr>
        <p:spPr>
          <a:xfrm>
            <a:off x="8889640" y="2544032"/>
            <a:ext cx="693659" cy="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73D87831-0A7A-4BAE-B8A4-0DEF2449A7CD}"/>
              </a:ext>
            </a:extLst>
          </p:cNvPr>
          <p:cNvCxnSpPr>
            <a:cxnSpLocks/>
            <a:stCxn id="10" idx="2"/>
          </p:cNvCxnSpPr>
          <p:nvPr/>
        </p:nvCxnSpPr>
        <p:spPr>
          <a:xfrm>
            <a:off x="10689770" y="2820388"/>
            <a:ext cx="0" cy="1372454"/>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矩形: 圓角 16">
            <a:extLst>
              <a:ext uri="{FF2B5EF4-FFF2-40B4-BE49-F238E27FC236}">
                <a16:creationId xmlns:a16="http://schemas.microsoft.com/office/drawing/2014/main" id="{B502ECB1-E232-4191-864E-C926756B07D4}"/>
              </a:ext>
            </a:extLst>
          </p:cNvPr>
          <p:cNvSpPr/>
          <p:nvPr/>
        </p:nvSpPr>
        <p:spPr>
          <a:xfrm>
            <a:off x="9810558" y="4192842"/>
            <a:ext cx="1802125" cy="1669121"/>
          </a:xfrm>
          <a:prstGeom prst="roundRect">
            <a:avLst/>
          </a:prstGeom>
          <a:solidFill>
            <a:srgbClr val="FFF5D1"/>
          </a:solidFill>
          <a:ln w="19050">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solidFill>
                  <a:srgbClr val="4472C4">
                    <a:lumMod val="50000"/>
                  </a:srgbClr>
                </a:solidFill>
                <a:latin typeface="微軟正黑體" panose="020B0604030504040204" pitchFamily="34" charset="-120"/>
                <a:ea typeface="微軟正黑體" panose="020B0604030504040204" pitchFamily="34" charset="-120"/>
                <a:cs typeface="Times New Roman" panose="02020603050405020304" pitchFamily="18" charset="0"/>
              </a:rPr>
              <a:t>通訊品質偵測</a:t>
            </a:r>
            <a:endParaRPr kumimoji="0" lang="zh-TW" altLang="en-US" sz="16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8" name="矩形: 圓角 17">
            <a:extLst>
              <a:ext uri="{FF2B5EF4-FFF2-40B4-BE49-F238E27FC236}">
                <a16:creationId xmlns:a16="http://schemas.microsoft.com/office/drawing/2014/main" id="{7782A220-4969-43E8-A6E4-4EB79ECE8393}"/>
              </a:ext>
            </a:extLst>
          </p:cNvPr>
          <p:cNvSpPr/>
          <p:nvPr/>
        </p:nvSpPr>
        <p:spPr>
          <a:xfrm>
            <a:off x="5008248" y="2019795"/>
            <a:ext cx="3873847" cy="1161539"/>
          </a:xfrm>
          <a:prstGeom prst="roundRect">
            <a:avLst/>
          </a:prstGeom>
          <a:solidFill>
            <a:srgbClr val="FFF5D1"/>
          </a:solidFill>
          <a:ln w="19050">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9" name="矩形: 圓角 18">
            <a:extLst>
              <a:ext uri="{FF2B5EF4-FFF2-40B4-BE49-F238E27FC236}">
                <a16:creationId xmlns:a16="http://schemas.microsoft.com/office/drawing/2014/main" id="{53CFD789-56CA-4462-96B5-648ADCBB4922}"/>
              </a:ext>
            </a:extLst>
          </p:cNvPr>
          <p:cNvSpPr/>
          <p:nvPr/>
        </p:nvSpPr>
        <p:spPr>
          <a:xfrm>
            <a:off x="5008248" y="602954"/>
            <a:ext cx="3873847" cy="1161539"/>
          </a:xfrm>
          <a:prstGeom prst="roundRect">
            <a:avLst/>
          </a:prstGeom>
          <a:solidFill>
            <a:srgbClr val="FFF5D1"/>
          </a:solidFill>
          <a:ln w="19050">
            <a:solidFill>
              <a:schemeClr val="accent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pic>
        <p:nvPicPr>
          <p:cNvPr id="20" name="圖片 19">
            <a:extLst>
              <a:ext uri="{FF2B5EF4-FFF2-40B4-BE49-F238E27FC236}">
                <a16:creationId xmlns:a16="http://schemas.microsoft.com/office/drawing/2014/main" id="{675183DF-5181-4F9B-8EFF-B732D372754F}"/>
              </a:ext>
            </a:extLst>
          </p:cNvPr>
          <p:cNvPicPr>
            <a:picLocks noChangeAspect="1"/>
          </p:cNvPicPr>
          <p:nvPr/>
        </p:nvPicPr>
        <p:blipFill>
          <a:blip r:embed="rId2"/>
          <a:stretch>
            <a:fillRect/>
          </a:stretch>
        </p:blipFill>
        <p:spPr>
          <a:xfrm>
            <a:off x="2071470" y="3446931"/>
            <a:ext cx="498765" cy="498765"/>
          </a:xfrm>
          <a:prstGeom prst="rect">
            <a:avLst/>
          </a:prstGeom>
        </p:spPr>
      </p:pic>
      <p:pic>
        <p:nvPicPr>
          <p:cNvPr id="21" name="Picture 22" descr="Skyline - Free buildings icons">
            <a:extLst>
              <a:ext uri="{FF2B5EF4-FFF2-40B4-BE49-F238E27FC236}">
                <a16:creationId xmlns:a16="http://schemas.microsoft.com/office/drawing/2014/main" id="{BD9E1829-3953-4029-AF93-B74B0A4D41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3913" y="4611954"/>
            <a:ext cx="954558" cy="9545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descr="Skyline - Free buildings icons">
            <a:extLst>
              <a:ext uri="{FF2B5EF4-FFF2-40B4-BE49-F238E27FC236}">
                <a16:creationId xmlns:a16="http://schemas.microsoft.com/office/drawing/2014/main" id="{8B9A0567-4BE6-4092-98C3-D6F127E7A9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8270" y="4611954"/>
            <a:ext cx="954558" cy="954558"/>
          </a:xfrm>
          <a:prstGeom prst="rect">
            <a:avLst/>
          </a:prstGeom>
          <a:noFill/>
          <a:extLst>
            <a:ext uri="{909E8E84-426E-40DD-AFC4-6F175D3DCCD1}">
              <a14:hiddenFill xmlns:a14="http://schemas.microsoft.com/office/drawing/2010/main">
                <a:solidFill>
                  <a:srgbClr val="FFFFFF"/>
                </a:solidFill>
              </a14:hiddenFill>
            </a:ext>
          </a:extLst>
        </p:spPr>
      </p:pic>
      <p:pic>
        <p:nvPicPr>
          <p:cNvPr id="23" name="圖片 22">
            <a:extLst>
              <a:ext uri="{FF2B5EF4-FFF2-40B4-BE49-F238E27FC236}">
                <a16:creationId xmlns:a16="http://schemas.microsoft.com/office/drawing/2014/main" id="{13560999-3D26-4F78-B222-16DF2313C8FF}"/>
              </a:ext>
            </a:extLst>
          </p:cNvPr>
          <p:cNvPicPr>
            <a:picLocks noChangeAspect="1"/>
          </p:cNvPicPr>
          <p:nvPr/>
        </p:nvPicPr>
        <p:blipFill>
          <a:blip r:embed="rId4"/>
          <a:stretch>
            <a:fillRect/>
          </a:stretch>
        </p:blipFill>
        <p:spPr>
          <a:xfrm>
            <a:off x="3185226" y="4578775"/>
            <a:ext cx="438281" cy="1020916"/>
          </a:xfrm>
          <a:prstGeom prst="rect">
            <a:avLst/>
          </a:prstGeom>
          <a:ln>
            <a:noFill/>
          </a:ln>
        </p:spPr>
      </p:pic>
      <p:pic>
        <p:nvPicPr>
          <p:cNvPr id="24" name="圖片 23">
            <a:extLst>
              <a:ext uri="{FF2B5EF4-FFF2-40B4-BE49-F238E27FC236}">
                <a16:creationId xmlns:a16="http://schemas.microsoft.com/office/drawing/2014/main" id="{E6F08DEE-46D2-4255-BB60-8222E3EA15E4}"/>
              </a:ext>
            </a:extLst>
          </p:cNvPr>
          <p:cNvPicPr>
            <a:picLocks noChangeAspect="1"/>
          </p:cNvPicPr>
          <p:nvPr/>
        </p:nvPicPr>
        <p:blipFill>
          <a:blip r:embed="rId4"/>
          <a:stretch>
            <a:fillRect/>
          </a:stretch>
        </p:blipFill>
        <p:spPr>
          <a:xfrm>
            <a:off x="866065" y="4578775"/>
            <a:ext cx="438281" cy="1020916"/>
          </a:xfrm>
          <a:prstGeom prst="rect">
            <a:avLst/>
          </a:prstGeom>
          <a:ln>
            <a:noFill/>
          </a:ln>
        </p:spPr>
      </p:pic>
      <p:pic>
        <p:nvPicPr>
          <p:cNvPr id="25" name="圖片 24">
            <a:extLst>
              <a:ext uri="{FF2B5EF4-FFF2-40B4-BE49-F238E27FC236}">
                <a16:creationId xmlns:a16="http://schemas.microsoft.com/office/drawing/2014/main" id="{4F643697-D31F-4834-97C1-6AB527545456}"/>
              </a:ext>
            </a:extLst>
          </p:cNvPr>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11185471" y="1008270"/>
            <a:ext cx="281877" cy="281877"/>
          </a:xfrm>
          <a:prstGeom prst="rect">
            <a:avLst/>
          </a:prstGeom>
          <a:ln>
            <a:noFill/>
          </a:ln>
        </p:spPr>
      </p:pic>
      <p:pic>
        <p:nvPicPr>
          <p:cNvPr id="26" name="圖片 25">
            <a:extLst>
              <a:ext uri="{FF2B5EF4-FFF2-40B4-BE49-F238E27FC236}">
                <a16:creationId xmlns:a16="http://schemas.microsoft.com/office/drawing/2014/main" id="{3C16B50C-F931-40A1-8296-FB741B5C3F84}"/>
              </a:ext>
            </a:extLst>
          </p:cNvPr>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11277553" y="2161570"/>
            <a:ext cx="247694" cy="576970"/>
          </a:xfrm>
          <a:prstGeom prst="rect">
            <a:avLst/>
          </a:prstGeom>
          <a:ln>
            <a:noFill/>
          </a:ln>
        </p:spPr>
      </p:pic>
      <p:pic>
        <p:nvPicPr>
          <p:cNvPr id="27" name="Picture 22" descr="Skyline - Free buildings icons">
            <a:extLst>
              <a:ext uri="{FF2B5EF4-FFF2-40B4-BE49-F238E27FC236}">
                <a16:creationId xmlns:a16="http://schemas.microsoft.com/office/drawing/2014/main" id="{B73E224F-9B39-429A-9A72-BF5C89F7E378}"/>
              </a:ext>
            </a:extLst>
          </p:cNvPr>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10172005" y="2161571"/>
            <a:ext cx="539469" cy="53946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8" name="圖片 27">
            <a:extLst>
              <a:ext uri="{FF2B5EF4-FFF2-40B4-BE49-F238E27FC236}">
                <a16:creationId xmlns:a16="http://schemas.microsoft.com/office/drawing/2014/main" id="{41A4DEB4-6296-4CE6-9B1B-224E18FCB508}"/>
              </a:ext>
            </a:extLst>
          </p:cNvPr>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9810559" y="2147347"/>
            <a:ext cx="247694" cy="576970"/>
          </a:xfrm>
          <a:prstGeom prst="rect">
            <a:avLst/>
          </a:prstGeom>
          <a:ln>
            <a:noFill/>
          </a:ln>
        </p:spPr>
      </p:pic>
      <p:pic>
        <p:nvPicPr>
          <p:cNvPr id="29" name="圖片 28">
            <a:extLst>
              <a:ext uri="{FF2B5EF4-FFF2-40B4-BE49-F238E27FC236}">
                <a16:creationId xmlns:a16="http://schemas.microsoft.com/office/drawing/2014/main" id="{CCF575E9-1151-4E57-98FE-583360ED82FD}"/>
              </a:ext>
            </a:extLst>
          </p:cNvPr>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10564071" y="1415327"/>
            <a:ext cx="281877" cy="281877"/>
          </a:xfrm>
          <a:prstGeom prst="rect">
            <a:avLst/>
          </a:prstGeom>
          <a:ln>
            <a:noFill/>
          </a:ln>
        </p:spPr>
      </p:pic>
      <p:pic>
        <p:nvPicPr>
          <p:cNvPr id="30" name="圖片 29">
            <a:extLst>
              <a:ext uri="{FF2B5EF4-FFF2-40B4-BE49-F238E27FC236}">
                <a16:creationId xmlns:a16="http://schemas.microsoft.com/office/drawing/2014/main" id="{223958AA-DF7E-45BA-BA8D-9B9AF0DA1161}"/>
              </a:ext>
            </a:extLst>
          </p:cNvPr>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9961570" y="1114522"/>
            <a:ext cx="281877" cy="281877"/>
          </a:xfrm>
          <a:prstGeom prst="rect">
            <a:avLst/>
          </a:prstGeom>
          <a:ln>
            <a:noFill/>
          </a:ln>
        </p:spPr>
      </p:pic>
      <p:pic>
        <p:nvPicPr>
          <p:cNvPr id="31" name="Picture 22" descr="Skyline - Free buildings icons">
            <a:extLst>
              <a:ext uri="{FF2B5EF4-FFF2-40B4-BE49-F238E27FC236}">
                <a16:creationId xmlns:a16="http://schemas.microsoft.com/office/drawing/2014/main" id="{DEBC5CA9-5B3C-43CF-AFA5-0CC1A7376F76}"/>
              </a:ext>
            </a:extLst>
          </p:cNvPr>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10657882" y="2161571"/>
            <a:ext cx="539469" cy="53946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圖片 31">
            <a:extLst>
              <a:ext uri="{FF2B5EF4-FFF2-40B4-BE49-F238E27FC236}">
                <a16:creationId xmlns:a16="http://schemas.microsoft.com/office/drawing/2014/main" id="{DCDA45C0-C33F-4465-982A-5BA499EFE70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3039151" y="3592531"/>
            <a:ext cx="560443" cy="560443"/>
          </a:xfrm>
          <a:prstGeom prst="rect">
            <a:avLst/>
          </a:prstGeom>
        </p:spPr>
      </p:pic>
      <p:pic>
        <p:nvPicPr>
          <p:cNvPr id="33" name="圖片 32">
            <a:extLst>
              <a:ext uri="{FF2B5EF4-FFF2-40B4-BE49-F238E27FC236}">
                <a16:creationId xmlns:a16="http://schemas.microsoft.com/office/drawing/2014/main" id="{128AB9DF-758E-4620-86D7-CCCFA6E327AE}"/>
              </a:ext>
            </a:extLst>
          </p:cNvPr>
          <p:cNvPicPr>
            <a:picLocks noChangeAspect="1"/>
          </p:cNvPicPr>
          <p:nvPr/>
        </p:nvPicPr>
        <p:blipFill>
          <a:blip r:embed="rId12" cstate="print">
            <a:duotone>
              <a:prstClr val="black"/>
              <a:schemeClr val="accent1">
                <a:tint val="45000"/>
                <a:satMod val="400000"/>
              </a:schemeClr>
            </a:duotone>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flipH="1">
            <a:off x="11232660" y="1466117"/>
            <a:ext cx="375721" cy="375721"/>
          </a:xfrm>
          <a:prstGeom prst="rect">
            <a:avLst/>
          </a:prstGeom>
        </p:spPr>
      </p:pic>
      <p:grpSp>
        <p:nvGrpSpPr>
          <p:cNvPr id="34" name="群組 33">
            <a:extLst>
              <a:ext uri="{FF2B5EF4-FFF2-40B4-BE49-F238E27FC236}">
                <a16:creationId xmlns:a16="http://schemas.microsoft.com/office/drawing/2014/main" id="{F31051B5-0544-4D99-9F63-8DDFBA80A134}"/>
              </a:ext>
            </a:extLst>
          </p:cNvPr>
          <p:cNvGrpSpPr/>
          <p:nvPr/>
        </p:nvGrpSpPr>
        <p:grpSpPr>
          <a:xfrm>
            <a:off x="3520608" y="1688330"/>
            <a:ext cx="331500" cy="333288"/>
            <a:chOff x="2692372" y="1726965"/>
            <a:chExt cx="331500" cy="333288"/>
          </a:xfrm>
        </p:grpSpPr>
        <p:sp>
          <p:nvSpPr>
            <p:cNvPr id="77" name="矩形 76">
              <a:extLst>
                <a:ext uri="{FF2B5EF4-FFF2-40B4-BE49-F238E27FC236}">
                  <a16:creationId xmlns:a16="http://schemas.microsoft.com/office/drawing/2014/main" id="{26C2AB05-F2DA-4B0F-8046-F11331320FBD}"/>
                </a:ext>
              </a:extLst>
            </p:cNvPr>
            <p:cNvSpPr/>
            <p:nvPr/>
          </p:nvSpPr>
          <p:spPr>
            <a:xfrm rot="8100951">
              <a:off x="2692372" y="1726965"/>
              <a:ext cx="331500" cy="333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8" name="流程圖: 接點 77">
              <a:extLst>
                <a:ext uri="{FF2B5EF4-FFF2-40B4-BE49-F238E27FC236}">
                  <a16:creationId xmlns:a16="http://schemas.microsoft.com/office/drawing/2014/main" id="{AFE9FA70-E597-4B31-9F3F-163ACADEA561}"/>
                </a:ext>
              </a:extLst>
            </p:cNvPr>
            <p:cNvSpPr/>
            <p:nvPr/>
          </p:nvSpPr>
          <p:spPr>
            <a:xfrm>
              <a:off x="2757708" y="1803128"/>
              <a:ext cx="185738" cy="176200"/>
            </a:xfrm>
            <a:prstGeom prst="flowChartConnector">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grpSp>
      <p:cxnSp>
        <p:nvCxnSpPr>
          <p:cNvPr id="35" name="直線接點 34">
            <a:extLst>
              <a:ext uri="{FF2B5EF4-FFF2-40B4-BE49-F238E27FC236}">
                <a16:creationId xmlns:a16="http://schemas.microsoft.com/office/drawing/2014/main" id="{532D82CE-69DA-4CCF-8E09-D000FB562723}"/>
              </a:ext>
            </a:extLst>
          </p:cNvPr>
          <p:cNvCxnSpPr>
            <a:cxnSpLocks/>
          </p:cNvCxnSpPr>
          <p:nvPr/>
        </p:nvCxnSpPr>
        <p:spPr>
          <a:xfrm flipV="1">
            <a:off x="3686358" y="1114522"/>
            <a:ext cx="0" cy="52322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33F68425-5F6E-4804-9C7A-CDD0FA4E7F4E}"/>
              </a:ext>
            </a:extLst>
          </p:cNvPr>
          <p:cNvCxnSpPr>
            <a:cxnSpLocks/>
          </p:cNvCxnSpPr>
          <p:nvPr/>
        </p:nvCxnSpPr>
        <p:spPr>
          <a:xfrm flipV="1">
            <a:off x="3686358" y="2020811"/>
            <a:ext cx="0" cy="52322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E8B955F0-40F5-4668-9B01-FCD0678FB8BB}"/>
              </a:ext>
            </a:extLst>
          </p:cNvPr>
          <p:cNvCxnSpPr>
            <a:cxnSpLocks/>
            <a:endCxn id="19" idx="1"/>
          </p:cNvCxnSpPr>
          <p:nvPr/>
        </p:nvCxnSpPr>
        <p:spPr>
          <a:xfrm>
            <a:off x="3678916" y="1183724"/>
            <a:ext cx="1329331" cy="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4980BE8B-DF4A-4EEF-BB31-E9627D6F6D73}"/>
              </a:ext>
            </a:extLst>
          </p:cNvPr>
          <p:cNvCxnSpPr>
            <a:cxnSpLocks/>
          </p:cNvCxnSpPr>
          <p:nvPr/>
        </p:nvCxnSpPr>
        <p:spPr>
          <a:xfrm>
            <a:off x="3673856" y="2544032"/>
            <a:ext cx="1334391" cy="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文字方塊 120">
            <a:extLst>
              <a:ext uri="{FF2B5EF4-FFF2-40B4-BE49-F238E27FC236}">
                <a16:creationId xmlns:a16="http://schemas.microsoft.com/office/drawing/2014/main" id="{904A6989-EE00-4D61-9742-8BF2F8FE414F}"/>
              </a:ext>
            </a:extLst>
          </p:cNvPr>
          <p:cNvSpPr txBox="1"/>
          <p:nvPr/>
        </p:nvSpPr>
        <p:spPr>
          <a:xfrm>
            <a:off x="5008247" y="625765"/>
            <a:ext cx="2064906"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353740"/>
                </a:solidFill>
                <a:effectLst/>
                <a:uLnTx/>
                <a:uFillTx/>
                <a:latin typeface="Bahnschrift" panose="020B0502040204020203" pitchFamily="34" charset="0"/>
                <a:ea typeface="微軟正黑體" panose="020B0604030504040204" pitchFamily="34" charset="-120"/>
                <a:cs typeface="+mn-cs"/>
              </a:rPr>
              <a:t>Blender</a:t>
            </a:r>
            <a:r>
              <a:rPr kumimoji="0" lang="zh-TW" altLang="en-US" sz="1800" b="0" i="0" u="none" strike="noStrike" kern="1200" cap="none" spc="0" normalizeH="0" baseline="0" noProof="0" dirty="0">
                <a:ln>
                  <a:noFill/>
                </a:ln>
                <a:solidFill>
                  <a:srgbClr val="353740"/>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模型建模</a:t>
            </a:r>
          </a:p>
        </p:txBody>
      </p:sp>
      <p:sp>
        <p:nvSpPr>
          <p:cNvPr id="40" name="文字方塊 1023">
            <a:extLst>
              <a:ext uri="{FF2B5EF4-FFF2-40B4-BE49-F238E27FC236}">
                <a16:creationId xmlns:a16="http://schemas.microsoft.com/office/drawing/2014/main" id="{F94F3E13-C208-428A-BE71-E80DFCCD13E0}"/>
              </a:ext>
            </a:extLst>
          </p:cNvPr>
          <p:cNvSpPr txBox="1"/>
          <p:nvPr/>
        </p:nvSpPr>
        <p:spPr>
          <a:xfrm>
            <a:off x="505846" y="5743043"/>
            <a:ext cx="902811" cy="307777"/>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真實世界</a:t>
            </a:r>
          </a:p>
        </p:txBody>
      </p:sp>
      <p:sp>
        <p:nvSpPr>
          <p:cNvPr id="41" name="文字方塊 150">
            <a:extLst>
              <a:ext uri="{FF2B5EF4-FFF2-40B4-BE49-F238E27FC236}">
                <a16:creationId xmlns:a16="http://schemas.microsoft.com/office/drawing/2014/main" id="{40FBE7DE-951D-4A0B-9D95-A377EBD2A51A}"/>
              </a:ext>
            </a:extLst>
          </p:cNvPr>
          <p:cNvSpPr txBox="1"/>
          <p:nvPr/>
        </p:nvSpPr>
        <p:spPr>
          <a:xfrm>
            <a:off x="5000238" y="2354281"/>
            <a:ext cx="2536569" cy="73866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設定無線參數</a:t>
            </a:r>
            <a:endParaRPr kumimoji="0" lang="en-US" altLang="zh-TW"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無線電地圖</a:t>
            </a:r>
            <a:endParaRPr kumimoji="0" lang="en-US" altLang="zh-TW"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光線追蹤模擬</a:t>
            </a:r>
            <a:endParaRPr kumimoji="0" lang="en-US" altLang="zh-TW"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2" name="文字方塊 151">
            <a:extLst>
              <a:ext uri="{FF2B5EF4-FFF2-40B4-BE49-F238E27FC236}">
                <a16:creationId xmlns:a16="http://schemas.microsoft.com/office/drawing/2014/main" id="{F21C83D8-A0E9-4256-B69C-DF141B922EE0}"/>
              </a:ext>
            </a:extLst>
          </p:cNvPr>
          <p:cNvSpPr txBox="1"/>
          <p:nvPr/>
        </p:nvSpPr>
        <p:spPr>
          <a:xfrm>
            <a:off x="4995016" y="2051594"/>
            <a:ext cx="1893067"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4472C4">
                    <a:lumMod val="50000"/>
                  </a:srgbClr>
                </a:solidFill>
                <a:effectLst/>
                <a:uLnTx/>
                <a:uFillTx/>
                <a:latin typeface="Bahnschrift" panose="020B0502040204020203" pitchFamily="34" charset="0"/>
                <a:ea typeface="微軟正黑體" panose="020B0604030504040204" pitchFamily="34" charset="-120"/>
                <a:cs typeface="Times New Roman" panose="02020603050405020304" pitchFamily="18" charset="0"/>
              </a:rPr>
              <a:t>Sionna</a:t>
            </a:r>
            <a:r>
              <a:rPr kumimoji="0" lang="en-US" altLang="zh-TW" sz="1800" b="0" i="0" u="none" strike="noStrike" kern="1200" cap="none" spc="0" normalizeH="0" baseline="0" noProof="0" dirty="0">
                <a:ln>
                  <a:noFill/>
                </a:ln>
                <a:solidFill>
                  <a:srgbClr val="4472C4">
                    <a:lumMod val="50000"/>
                  </a:srgbClr>
                </a:solidFill>
                <a:effectLst/>
                <a:uLnTx/>
                <a:uFillTx/>
                <a:latin typeface="Bahnschrift" panose="020B0502040204020203" pitchFamily="34" charset="0"/>
                <a:ea typeface="微軟正黑體" panose="020B0604030504040204" pitchFamily="34" charset="-120"/>
                <a:cs typeface="Times New Roman" panose="02020603050405020304" pitchFamily="18" charset="0"/>
              </a:rPr>
              <a:t> RT </a:t>
            </a:r>
            <a:endParaRPr kumimoji="0" lang="zh-TW" altLang="en-US" sz="1800" b="0" i="0" u="none" strike="noStrike" kern="1200" cap="none" spc="0" normalizeH="0" baseline="0" noProof="0" dirty="0">
              <a:ln>
                <a:noFill/>
              </a:ln>
              <a:solidFill>
                <a:srgbClr val="4472C4">
                  <a:lumMod val="50000"/>
                </a:srgbClr>
              </a:solidFill>
              <a:effectLst/>
              <a:uLnTx/>
              <a:uFillTx/>
              <a:latin typeface="Bahnschrift" panose="020B0502040204020203" pitchFamily="34" charset="0"/>
              <a:ea typeface="微軟正黑體" panose="020B0604030504040204" pitchFamily="34" charset="-120"/>
              <a:cs typeface="Times New Roman" panose="02020603050405020304" pitchFamily="18" charset="0"/>
            </a:endParaRPr>
          </a:p>
        </p:txBody>
      </p:sp>
      <p:sp>
        <p:nvSpPr>
          <p:cNvPr id="43" name="文字方塊 153">
            <a:extLst>
              <a:ext uri="{FF2B5EF4-FFF2-40B4-BE49-F238E27FC236}">
                <a16:creationId xmlns:a16="http://schemas.microsoft.com/office/drawing/2014/main" id="{898DD6B0-C813-4D62-9DCE-3287F5CA6149}"/>
              </a:ext>
            </a:extLst>
          </p:cNvPr>
          <p:cNvSpPr txBox="1"/>
          <p:nvPr/>
        </p:nvSpPr>
        <p:spPr>
          <a:xfrm>
            <a:off x="4996439" y="978403"/>
            <a:ext cx="2536569" cy="73866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曲線建構</a:t>
            </a:r>
            <a:endParaRPr kumimoji="0" lang="en-US" altLang="zh-TW"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材質選擇</a:t>
            </a:r>
            <a:endParaRPr kumimoji="0" lang="en-US" altLang="zh-TW"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三維場景建立</a:t>
            </a:r>
            <a:endParaRPr kumimoji="0" lang="en-US" altLang="zh-TW" sz="14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44" name="圖片 43" descr="一張含有 地圖, 螢幕擷取畫面, 正方形 的圖片&#10;&#10;AI 產生的內容可能不正確。">
            <a:extLst>
              <a:ext uri="{FF2B5EF4-FFF2-40B4-BE49-F238E27FC236}">
                <a16:creationId xmlns:a16="http://schemas.microsoft.com/office/drawing/2014/main" id="{9F4C4EEA-71B9-A5FD-430C-861BBB9712C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67383" y="2066060"/>
            <a:ext cx="1482908" cy="1063081"/>
          </a:xfrm>
          <a:prstGeom prst="rect">
            <a:avLst/>
          </a:prstGeom>
          <a:ln>
            <a:noFill/>
          </a:ln>
          <a:effectLst>
            <a:softEdge rad="112500"/>
          </a:effectLst>
        </p:spPr>
      </p:pic>
      <p:pic>
        <p:nvPicPr>
          <p:cNvPr id="45" name="圖片 44" descr="一張含有 空中攝影, 地圖, 空中, 俯視圖 的圖片&#10;&#10;AI 產生的內容可能不正確。">
            <a:extLst>
              <a:ext uri="{FF2B5EF4-FFF2-40B4-BE49-F238E27FC236}">
                <a16:creationId xmlns:a16="http://schemas.microsoft.com/office/drawing/2014/main" id="{2E99EE39-21CA-C52E-6F42-A728DE14E039}"/>
              </a:ext>
            </a:extLst>
          </p:cNvPr>
          <p:cNvPicPr>
            <a:picLocks noChangeAspect="1"/>
          </p:cNvPicPr>
          <p:nvPr/>
        </p:nvPicPr>
        <p:blipFill>
          <a:blip r:embed="rId15" cstate="print">
            <a:extLst>
              <a:ext uri="{28A0092B-C50C-407E-A947-70E740481C1C}">
                <a14:useLocalDpi xmlns:a14="http://schemas.microsoft.com/office/drawing/2010/main" val="0"/>
              </a:ext>
            </a:extLst>
          </a:blip>
          <a:srcRect l="27287"/>
          <a:stretch/>
        </p:blipFill>
        <p:spPr>
          <a:xfrm>
            <a:off x="7247474" y="679641"/>
            <a:ext cx="1537096" cy="1011329"/>
          </a:xfrm>
          <a:prstGeom prst="rect">
            <a:avLst/>
          </a:prstGeom>
          <a:ln>
            <a:noFill/>
          </a:ln>
          <a:effectLst>
            <a:softEdge rad="112500"/>
          </a:effectLst>
        </p:spPr>
      </p:pic>
      <p:cxnSp>
        <p:nvCxnSpPr>
          <p:cNvPr id="46" name="直線單箭頭接點 45">
            <a:extLst>
              <a:ext uri="{FF2B5EF4-FFF2-40B4-BE49-F238E27FC236}">
                <a16:creationId xmlns:a16="http://schemas.microsoft.com/office/drawing/2014/main" id="{E829EED4-0311-1FBE-F48D-B2F23A0F3A45}"/>
              </a:ext>
            </a:extLst>
          </p:cNvPr>
          <p:cNvCxnSpPr>
            <a:cxnSpLocks/>
            <a:stCxn id="17" idx="1"/>
            <a:endCxn id="14" idx="3"/>
          </p:cNvCxnSpPr>
          <p:nvPr/>
        </p:nvCxnSpPr>
        <p:spPr>
          <a:xfrm flipH="1">
            <a:off x="8819710" y="5027403"/>
            <a:ext cx="990848" cy="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3F26553E-1C24-30B1-B731-8406435F6483}"/>
              </a:ext>
            </a:extLst>
          </p:cNvPr>
          <p:cNvCxnSpPr>
            <a:cxnSpLocks/>
            <a:stCxn id="14" idx="1"/>
            <a:endCxn id="11" idx="3"/>
          </p:cNvCxnSpPr>
          <p:nvPr/>
        </p:nvCxnSpPr>
        <p:spPr>
          <a:xfrm flipH="1" flipV="1">
            <a:off x="6575898" y="5027402"/>
            <a:ext cx="397984" cy="1"/>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流程圖: 替代程序 47">
            <a:extLst>
              <a:ext uri="{FF2B5EF4-FFF2-40B4-BE49-F238E27FC236}">
                <a16:creationId xmlns:a16="http://schemas.microsoft.com/office/drawing/2014/main" id="{12CCAF51-EB18-1B99-88B7-5F169EC9F4D8}"/>
              </a:ext>
            </a:extLst>
          </p:cNvPr>
          <p:cNvSpPr/>
          <p:nvPr/>
        </p:nvSpPr>
        <p:spPr>
          <a:xfrm>
            <a:off x="9457740" y="619768"/>
            <a:ext cx="251117" cy="273571"/>
          </a:xfrm>
          <a:prstGeom prst="flowChartAlternateProcess">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3</a:t>
            </a:r>
            <a:endPar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9" name="文字方塊 26">
            <a:extLst>
              <a:ext uri="{FF2B5EF4-FFF2-40B4-BE49-F238E27FC236}">
                <a16:creationId xmlns:a16="http://schemas.microsoft.com/office/drawing/2014/main" id="{3F10BEB4-6ABC-CF85-F1F6-DE7A441936BF}"/>
              </a:ext>
            </a:extLst>
          </p:cNvPr>
          <p:cNvSpPr txBox="1"/>
          <p:nvPr/>
        </p:nvSpPr>
        <p:spPr>
          <a:xfrm>
            <a:off x="1637281" y="2361002"/>
            <a:ext cx="2280489" cy="30777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實體數位化</a:t>
            </a:r>
            <a:r>
              <a:rPr lang="zh-TW" altLang="en-US" sz="1400" b="1" dirty="0">
                <a:solidFill>
                  <a:prstClr val="black"/>
                </a:solidFill>
                <a:latin typeface="微軟正黑體" panose="020B0604030504040204" pitchFamily="34" charset="-120"/>
                <a:ea typeface="微軟正黑體" panose="020B0604030504040204" pitchFamily="34" charset="-120"/>
                <a:cs typeface="Times New Roman" panose="02020603050405020304" pitchFamily="18" charset="0"/>
              </a:rPr>
              <a:t>傳遞</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0" name="流程圖: 替代程序 49">
            <a:extLst>
              <a:ext uri="{FF2B5EF4-FFF2-40B4-BE49-F238E27FC236}">
                <a16:creationId xmlns:a16="http://schemas.microsoft.com/office/drawing/2014/main" id="{DAB35C52-6D9E-5535-19B9-0E43F4E8BF12}"/>
              </a:ext>
            </a:extLst>
          </p:cNvPr>
          <p:cNvSpPr/>
          <p:nvPr/>
        </p:nvSpPr>
        <p:spPr>
          <a:xfrm>
            <a:off x="1424938" y="2378884"/>
            <a:ext cx="251117" cy="273571"/>
          </a:xfrm>
          <a:prstGeom prst="flowChartAlternateProcess">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2</a:t>
            </a:r>
            <a:endParaRPr kumimoji="0" lang="zh-TW" altLang="en-US" sz="14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51" name="直線單箭頭接點 50">
            <a:extLst>
              <a:ext uri="{FF2B5EF4-FFF2-40B4-BE49-F238E27FC236}">
                <a16:creationId xmlns:a16="http://schemas.microsoft.com/office/drawing/2014/main" id="{0689AA37-1343-502F-83C1-0335E7DECC80}"/>
              </a:ext>
            </a:extLst>
          </p:cNvPr>
          <p:cNvCxnSpPr>
            <a:cxnSpLocks/>
          </p:cNvCxnSpPr>
          <p:nvPr/>
        </p:nvCxnSpPr>
        <p:spPr>
          <a:xfrm flipH="1">
            <a:off x="2071470" y="6227553"/>
            <a:ext cx="2415434" cy="0"/>
          </a:xfrm>
          <a:prstGeom prst="straightConnector1">
            <a:avLst/>
          </a:prstGeom>
          <a:ln w="3810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18D2A3CA-7EC9-689E-01EA-64939CDBAD0C}"/>
              </a:ext>
            </a:extLst>
          </p:cNvPr>
          <p:cNvCxnSpPr>
            <a:cxnSpLocks/>
          </p:cNvCxnSpPr>
          <p:nvPr/>
        </p:nvCxnSpPr>
        <p:spPr>
          <a:xfrm flipV="1">
            <a:off x="2071470" y="5757537"/>
            <a:ext cx="0" cy="444486"/>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Rectangle 1">
            <a:extLst>
              <a:ext uri="{FF2B5EF4-FFF2-40B4-BE49-F238E27FC236}">
                <a16:creationId xmlns:a16="http://schemas.microsoft.com/office/drawing/2014/main" id="{24C98B1A-EA26-36F0-57A2-FCDA3BF2EE52}"/>
              </a:ext>
            </a:extLst>
          </p:cNvPr>
          <p:cNvSpPr>
            <a:spLocks noChangeArrowheads="1"/>
          </p:cNvSpPr>
          <p:nvPr/>
        </p:nvSpPr>
        <p:spPr bwMode="auto">
          <a:xfrm>
            <a:off x="167837" y="651601"/>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4" name="文字方塊 56">
            <a:extLst>
              <a:ext uri="{FF2B5EF4-FFF2-40B4-BE49-F238E27FC236}">
                <a16:creationId xmlns:a16="http://schemas.microsoft.com/office/drawing/2014/main" id="{D6054025-49E1-62E7-CEB3-62B69288BB07}"/>
              </a:ext>
            </a:extLst>
          </p:cNvPr>
          <p:cNvSpPr txBox="1"/>
          <p:nvPr/>
        </p:nvSpPr>
        <p:spPr>
          <a:xfrm>
            <a:off x="1715922" y="6242783"/>
            <a:ext cx="2002434" cy="338554"/>
          </a:xfrm>
          <a:prstGeom prst="rect">
            <a:avLst/>
          </a:prstGeom>
          <a:no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網路適應（抗干擾）</a:t>
            </a:r>
          </a:p>
        </p:txBody>
      </p:sp>
      <p:sp>
        <p:nvSpPr>
          <p:cNvPr id="55" name="流程圖: 替代程序 54">
            <a:extLst>
              <a:ext uri="{FF2B5EF4-FFF2-40B4-BE49-F238E27FC236}">
                <a16:creationId xmlns:a16="http://schemas.microsoft.com/office/drawing/2014/main" id="{C0E185F5-68FC-5B66-E32F-694459C1B1A0}"/>
              </a:ext>
            </a:extLst>
          </p:cNvPr>
          <p:cNvSpPr/>
          <p:nvPr/>
        </p:nvSpPr>
        <p:spPr>
          <a:xfrm>
            <a:off x="1464804" y="6259885"/>
            <a:ext cx="251117" cy="273571"/>
          </a:xfrm>
          <a:prstGeom prst="flowChartAlternateProcess">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4</a:t>
            </a:r>
            <a:endPar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6" name="文字方塊 64">
            <a:extLst>
              <a:ext uri="{FF2B5EF4-FFF2-40B4-BE49-F238E27FC236}">
                <a16:creationId xmlns:a16="http://schemas.microsoft.com/office/drawing/2014/main" id="{C8D1A473-5B20-EA2D-2EE2-71E0D8A40E3C}"/>
              </a:ext>
            </a:extLst>
          </p:cNvPr>
          <p:cNvSpPr txBox="1"/>
          <p:nvPr/>
        </p:nvSpPr>
        <p:spPr>
          <a:xfrm>
            <a:off x="5663702" y="5979780"/>
            <a:ext cx="226215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干擾感知與偵測模組</a:t>
            </a:r>
          </a:p>
        </p:txBody>
      </p:sp>
      <p:sp>
        <p:nvSpPr>
          <p:cNvPr id="57" name="文字方塊 65">
            <a:extLst>
              <a:ext uri="{FF2B5EF4-FFF2-40B4-BE49-F238E27FC236}">
                <a16:creationId xmlns:a16="http://schemas.microsoft.com/office/drawing/2014/main" id="{41C8CBC0-04CF-76AD-E4FA-AE02B72590AB}"/>
              </a:ext>
            </a:extLst>
          </p:cNvPr>
          <p:cNvSpPr txBox="1"/>
          <p:nvPr/>
        </p:nvSpPr>
        <p:spPr>
          <a:xfrm>
            <a:off x="9670613" y="573561"/>
            <a:ext cx="1005403" cy="338554"/>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網路建構</a:t>
            </a:r>
          </a:p>
        </p:txBody>
      </p:sp>
      <p:cxnSp>
        <p:nvCxnSpPr>
          <p:cNvPr id="58" name="直線接點 57">
            <a:extLst>
              <a:ext uri="{FF2B5EF4-FFF2-40B4-BE49-F238E27FC236}">
                <a16:creationId xmlns:a16="http://schemas.microsoft.com/office/drawing/2014/main" id="{2FC02CB0-DAC4-47D7-ECE9-343AFA5939BF}"/>
              </a:ext>
            </a:extLst>
          </p:cNvPr>
          <p:cNvCxnSpPr>
            <a:cxnSpLocks/>
            <a:stCxn id="30" idx="3"/>
            <a:endCxn id="25" idx="1"/>
          </p:cNvCxnSpPr>
          <p:nvPr/>
        </p:nvCxnSpPr>
        <p:spPr>
          <a:xfrm flipV="1">
            <a:off x="10243447" y="1149209"/>
            <a:ext cx="942024" cy="106252"/>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9" name="直線接點 58">
            <a:extLst>
              <a:ext uri="{FF2B5EF4-FFF2-40B4-BE49-F238E27FC236}">
                <a16:creationId xmlns:a16="http://schemas.microsoft.com/office/drawing/2014/main" id="{FC1C1BF2-5721-81A7-5B3E-6B1BF299CD97}"/>
              </a:ext>
            </a:extLst>
          </p:cNvPr>
          <p:cNvCxnSpPr>
            <a:cxnSpLocks/>
            <a:stCxn id="30" idx="2"/>
            <a:endCxn id="29" idx="1"/>
          </p:cNvCxnSpPr>
          <p:nvPr/>
        </p:nvCxnSpPr>
        <p:spPr>
          <a:xfrm>
            <a:off x="10102509" y="1396399"/>
            <a:ext cx="461562" cy="1598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0" name="直線接點 59">
            <a:extLst>
              <a:ext uri="{FF2B5EF4-FFF2-40B4-BE49-F238E27FC236}">
                <a16:creationId xmlns:a16="http://schemas.microsoft.com/office/drawing/2014/main" id="{102F40FA-C9F4-ABB5-B765-2DC8384668ED}"/>
              </a:ext>
            </a:extLst>
          </p:cNvPr>
          <p:cNvCxnSpPr>
            <a:cxnSpLocks/>
            <a:stCxn id="29" idx="3"/>
            <a:endCxn id="25" idx="2"/>
          </p:cNvCxnSpPr>
          <p:nvPr/>
        </p:nvCxnSpPr>
        <p:spPr>
          <a:xfrm flipV="1">
            <a:off x="10845948" y="1290147"/>
            <a:ext cx="480462" cy="266119"/>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1" name="直線接點 60">
            <a:extLst>
              <a:ext uri="{FF2B5EF4-FFF2-40B4-BE49-F238E27FC236}">
                <a16:creationId xmlns:a16="http://schemas.microsoft.com/office/drawing/2014/main" id="{879A6948-8EBB-3EC3-08E5-F45EEFAFF16C}"/>
              </a:ext>
            </a:extLst>
          </p:cNvPr>
          <p:cNvCxnSpPr>
            <a:cxnSpLocks/>
            <a:stCxn id="29" idx="2"/>
            <a:endCxn id="28" idx="0"/>
          </p:cNvCxnSpPr>
          <p:nvPr/>
        </p:nvCxnSpPr>
        <p:spPr>
          <a:xfrm flipH="1">
            <a:off x="9934406" y="1697204"/>
            <a:ext cx="770604" cy="450143"/>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2" name="直線接點 61">
            <a:extLst>
              <a:ext uri="{FF2B5EF4-FFF2-40B4-BE49-F238E27FC236}">
                <a16:creationId xmlns:a16="http://schemas.microsoft.com/office/drawing/2014/main" id="{E831CB85-2807-E0A8-2117-DFDF4DB66D4E}"/>
              </a:ext>
            </a:extLst>
          </p:cNvPr>
          <p:cNvCxnSpPr>
            <a:cxnSpLocks/>
            <a:stCxn id="29" idx="2"/>
            <a:endCxn id="26" idx="0"/>
          </p:cNvCxnSpPr>
          <p:nvPr/>
        </p:nvCxnSpPr>
        <p:spPr>
          <a:xfrm>
            <a:off x="10705010" y="1697204"/>
            <a:ext cx="696390" cy="464366"/>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63" name="群組 62">
            <a:extLst>
              <a:ext uri="{FF2B5EF4-FFF2-40B4-BE49-F238E27FC236}">
                <a16:creationId xmlns:a16="http://schemas.microsoft.com/office/drawing/2014/main" id="{15DCC954-DE22-4F5D-8280-C31F546E2024}"/>
              </a:ext>
            </a:extLst>
          </p:cNvPr>
          <p:cNvGrpSpPr/>
          <p:nvPr/>
        </p:nvGrpSpPr>
        <p:grpSpPr>
          <a:xfrm>
            <a:off x="678374" y="947237"/>
            <a:ext cx="1393096" cy="934507"/>
            <a:chOff x="3708399" y="-580407"/>
            <a:chExt cx="1393096" cy="934507"/>
          </a:xfrm>
        </p:grpSpPr>
        <p:sp>
          <p:nvSpPr>
            <p:cNvPr id="71" name="語音泡泡: 圓角矩形 70">
              <a:extLst>
                <a:ext uri="{FF2B5EF4-FFF2-40B4-BE49-F238E27FC236}">
                  <a16:creationId xmlns:a16="http://schemas.microsoft.com/office/drawing/2014/main" id="{BFB0351F-6F75-4C89-A7A9-D4F40626D566}"/>
                </a:ext>
              </a:extLst>
            </p:cNvPr>
            <p:cNvSpPr/>
            <p:nvPr/>
          </p:nvSpPr>
          <p:spPr>
            <a:xfrm>
              <a:off x="3708399" y="-580407"/>
              <a:ext cx="1027271" cy="544643"/>
            </a:xfrm>
            <a:prstGeom prst="wedgeRoundRectCallout">
              <a:avLst>
                <a:gd name="adj1" fmla="val -45743"/>
                <a:gd name="adj2" fmla="val 85908"/>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2" name="語音泡泡: 橢圓形 71">
              <a:extLst>
                <a:ext uri="{FF2B5EF4-FFF2-40B4-BE49-F238E27FC236}">
                  <a16:creationId xmlns:a16="http://schemas.microsoft.com/office/drawing/2014/main" id="{16E62006-4A30-417D-8654-617D9EF3B721}"/>
                </a:ext>
              </a:extLst>
            </p:cNvPr>
            <p:cNvSpPr/>
            <p:nvPr/>
          </p:nvSpPr>
          <p:spPr>
            <a:xfrm>
              <a:off x="4185249" y="-251664"/>
              <a:ext cx="916246" cy="605764"/>
            </a:xfrm>
            <a:prstGeom prst="wedgeEllipseCallout">
              <a:avLst>
                <a:gd name="adj1" fmla="val 50225"/>
                <a:gd name="adj2" fmla="val 6113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3" name="文字方塊 18">
              <a:extLst>
                <a:ext uri="{FF2B5EF4-FFF2-40B4-BE49-F238E27FC236}">
                  <a16:creationId xmlns:a16="http://schemas.microsoft.com/office/drawing/2014/main" id="{4E262AA6-D263-4C6B-94A6-6DEABA33539B}"/>
                </a:ext>
              </a:extLst>
            </p:cNvPr>
            <p:cNvSpPr txBox="1"/>
            <p:nvPr/>
          </p:nvSpPr>
          <p:spPr>
            <a:xfrm>
              <a:off x="4354671" y="-147573"/>
              <a:ext cx="641522"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LLM</a:t>
              </a:r>
              <a:endParaRPr kumimoji="0" lang="zh-TW" altLang="en-US" sz="1800" b="0"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74" name="直線接點 73">
              <a:extLst>
                <a:ext uri="{FF2B5EF4-FFF2-40B4-BE49-F238E27FC236}">
                  <a16:creationId xmlns:a16="http://schemas.microsoft.com/office/drawing/2014/main" id="{47B1D7DF-8334-484E-8DCA-D21669550077}"/>
                </a:ext>
              </a:extLst>
            </p:cNvPr>
            <p:cNvCxnSpPr/>
            <p:nvPr/>
          </p:nvCxnSpPr>
          <p:spPr>
            <a:xfrm>
              <a:off x="3860800" y="-448513"/>
              <a:ext cx="7014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9104AF1E-C4C4-4596-B089-364A5C43A0DD}"/>
                </a:ext>
              </a:extLst>
            </p:cNvPr>
            <p:cNvCxnSpPr/>
            <p:nvPr/>
          </p:nvCxnSpPr>
          <p:spPr>
            <a:xfrm>
              <a:off x="3860800" y="-324688"/>
              <a:ext cx="7014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8CA4969F-6D10-41DE-BE5C-2D6EB88B4627}"/>
                </a:ext>
              </a:extLst>
            </p:cNvPr>
            <p:cNvCxnSpPr>
              <a:cxnSpLocks/>
            </p:cNvCxnSpPr>
            <p:nvPr/>
          </p:nvCxnSpPr>
          <p:spPr>
            <a:xfrm>
              <a:off x="3860800" y="-197688"/>
              <a:ext cx="3971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4" name="直線接點 63">
            <a:extLst>
              <a:ext uri="{FF2B5EF4-FFF2-40B4-BE49-F238E27FC236}">
                <a16:creationId xmlns:a16="http://schemas.microsoft.com/office/drawing/2014/main" id="{B9A0AC0C-3141-4F97-90D2-A243DD67F4ED}"/>
              </a:ext>
            </a:extLst>
          </p:cNvPr>
          <p:cNvCxnSpPr/>
          <p:nvPr/>
        </p:nvCxnSpPr>
        <p:spPr>
          <a:xfrm>
            <a:off x="3088089" y="1856826"/>
            <a:ext cx="363231"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A7CE433F-DD67-4FF6-84EA-599F38E18B14}"/>
              </a:ext>
            </a:extLst>
          </p:cNvPr>
          <p:cNvCxnSpPr>
            <a:cxnSpLocks/>
          </p:cNvCxnSpPr>
          <p:nvPr/>
        </p:nvCxnSpPr>
        <p:spPr>
          <a:xfrm>
            <a:off x="2308471" y="1037837"/>
            <a:ext cx="22140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文字方塊 90">
            <a:extLst>
              <a:ext uri="{FF2B5EF4-FFF2-40B4-BE49-F238E27FC236}">
                <a16:creationId xmlns:a16="http://schemas.microsoft.com/office/drawing/2014/main" id="{F2BAFC38-5D58-4DCA-9890-DC2BBB8EAE1F}"/>
              </a:ext>
            </a:extLst>
          </p:cNvPr>
          <p:cNvSpPr txBox="1"/>
          <p:nvPr/>
        </p:nvSpPr>
        <p:spPr>
          <a:xfrm>
            <a:off x="2717139" y="715474"/>
            <a:ext cx="1537096" cy="30777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控制訊息傳遞</a:t>
            </a:r>
          </a:p>
        </p:txBody>
      </p:sp>
      <p:cxnSp>
        <p:nvCxnSpPr>
          <p:cNvPr id="67" name="直線接點 66">
            <a:extLst>
              <a:ext uri="{FF2B5EF4-FFF2-40B4-BE49-F238E27FC236}">
                <a16:creationId xmlns:a16="http://schemas.microsoft.com/office/drawing/2014/main" id="{5F9D8D3F-68B0-44A6-83F2-A0ECAC6C395C}"/>
              </a:ext>
            </a:extLst>
          </p:cNvPr>
          <p:cNvCxnSpPr>
            <a:cxnSpLocks/>
          </p:cNvCxnSpPr>
          <p:nvPr/>
        </p:nvCxnSpPr>
        <p:spPr>
          <a:xfrm>
            <a:off x="761236" y="1619935"/>
            <a:ext cx="0" cy="1200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流程圖: 替代程序 67">
            <a:extLst>
              <a:ext uri="{FF2B5EF4-FFF2-40B4-BE49-F238E27FC236}">
                <a16:creationId xmlns:a16="http://schemas.microsoft.com/office/drawing/2014/main" id="{7BCA5D75-A69C-47BD-B69F-BF3C5B6778D4}"/>
              </a:ext>
            </a:extLst>
          </p:cNvPr>
          <p:cNvSpPr/>
          <p:nvPr/>
        </p:nvSpPr>
        <p:spPr>
          <a:xfrm>
            <a:off x="2484655" y="698921"/>
            <a:ext cx="251117" cy="273571"/>
          </a:xfrm>
          <a:prstGeom prst="flowChartAlternateProcess">
            <a:avLst/>
          </a:prstGeom>
          <a:solidFill>
            <a:srgbClr val="FF0000"/>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1</a:t>
            </a:r>
            <a:endParaRPr kumimoji="0" lang="zh-TW" altLang="en-US" sz="14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9" name="文字方塊 81">
            <a:extLst>
              <a:ext uri="{FF2B5EF4-FFF2-40B4-BE49-F238E27FC236}">
                <a16:creationId xmlns:a16="http://schemas.microsoft.com/office/drawing/2014/main" id="{63AEC862-45B9-48EE-9491-87728EBB4B45}"/>
              </a:ext>
            </a:extLst>
          </p:cNvPr>
          <p:cNvSpPr txBox="1"/>
          <p:nvPr/>
        </p:nvSpPr>
        <p:spPr>
          <a:xfrm>
            <a:off x="3657000" y="2224454"/>
            <a:ext cx="2280489" cy="30777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通訊參數</a:t>
            </a:r>
          </a:p>
        </p:txBody>
      </p:sp>
      <p:sp>
        <p:nvSpPr>
          <p:cNvPr id="70" name="文字方塊 85">
            <a:extLst>
              <a:ext uri="{FF2B5EF4-FFF2-40B4-BE49-F238E27FC236}">
                <a16:creationId xmlns:a16="http://schemas.microsoft.com/office/drawing/2014/main" id="{EED31B4A-1113-4AF1-97CD-677D3F2214A7}"/>
              </a:ext>
            </a:extLst>
          </p:cNvPr>
          <p:cNvSpPr txBox="1"/>
          <p:nvPr/>
        </p:nvSpPr>
        <p:spPr>
          <a:xfrm>
            <a:off x="3657000" y="1228530"/>
            <a:ext cx="2280489" cy="307777"/>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場景參數</a:t>
            </a:r>
          </a:p>
        </p:txBody>
      </p:sp>
      <p:sp>
        <p:nvSpPr>
          <p:cNvPr id="80" name="矩形 79">
            <a:extLst>
              <a:ext uri="{FF2B5EF4-FFF2-40B4-BE49-F238E27FC236}">
                <a16:creationId xmlns:a16="http://schemas.microsoft.com/office/drawing/2014/main" id="{EFBB0F1A-2ABF-4C4D-9FC8-588DFFC1F269}"/>
              </a:ext>
            </a:extLst>
          </p:cNvPr>
          <p:cNvSpPr/>
          <p:nvPr/>
        </p:nvSpPr>
        <p:spPr>
          <a:xfrm>
            <a:off x="10497376" y="381246"/>
            <a:ext cx="1611510" cy="293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150" normalizeH="0" baseline="0" noProof="0" dirty="0">
                <a:ln>
                  <a:noFill/>
                </a:ln>
                <a:solidFill>
                  <a:srgbClr val="FF0000"/>
                </a:solidFill>
                <a:effectLst/>
                <a:uLnTx/>
                <a:uFillTx/>
                <a:latin typeface="Bahnschrift" panose="020B0502040204020203" pitchFamily="34" charset="0"/>
                <a:ea typeface="微軟正黑體" panose="020B0604030504040204" pitchFamily="34" charset="-120"/>
                <a:cs typeface="+mn-cs"/>
              </a:rPr>
              <a:t>CONFIDENTIAL</a:t>
            </a:r>
            <a:endParaRPr kumimoji="0" lang="en-US" altLang="zh-TW" sz="1800" b="0" i="0" u="none" strike="noStrike" kern="1200" cap="none" spc="-150" normalizeH="0" baseline="0" noProof="0" dirty="0">
              <a:ln>
                <a:noFill/>
              </a:ln>
              <a:solidFill>
                <a:srgbClr val="FF0000"/>
              </a:solidFill>
              <a:effectLst/>
              <a:uLnTx/>
              <a:uFillTx/>
              <a:latin typeface="Bahnschrift" panose="020B0502040204020203" pitchFamily="34" charset="0"/>
              <a:ea typeface="微軟正黑體" panose="020B0604030504040204" pitchFamily="34" charset="-120"/>
              <a:cs typeface="+mn-cs"/>
              <a:hlinkClick r:id="rId16">
                <a:extLst>
                  <a:ext uri="{A12FA001-AC4F-418D-AE19-62706E023703}">
                    <ahyp:hlinkClr xmlns:ahyp="http://schemas.microsoft.com/office/drawing/2018/hyperlinkcolor" val="tx"/>
                  </a:ext>
                </a:extLst>
              </a:hlinkClick>
            </a:endParaRPr>
          </a:p>
        </p:txBody>
      </p:sp>
      <p:sp>
        <p:nvSpPr>
          <p:cNvPr id="79" name="文字方塊 78">
            <a:extLst>
              <a:ext uri="{FF2B5EF4-FFF2-40B4-BE49-F238E27FC236}">
                <a16:creationId xmlns:a16="http://schemas.microsoft.com/office/drawing/2014/main" id="{CF85AC81-4DEB-2CA4-C5E8-456401E4FABA}"/>
              </a:ext>
            </a:extLst>
          </p:cNvPr>
          <p:cNvSpPr txBox="1"/>
          <p:nvPr/>
        </p:nvSpPr>
        <p:spPr>
          <a:xfrm>
            <a:off x="-96122" y="18945"/>
            <a:ext cx="468084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3200" b="1"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LLM Control Module</a:t>
            </a:r>
            <a:endParaRPr kumimoji="0" lang="zh-TW" altLang="en-US" sz="32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41790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A81F06D-B250-41D4-8940-810E18802CFF}"/>
              </a:ext>
            </a:extLst>
          </p:cNvPr>
          <p:cNvSpPr>
            <a:spLocks noGrp="1"/>
          </p:cNvSpPr>
          <p:nvPr>
            <p:ph idx="1"/>
          </p:nvPr>
        </p:nvSpPr>
        <p:spPr>
          <a:xfrm>
            <a:off x="1016355" y="1506445"/>
            <a:ext cx="10507772" cy="5213686"/>
          </a:xfrm>
        </p:spPr>
        <p:txBody>
          <a:bodyPr>
            <a:normAutofit/>
          </a:bodyPr>
          <a:lstStyle/>
          <a:p>
            <a:r>
              <a:rPr lang="zh-TW" altLang="en-US" sz="2000" dirty="0">
                <a:latin typeface="微軟正黑體" panose="020B0604030504040204" pitchFamily="34" charset="-120"/>
                <a:ea typeface="微軟正黑體" panose="020B0604030504040204" pitchFamily="34" charset="-120"/>
              </a:rPr>
              <a:t>持續擴充決策系統的理解範圍，連接其他子計畫的管理模組進行環境感知與控制</a:t>
            </a:r>
          </a:p>
        </p:txBody>
      </p:sp>
      <p:sp>
        <p:nvSpPr>
          <p:cNvPr id="4" name="投影片編號版面配置區 3">
            <a:extLst>
              <a:ext uri="{FF2B5EF4-FFF2-40B4-BE49-F238E27FC236}">
                <a16:creationId xmlns:a16="http://schemas.microsoft.com/office/drawing/2014/main" id="{9DBE2E7F-1F57-41C2-B0FE-A762DEA731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FA5E46-10CA-475E-AC65-747DF4411740}"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9C533D6C-3436-4CFD-B3A1-0A1B80951D73}"/>
              </a:ext>
            </a:extLst>
          </p:cNvPr>
          <p:cNvGrpSpPr/>
          <p:nvPr/>
        </p:nvGrpSpPr>
        <p:grpSpPr>
          <a:xfrm>
            <a:off x="1194220" y="2449159"/>
            <a:ext cx="5076021" cy="2316516"/>
            <a:chOff x="3018112" y="4326467"/>
            <a:chExt cx="5076021" cy="2316516"/>
          </a:xfrm>
        </p:grpSpPr>
        <p:sp>
          <p:nvSpPr>
            <p:cNvPr id="99" name="矩形: 圓角 98">
              <a:extLst>
                <a:ext uri="{FF2B5EF4-FFF2-40B4-BE49-F238E27FC236}">
                  <a16:creationId xmlns:a16="http://schemas.microsoft.com/office/drawing/2014/main" id="{73C3AB0A-D967-4CB3-BB65-8EC1BBEB76F3}"/>
                </a:ext>
              </a:extLst>
            </p:cNvPr>
            <p:cNvSpPr/>
            <p:nvPr/>
          </p:nvSpPr>
          <p:spPr>
            <a:xfrm>
              <a:off x="5647267" y="4326467"/>
              <a:ext cx="2446866" cy="533878"/>
            </a:xfrm>
            <a:prstGeom prst="roundRect">
              <a:avLst/>
            </a:prstGeom>
            <a:noFill/>
            <a:ln w="38100">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91" name="群組 90">
              <a:extLst>
                <a:ext uri="{FF2B5EF4-FFF2-40B4-BE49-F238E27FC236}">
                  <a16:creationId xmlns:a16="http://schemas.microsoft.com/office/drawing/2014/main" id="{4A136F46-9E4C-496E-AB15-DEFBCC2C3DC6}"/>
                </a:ext>
              </a:extLst>
            </p:cNvPr>
            <p:cNvGrpSpPr/>
            <p:nvPr/>
          </p:nvGrpSpPr>
          <p:grpSpPr>
            <a:xfrm>
              <a:off x="3018112" y="4486196"/>
              <a:ext cx="1804959" cy="1375889"/>
              <a:chOff x="1163912" y="4357428"/>
              <a:chExt cx="1804959" cy="1375889"/>
            </a:xfrm>
          </p:grpSpPr>
          <p:sp>
            <p:nvSpPr>
              <p:cNvPr id="83" name="矩形 82">
                <a:extLst>
                  <a:ext uri="{FF2B5EF4-FFF2-40B4-BE49-F238E27FC236}">
                    <a16:creationId xmlns:a16="http://schemas.microsoft.com/office/drawing/2014/main" id="{E1EC1480-093D-4C4C-9BFC-B3C710F3CDF8}"/>
                  </a:ext>
                </a:extLst>
              </p:cNvPr>
              <p:cNvSpPr/>
              <p:nvPr/>
            </p:nvSpPr>
            <p:spPr>
              <a:xfrm>
                <a:off x="1163912" y="4357428"/>
                <a:ext cx="1804959" cy="1375889"/>
              </a:xfrm>
              <a:prstGeom prst="rect">
                <a:avLst/>
              </a:prstGeom>
              <a:solidFill>
                <a:schemeClr val="bg1"/>
              </a:solidFill>
              <a:ln w="38100">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84" name="群組 83">
                <a:extLst>
                  <a:ext uri="{FF2B5EF4-FFF2-40B4-BE49-F238E27FC236}">
                    <a16:creationId xmlns:a16="http://schemas.microsoft.com/office/drawing/2014/main" id="{DA6A9094-53EB-4485-B7E4-62B7E05D7C29}"/>
                  </a:ext>
                </a:extLst>
              </p:cNvPr>
              <p:cNvGrpSpPr/>
              <p:nvPr/>
            </p:nvGrpSpPr>
            <p:grpSpPr>
              <a:xfrm>
                <a:off x="1338774" y="4546911"/>
                <a:ext cx="1393096" cy="934507"/>
                <a:chOff x="3708399" y="-1414593"/>
                <a:chExt cx="1393096" cy="934507"/>
              </a:xfrm>
            </p:grpSpPr>
            <p:sp>
              <p:nvSpPr>
                <p:cNvPr id="85" name="語音泡泡: 圓角矩形 84">
                  <a:extLst>
                    <a:ext uri="{FF2B5EF4-FFF2-40B4-BE49-F238E27FC236}">
                      <a16:creationId xmlns:a16="http://schemas.microsoft.com/office/drawing/2014/main" id="{E7042073-E802-4097-9AF0-ED2925DE7F62}"/>
                    </a:ext>
                  </a:extLst>
                </p:cNvPr>
                <p:cNvSpPr/>
                <p:nvPr/>
              </p:nvSpPr>
              <p:spPr>
                <a:xfrm>
                  <a:off x="3708399" y="-1414593"/>
                  <a:ext cx="1027271" cy="544643"/>
                </a:xfrm>
                <a:prstGeom prst="wedgeRoundRectCallout">
                  <a:avLst>
                    <a:gd name="adj1" fmla="val -45743"/>
                    <a:gd name="adj2" fmla="val 85908"/>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6" name="語音泡泡: 橢圓形 85">
                  <a:extLst>
                    <a:ext uri="{FF2B5EF4-FFF2-40B4-BE49-F238E27FC236}">
                      <a16:creationId xmlns:a16="http://schemas.microsoft.com/office/drawing/2014/main" id="{22C41D51-AE4B-4B5B-B596-BD43B2AFFA50}"/>
                    </a:ext>
                  </a:extLst>
                </p:cNvPr>
                <p:cNvSpPr/>
                <p:nvPr/>
              </p:nvSpPr>
              <p:spPr>
                <a:xfrm>
                  <a:off x="4185249" y="-1085850"/>
                  <a:ext cx="916246" cy="605764"/>
                </a:xfrm>
                <a:prstGeom prst="wedgeEllipseCallout">
                  <a:avLst>
                    <a:gd name="adj1" fmla="val 50225"/>
                    <a:gd name="adj2" fmla="val 61139"/>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7" name="文字方塊 18">
                  <a:extLst>
                    <a:ext uri="{FF2B5EF4-FFF2-40B4-BE49-F238E27FC236}">
                      <a16:creationId xmlns:a16="http://schemas.microsoft.com/office/drawing/2014/main" id="{90847C62-5E67-47A0-AF65-1D493DB9C938}"/>
                    </a:ext>
                  </a:extLst>
                </p:cNvPr>
                <p:cNvSpPr txBox="1"/>
                <p:nvPr/>
              </p:nvSpPr>
              <p:spPr>
                <a:xfrm>
                  <a:off x="4354671" y="-965719"/>
                  <a:ext cx="577402"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a:ln>
                        <a:noFill/>
                      </a:ln>
                      <a:solidFill>
                        <a:srgbClr val="4472C4">
                          <a:lumMod val="50000"/>
                        </a:srgbClr>
                      </a:solidFill>
                      <a:effectLst/>
                      <a:uLnTx/>
                      <a:uFillTx/>
                      <a:latin typeface="Calibri" panose="020F0502020204030204"/>
                      <a:ea typeface="新細明體" panose="02020500000000000000" pitchFamily="18" charset="-120"/>
                      <a:cs typeface="Times New Roman" panose="02020603050405020304" pitchFamily="18" charset="0"/>
                    </a:rPr>
                    <a:t>LLM</a:t>
                  </a:r>
                  <a:endParaRPr kumimoji="0" lang="zh-TW" altLang="en-US" sz="1800" b="0" i="0" u="none" strike="noStrike" kern="1200" cap="none" spc="0" normalizeH="0" baseline="0" noProof="0" dirty="0">
                    <a:ln>
                      <a:noFill/>
                    </a:ln>
                    <a:solidFill>
                      <a:srgbClr val="4472C4">
                        <a:lumMod val="50000"/>
                      </a:srgbClr>
                    </a:solidFill>
                    <a:effectLst/>
                    <a:uLnTx/>
                    <a:uFillTx/>
                    <a:latin typeface="Calibri" panose="020F0502020204030204"/>
                    <a:ea typeface="新細明體" panose="02020500000000000000" pitchFamily="18" charset="-120"/>
                    <a:cs typeface="Times New Roman" panose="02020603050405020304" pitchFamily="18" charset="0"/>
                  </a:endParaRPr>
                </a:p>
              </p:txBody>
            </p:sp>
            <p:cxnSp>
              <p:nvCxnSpPr>
                <p:cNvPr id="88" name="直線接點 87">
                  <a:extLst>
                    <a:ext uri="{FF2B5EF4-FFF2-40B4-BE49-F238E27FC236}">
                      <a16:creationId xmlns:a16="http://schemas.microsoft.com/office/drawing/2014/main" id="{058EA0F5-C917-4CEC-A5B1-301A7047B8A9}"/>
                    </a:ext>
                  </a:extLst>
                </p:cNvPr>
                <p:cNvCxnSpPr/>
                <p:nvPr/>
              </p:nvCxnSpPr>
              <p:spPr>
                <a:xfrm>
                  <a:off x="3860800" y="-1282700"/>
                  <a:ext cx="7014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37B17993-3AA9-4A23-B686-8B980F02C0ED}"/>
                    </a:ext>
                  </a:extLst>
                </p:cNvPr>
                <p:cNvCxnSpPr/>
                <p:nvPr/>
              </p:nvCxnSpPr>
              <p:spPr>
                <a:xfrm>
                  <a:off x="3860800" y="-1158875"/>
                  <a:ext cx="7014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620E29D7-F4BF-4CB1-81A4-F0EEDB1A6D8B}"/>
                    </a:ext>
                  </a:extLst>
                </p:cNvPr>
                <p:cNvCxnSpPr>
                  <a:cxnSpLocks/>
                </p:cNvCxnSpPr>
                <p:nvPr/>
              </p:nvCxnSpPr>
              <p:spPr>
                <a:xfrm>
                  <a:off x="3860800" y="-1031875"/>
                  <a:ext cx="39717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3" name="文字方塊 92">
              <a:extLst>
                <a:ext uri="{FF2B5EF4-FFF2-40B4-BE49-F238E27FC236}">
                  <a16:creationId xmlns:a16="http://schemas.microsoft.com/office/drawing/2014/main" id="{EF68B12F-F179-4D39-ABD2-42576177B999}"/>
                </a:ext>
              </a:extLst>
            </p:cNvPr>
            <p:cNvSpPr txBox="1"/>
            <p:nvPr/>
          </p:nvSpPr>
          <p:spPr>
            <a:xfrm>
              <a:off x="5765280" y="4408740"/>
              <a:ext cx="221084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網路監控管理模組</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5" name="文字方塊 94">
              <a:extLst>
                <a:ext uri="{FF2B5EF4-FFF2-40B4-BE49-F238E27FC236}">
                  <a16:creationId xmlns:a16="http://schemas.microsoft.com/office/drawing/2014/main" id="{C9211C57-3FFD-455C-ACAE-3D7A3D328992}"/>
                </a:ext>
              </a:extLst>
            </p:cNvPr>
            <p:cNvSpPr txBox="1"/>
            <p:nvPr/>
          </p:nvSpPr>
          <p:spPr>
            <a:xfrm>
              <a:off x="5820834" y="5086695"/>
              <a:ext cx="209973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環境感知模組</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6" name="文字方塊 95">
              <a:extLst>
                <a:ext uri="{FF2B5EF4-FFF2-40B4-BE49-F238E27FC236}">
                  <a16:creationId xmlns:a16="http://schemas.microsoft.com/office/drawing/2014/main" id="{3ADA660C-46E4-4AF7-A324-66FFBDA21945}"/>
                </a:ext>
              </a:extLst>
            </p:cNvPr>
            <p:cNvSpPr txBox="1"/>
            <p:nvPr/>
          </p:nvSpPr>
          <p:spPr>
            <a:xfrm>
              <a:off x="5820834" y="6191378"/>
              <a:ext cx="209973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a:t>
              </a:r>
              <a:r>
                <a:rPr kumimoji="0" lang="zh-TW" altLang="en-US"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其他適用的模組</a:t>
              </a:r>
              <a:r>
                <a:rPr kumimoji="0" lang="en-US" altLang="zh-TW"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8" name="文字方塊 97">
              <a:extLst>
                <a:ext uri="{FF2B5EF4-FFF2-40B4-BE49-F238E27FC236}">
                  <a16:creationId xmlns:a16="http://schemas.microsoft.com/office/drawing/2014/main" id="{72740E9A-9F57-481D-B42B-FA6532B45772}"/>
                </a:ext>
              </a:extLst>
            </p:cNvPr>
            <p:cNvSpPr txBox="1"/>
            <p:nvPr/>
          </p:nvSpPr>
          <p:spPr>
            <a:xfrm>
              <a:off x="3064691" y="5965070"/>
              <a:ext cx="174214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LLM</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決策系統</a:t>
              </a:r>
            </a:p>
          </p:txBody>
        </p:sp>
        <p:sp>
          <p:nvSpPr>
            <p:cNvPr id="100" name="矩形: 圓角 99">
              <a:extLst>
                <a:ext uri="{FF2B5EF4-FFF2-40B4-BE49-F238E27FC236}">
                  <a16:creationId xmlns:a16="http://schemas.microsoft.com/office/drawing/2014/main" id="{1131A9AD-7CF7-4233-8470-7CF1BEC66D3D}"/>
                </a:ext>
              </a:extLst>
            </p:cNvPr>
            <p:cNvSpPr/>
            <p:nvPr/>
          </p:nvSpPr>
          <p:spPr>
            <a:xfrm>
              <a:off x="5647267" y="5004422"/>
              <a:ext cx="2446866" cy="533878"/>
            </a:xfrm>
            <a:prstGeom prst="roundRect">
              <a:avLst/>
            </a:prstGeom>
            <a:noFill/>
            <a:ln w="38100">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1" name="矩形: 圓角 100">
              <a:extLst>
                <a:ext uri="{FF2B5EF4-FFF2-40B4-BE49-F238E27FC236}">
                  <a16:creationId xmlns:a16="http://schemas.microsoft.com/office/drawing/2014/main" id="{46A5035A-0CCC-4347-BA31-B818A23E05FE}"/>
                </a:ext>
              </a:extLst>
            </p:cNvPr>
            <p:cNvSpPr/>
            <p:nvPr/>
          </p:nvSpPr>
          <p:spPr>
            <a:xfrm>
              <a:off x="5647267" y="6109105"/>
              <a:ext cx="2446866" cy="533878"/>
            </a:xfrm>
            <a:prstGeom prst="roundRect">
              <a:avLst/>
            </a:prstGeom>
            <a:noFill/>
            <a:ln w="38100">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 name="文字方塊 102">
              <a:extLst>
                <a:ext uri="{FF2B5EF4-FFF2-40B4-BE49-F238E27FC236}">
                  <a16:creationId xmlns:a16="http://schemas.microsoft.com/office/drawing/2014/main" id="{0AC436E5-A19E-4911-AAA1-D6FFA05CE12A}"/>
                </a:ext>
              </a:extLst>
            </p:cNvPr>
            <p:cNvSpPr txBox="1"/>
            <p:nvPr/>
          </p:nvSpPr>
          <p:spPr>
            <a:xfrm rot="5400000">
              <a:off x="6663267" y="5673220"/>
              <a:ext cx="41486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05" name="直線接點 104">
              <a:extLst>
                <a:ext uri="{FF2B5EF4-FFF2-40B4-BE49-F238E27FC236}">
                  <a16:creationId xmlns:a16="http://schemas.microsoft.com/office/drawing/2014/main" id="{445E9D03-4218-465C-B6AE-D46036F88A11}"/>
                </a:ext>
              </a:extLst>
            </p:cNvPr>
            <p:cNvCxnSpPr>
              <a:stCxn id="99" idx="1"/>
            </p:cNvCxnSpPr>
            <p:nvPr/>
          </p:nvCxnSpPr>
          <p:spPr>
            <a:xfrm flipH="1">
              <a:off x="4823071" y="4593406"/>
              <a:ext cx="824196" cy="214166"/>
            </a:xfrm>
            <a:prstGeom prst="line">
              <a:avLst/>
            </a:prstGeom>
            <a:solidFill>
              <a:schemeClr val="bg1"/>
            </a:solidFill>
            <a:ln w="38100">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106" name="直線接點 105">
              <a:extLst>
                <a:ext uri="{FF2B5EF4-FFF2-40B4-BE49-F238E27FC236}">
                  <a16:creationId xmlns:a16="http://schemas.microsoft.com/office/drawing/2014/main" id="{39037054-5B34-406C-941B-11742D43156D}"/>
                </a:ext>
              </a:extLst>
            </p:cNvPr>
            <p:cNvCxnSpPr>
              <a:cxnSpLocks/>
              <a:stCxn id="100" idx="1"/>
              <a:endCxn id="83" idx="3"/>
            </p:cNvCxnSpPr>
            <p:nvPr/>
          </p:nvCxnSpPr>
          <p:spPr>
            <a:xfrm flipH="1" flipV="1">
              <a:off x="4823071" y="5174141"/>
              <a:ext cx="824196" cy="97220"/>
            </a:xfrm>
            <a:prstGeom prst="line">
              <a:avLst/>
            </a:prstGeom>
            <a:solidFill>
              <a:schemeClr val="bg1"/>
            </a:solidFill>
            <a:ln w="38100">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107" name="直線接點 106">
              <a:extLst>
                <a:ext uri="{FF2B5EF4-FFF2-40B4-BE49-F238E27FC236}">
                  <a16:creationId xmlns:a16="http://schemas.microsoft.com/office/drawing/2014/main" id="{A7B56FD4-7241-4CE7-9EB8-53B1873E3E80}"/>
                </a:ext>
              </a:extLst>
            </p:cNvPr>
            <p:cNvCxnSpPr>
              <a:cxnSpLocks/>
              <a:stCxn id="101" idx="1"/>
            </p:cNvCxnSpPr>
            <p:nvPr/>
          </p:nvCxnSpPr>
          <p:spPr>
            <a:xfrm flipH="1" flipV="1">
              <a:off x="4823071" y="5509824"/>
              <a:ext cx="824196" cy="866220"/>
            </a:xfrm>
            <a:prstGeom prst="line">
              <a:avLst/>
            </a:prstGeom>
            <a:solidFill>
              <a:schemeClr val="bg1"/>
            </a:solidFill>
            <a:ln w="38100">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cxnSp>
      </p:grpSp>
      <p:sp>
        <p:nvSpPr>
          <p:cNvPr id="26" name="標題 1">
            <a:extLst>
              <a:ext uri="{FF2B5EF4-FFF2-40B4-BE49-F238E27FC236}">
                <a16:creationId xmlns:a16="http://schemas.microsoft.com/office/drawing/2014/main" id="{96053327-3458-4A0A-8655-75BB38D75443}"/>
              </a:ext>
            </a:extLst>
          </p:cNvPr>
          <p:cNvSpPr txBox="1">
            <a:spLocks/>
          </p:cNvSpPr>
          <p:nvPr/>
        </p:nvSpPr>
        <p:spPr>
          <a:xfrm>
            <a:off x="288000" y="432000"/>
            <a:ext cx="10515600" cy="720000"/>
          </a:xfrm>
          <a:prstGeom prst="rect">
            <a:avLst/>
          </a:prstGeom>
        </p:spPr>
        <p:txBody>
          <a:bodyPr vert="horz" lIns="91440" tIns="45720" rIns="91440" bIns="45720" rtlCol="0" anchor="ctr">
            <a:normAutofit/>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11" rtl="0" eaLnBrk="1" fontAlgn="auto" latinLnBrk="0" hangingPunct="1">
              <a:lnSpc>
                <a:spcPct val="90000"/>
              </a:lnSpc>
              <a:spcBef>
                <a:spcPct val="0"/>
              </a:spcBef>
              <a:spcAft>
                <a:spcPts val="0"/>
              </a:spcAft>
              <a:buClrTx/>
              <a:buSzTx/>
              <a:buFontTx/>
              <a:buNone/>
              <a:tabLst/>
              <a:defRPr/>
            </a:pPr>
            <a:r>
              <a:rPr kumimoji="0" lang="en-US" altLang="zh-TW" sz="3600" b="1" i="0" u="none" strike="noStrike" kern="1200" cap="none" spc="0" normalizeH="0" baseline="0" noProof="0" dirty="0">
                <a:ln>
                  <a:noFill/>
                </a:ln>
                <a:solidFill>
                  <a:srgbClr val="0000FF"/>
                </a:solidFill>
                <a:effectLst/>
                <a:uLnTx/>
                <a:uFillTx/>
                <a:latin typeface="Kaiti SC" panose="02010600040101010101" pitchFamily="2" charset="-122"/>
                <a:ea typeface="Kaiti SC" panose="02010600040101010101" pitchFamily="2" charset="-122"/>
                <a:cs typeface="Open Sans Extrabold" panose="020B0906030804020204" pitchFamily="34" charset="0"/>
              </a:rPr>
              <a:t>LLM</a:t>
            </a:r>
            <a:r>
              <a:rPr kumimoji="0" lang="zh-TW" altLang="en-US" sz="3600" b="1" i="0" u="none" strike="noStrike" kern="1200" cap="none" spc="0" normalizeH="0" baseline="0" noProof="0" dirty="0">
                <a:ln>
                  <a:noFill/>
                </a:ln>
                <a:solidFill>
                  <a:srgbClr val="0000FF"/>
                </a:solidFill>
                <a:effectLst/>
                <a:uLnTx/>
                <a:uFillTx/>
                <a:latin typeface="Kaiti SC" panose="02010600040101010101" pitchFamily="2" charset="-122"/>
                <a:ea typeface="Kaiti SC" panose="02010600040101010101" pitchFamily="2" charset="-122"/>
                <a:cs typeface="Open Sans Extrabold" panose="020B0906030804020204" pitchFamily="34" charset="0"/>
              </a:rPr>
              <a:t>決策系統</a:t>
            </a:r>
            <a:r>
              <a:rPr lang="zh-TW" altLang="en-US" sz="3600" b="1" dirty="0">
                <a:solidFill>
                  <a:srgbClr val="0000FF"/>
                </a:solidFill>
                <a:latin typeface="Kaiti SC" panose="02010600040101010101" pitchFamily="2" charset="-122"/>
                <a:ea typeface="Kaiti SC" panose="02010600040101010101" pitchFamily="2" charset="-122"/>
                <a:cs typeface="Open Sans Extrabold" panose="020B0906030804020204" pitchFamily="34" charset="0"/>
              </a:rPr>
              <a:t>：模組功能</a:t>
            </a:r>
            <a:r>
              <a:rPr kumimoji="0" lang="zh-TW" altLang="en-US" sz="3600" b="1" i="0" u="none" strike="noStrike" kern="1200" cap="none" spc="0" normalizeH="0" baseline="0" noProof="0" dirty="0">
                <a:ln>
                  <a:noFill/>
                </a:ln>
                <a:solidFill>
                  <a:srgbClr val="0000FF"/>
                </a:solidFill>
                <a:effectLst/>
                <a:uLnTx/>
                <a:uFillTx/>
                <a:latin typeface="Kaiti SC" panose="02010600040101010101" pitchFamily="2" charset="-122"/>
                <a:ea typeface="Kaiti SC" panose="02010600040101010101" pitchFamily="2" charset="-122"/>
                <a:cs typeface="Open Sans Extrabold" panose="020B0906030804020204" pitchFamily="34" charset="0"/>
              </a:rPr>
              <a:t>規劃</a:t>
            </a:r>
          </a:p>
        </p:txBody>
      </p:sp>
      <p:grpSp>
        <p:nvGrpSpPr>
          <p:cNvPr id="27" name="群組 26">
            <a:extLst>
              <a:ext uri="{FF2B5EF4-FFF2-40B4-BE49-F238E27FC236}">
                <a16:creationId xmlns:a16="http://schemas.microsoft.com/office/drawing/2014/main" id="{EC72078D-4770-4ED3-8F55-7D8BD14315AA}"/>
              </a:ext>
            </a:extLst>
          </p:cNvPr>
          <p:cNvGrpSpPr/>
          <p:nvPr/>
        </p:nvGrpSpPr>
        <p:grpSpPr>
          <a:xfrm>
            <a:off x="6531390" y="2362358"/>
            <a:ext cx="4733979" cy="4001564"/>
            <a:chOff x="503512" y="2800112"/>
            <a:chExt cx="3481582" cy="2942931"/>
          </a:xfrm>
        </p:grpSpPr>
        <p:sp>
          <p:nvSpPr>
            <p:cNvPr id="28" name="矩形 27">
              <a:extLst>
                <a:ext uri="{FF2B5EF4-FFF2-40B4-BE49-F238E27FC236}">
                  <a16:creationId xmlns:a16="http://schemas.microsoft.com/office/drawing/2014/main" id="{BE3B9537-3AA0-4232-95D5-32DA7D779884}"/>
                </a:ext>
              </a:extLst>
            </p:cNvPr>
            <p:cNvSpPr/>
            <p:nvPr/>
          </p:nvSpPr>
          <p:spPr>
            <a:xfrm>
              <a:off x="503512" y="2800112"/>
              <a:ext cx="3481582" cy="2942931"/>
            </a:xfrm>
            <a:prstGeom prst="rect">
              <a:avLst/>
            </a:prstGeom>
            <a:solidFill>
              <a:schemeClr val="bg1"/>
            </a:solid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pic>
          <p:nvPicPr>
            <p:cNvPr id="29" name="圖片 28">
              <a:extLst>
                <a:ext uri="{FF2B5EF4-FFF2-40B4-BE49-F238E27FC236}">
                  <a16:creationId xmlns:a16="http://schemas.microsoft.com/office/drawing/2014/main" id="{20B644A0-5C2E-460C-A976-6DFEAE87CB5B}"/>
                </a:ext>
              </a:extLst>
            </p:cNvPr>
            <p:cNvPicPr>
              <a:picLocks noChangeAspect="1"/>
            </p:cNvPicPr>
            <p:nvPr/>
          </p:nvPicPr>
          <p:blipFill>
            <a:blip r:embed="rId2"/>
            <a:stretch>
              <a:fillRect/>
            </a:stretch>
          </p:blipFill>
          <p:spPr>
            <a:xfrm>
              <a:off x="3175092" y="2917347"/>
              <a:ext cx="498765" cy="498765"/>
            </a:xfrm>
            <a:prstGeom prst="rect">
              <a:avLst/>
            </a:prstGeom>
          </p:spPr>
        </p:pic>
        <p:pic>
          <p:nvPicPr>
            <p:cNvPr id="30" name="圖片 29">
              <a:extLst>
                <a:ext uri="{FF2B5EF4-FFF2-40B4-BE49-F238E27FC236}">
                  <a16:creationId xmlns:a16="http://schemas.microsoft.com/office/drawing/2014/main" id="{44BE67E9-C418-472D-A26D-1F8C056A68B3}"/>
                </a:ext>
              </a:extLst>
            </p:cNvPr>
            <p:cNvPicPr>
              <a:picLocks noChangeAspect="1"/>
            </p:cNvPicPr>
            <p:nvPr/>
          </p:nvPicPr>
          <p:blipFill>
            <a:blip r:embed="rId2"/>
            <a:stretch>
              <a:fillRect/>
            </a:stretch>
          </p:blipFill>
          <p:spPr>
            <a:xfrm>
              <a:off x="1066413" y="3129141"/>
              <a:ext cx="498765" cy="498765"/>
            </a:xfrm>
            <a:prstGeom prst="rect">
              <a:avLst/>
            </a:prstGeom>
          </p:spPr>
        </p:pic>
        <p:pic>
          <p:nvPicPr>
            <p:cNvPr id="31" name="圖片 30">
              <a:extLst>
                <a:ext uri="{FF2B5EF4-FFF2-40B4-BE49-F238E27FC236}">
                  <a16:creationId xmlns:a16="http://schemas.microsoft.com/office/drawing/2014/main" id="{CDEF59ED-FE5E-48F3-9530-23C5EADA5FCD}"/>
                </a:ext>
              </a:extLst>
            </p:cNvPr>
            <p:cNvPicPr>
              <a:picLocks noChangeAspect="1"/>
            </p:cNvPicPr>
            <p:nvPr/>
          </p:nvPicPr>
          <p:blipFill>
            <a:blip r:embed="rId2"/>
            <a:stretch>
              <a:fillRect/>
            </a:stretch>
          </p:blipFill>
          <p:spPr>
            <a:xfrm>
              <a:off x="2071470" y="3446931"/>
              <a:ext cx="498765" cy="498765"/>
            </a:xfrm>
            <a:prstGeom prst="rect">
              <a:avLst/>
            </a:prstGeom>
          </p:spPr>
        </p:pic>
        <p:pic>
          <p:nvPicPr>
            <p:cNvPr id="32" name="Picture 22" descr="Skyline - Free buildings icons">
              <a:extLst>
                <a:ext uri="{FF2B5EF4-FFF2-40B4-BE49-F238E27FC236}">
                  <a16:creationId xmlns:a16="http://schemas.microsoft.com/office/drawing/2014/main" id="{FD9D303A-E268-402E-8DDD-C0D86C041A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3913" y="4611954"/>
              <a:ext cx="954558" cy="95455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2" descr="Skyline - Free buildings icons">
              <a:extLst>
                <a:ext uri="{FF2B5EF4-FFF2-40B4-BE49-F238E27FC236}">
                  <a16:creationId xmlns:a16="http://schemas.microsoft.com/office/drawing/2014/main" id="{8FD0965B-CBAF-40C3-89EC-F2E811E6BE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8270" y="4611954"/>
              <a:ext cx="954558" cy="954558"/>
            </a:xfrm>
            <a:prstGeom prst="rect">
              <a:avLst/>
            </a:prstGeom>
            <a:noFill/>
            <a:extLst>
              <a:ext uri="{909E8E84-426E-40DD-AFC4-6F175D3DCCD1}">
                <a14:hiddenFill xmlns:a14="http://schemas.microsoft.com/office/drawing/2010/main">
                  <a:solidFill>
                    <a:srgbClr val="FFFFFF"/>
                  </a:solidFill>
                </a14:hiddenFill>
              </a:ext>
            </a:extLst>
          </p:spPr>
        </p:pic>
        <p:pic>
          <p:nvPicPr>
            <p:cNvPr id="34" name="圖片 33">
              <a:extLst>
                <a:ext uri="{FF2B5EF4-FFF2-40B4-BE49-F238E27FC236}">
                  <a16:creationId xmlns:a16="http://schemas.microsoft.com/office/drawing/2014/main" id="{7B529B9E-5AF9-42EF-BAD3-5F0938131666}"/>
                </a:ext>
              </a:extLst>
            </p:cNvPr>
            <p:cNvPicPr>
              <a:picLocks noChangeAspect="1"/>
            </p:cNvPicPr>
            <p:nvPr/>
          </p:nvPicPr>
          <p:blipFill>
            <a:blip r:embed="rId4"/>
            <a:stretch>
              <a:fillRect/>
            </a:stretch>
          </p:blipFill>
          <p:spPr>
            <a:xfrm>
              <a:off x="3185226" y="4578775"/>
              <a:ext cx="438281" cy="1020916"/>
            </a:xfrm>
            <a:prstGeom prst="rect">
              <a:avLst/>
            </a:prstGeom>
            <a:ln>
              <a:noFill/>
            </a:ln>
          </p:spPr>
        </p:pic>
        <p:pic>
          <p:nvPicPr>
            <p:cNvPr id="35" name="圖片 34">
              <a:extLst>
                <a:ext uri="{FF2B5EF4-FFF2-40B4-BE49-F238E27FC236}">
                  <a16:creationId xmlns:a16="http://schemas.microsoft.com/office/drawing/2014/main" id="{58DF4C9C-4C47-4CD6-BBC7-ECAB6ADFCEE9}"/>
                </a:ext>
              </a:extLst>
            </p:cNvPr>
            <p:cNvPicPr>
              <a:picLocks noChangeAspect="1"/>
            </p:cNvPicPr>
            <p:nvPr/>
          </p:nvPicPr>
          <p:blipFill>
            <a:blip r:embed="rId4"/>
            <a:stretch>
              <a:fillRect/>
            </a:stretch>
          </p:blipFill>
          <p:spPr>
            <a:xfrm>
              <a:off x="866065" y="4578775"/>
              <a:ext cx="438281" cy="1020916"/>
            </a:xfrm>
            <a:prstGeom prst="rect">
              <a:avLst/>
            </a:prstGeom>
            <a:ln>
              <a:noFill/>
            </a:ln>
          </p:spPr>
        </p:pic>
        <p:pic>
          <p:nvPicPr>
            <p:cNvPr id="36" name="圖片 35">
              <a:extLst>
                <a:ext uri="{FF2B5EF4-FFF2-40B4-BE49-F238E27FC236}">
                  <a16:creationId xmlns:a16="http://schemas.microsoft.com/office/drawing/2014/main" id="{31FA4813-0478-401E-B091-4D7EEF30A8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039151" y="3592531"/>
              <a:ext cx="560443" cy="560443"/>
            </a:xfrm>
            <a:prstGeom prst="rect">
              <a:avLst/>
            </a:prstGeom>
          </p:spPr>
        </p:pic>
      </p:grpSp>
    </p:spTree>
    <p:extLst>
      <p:ext uri="{BB962C8B-B14F-4D97-AF65-F5344CB8AC3E}">
        <p14:creationId xmlns:p14="http://schemas.microsoft.com/office/powerpoint/2010/main" val="2491465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圖片 41">
            <a:extLst>
              <a:ext uri="{FF2B5EF4-FFF2-40B4-BE49-F238E27FC236}">
                <a16:creationId xmlns:a16="http://schemas.microsoft.com/office/drawing/2014/main" id="{F98250B2-C356-45FD-A5E1-D98425D30DB5}"/>
              </a:ext>
            </a:extLst>
          </p:cNvPr>
          <p:cNvPicPr>
            <a:picLocks noChangeAspect="1"/>
          </p:cNvPicPr>
          <p:nvPr/>
        </p:nvPicPr>
        <p:blipFill>
          <a:blip r:embed="rId2"/>
          <a:stretch>
            <a:fillRect/>
          </a:stretch>
        </p:blipFill>
        <p:spPr>
          <a:xfrm>
            <a:off x="353963" y="1225820"/>
            <a:ext cx="10631488" cy="5307408"/>
          </a:xfrm>
          <a:prstGeom prst="rect">
            <a:avLst/>
          </a:prstGeom>
        </p:spPr>
      </p:pic>
      <p:sp>
        <p:nvSpPr>
          <p:cNvPr id="2" name="矩形 1"/>
          <p:cNvSpPr/>
          <p:nvPr/>
        </p:nvSpPr>
        <p:spPr>
          <a:xfrm>
            <a:off x="288000" y="76563"/>
            <a:ext cx="9756000"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Wireless Digital Twins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FF0000"/>
                </a:solidFill>
                <a:effectLst/>
                <a:uLnTx/>
                <a:uFillTx/>
                <a:latin typeface="Arial" panose="020B0604020202020204" pitchFamily="34" charset="0"/>
                <a:ea typeface="KaiTi" panose="02010609060101010101" pitchFamily="49" charset="-122"/>
                <a:cs typeface="Arial" panose="020B0604020202020204" pitchFamily="34" charset="0"/>
              </a:rPr>
              <a:t>3D</a:t>
            </a:r>
            <a:r>
              <a:rPr kumimoji="0" lang="zh-TW" altLang="en-US" sz="2400" b="1" i="0" u="none" strike="noStrike" kern="1200" cap="none" spc="0" normalizeH="0" baseline="0" noProof="0" dirty="0">
                <a:ln>
                  <a:noFill/>
                </a:ln>
                <a:solidFill>
                  <a:srgbClr val="FF0000"/>
                </a:solidFill>
                <a:effectLst/>
                <a:uLnTx/>
                <a:uFillTx/>
                <a:latin typeface="Arial" panose="020B0604020202020204" pitchFamily="34" charset="0"/>
                <a:ea typeface="KaiTi" panose="02010609060101010101" pitchFamily="49" charset="-122"/>
                <a:cs typeface="Arial" panose="020B0604020202020204" pitchFamily="34" charset="0"/>
              </a:rPr>
              <a:t>建圖＋及時無人機和基地台通訊場景建構</a:t>
            </a:r>
            <a:endParaRPr kumimoji="0" lang="zh-TW" altLang="en-US" sz="2400" b="1" i="0" u="none" strike="noStrike" kern="1200" cap="none" spc="0" normalizeH="0" baseline="0" noProof="0" dirty="0">
              <a:ln>
                <a:noFill/>
              </a:ln>
              <a:solidFill>
                <a:srgbClr val="FF0000"/>
              </a:solidFill>
              <a:effectLst/>
              <a:highlight>
                <a:srgbClr val="FFFF00"/>
              </a:highlight>
              <a:uLnTx/>
              <a:uFillTx/>
              <a:latin typeface="Arial" panose="020B0604020202020204" pitchFamily="34" charset="0"/>
              <a:ea typeface="KaiTi" panose="02010609060101010101" pitchFamily="49" charset="-122"/>
              <a:cs typeface="Arial" panose="020B0604020202020204" pitchFamily="34" charset="0"/>
            </a:endParaRPr>
          </a:p>
        </p:txBody>
      </p:sp>
    </p:spTree>
    <p:extLst>
      <p:ext uri="{BB962C8B-B14F-4D97-AF65-F5344CB8AC3E}">
        <p14:creationId xmlns:p14="http://schemas.microsoft.com/office/powerpoint/2010/main" val="409663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03A823A-4FF0-4F76-A31B-BB321FA70953}"/>
              </a:ext>
            </a:extLst>
          </p:cNvPr>
          <p:cNvPicPr>
            <a:picLocks noChangeAspect="1"/>
          </p:cNvPicPr>
          <p:nvPr/>
        </p:nvPicPr>
        <p:blipFill>
          <a:blip r:embed="rId2"/>
          <a:stretch>
            <a:fillRect/>
          </a:stretch>
        </p:blipFill>
        <p:spPr>
          <a:xfrm>
            <a:off x="1412510" y="1077966"/>
            <a:ext cx="9366980" cy="5303278"/>
          </a:xfrm>
          <a:prstGeom prst="rect">
            <a:avLst/>
          </a:prstGeom>
        </p:spPr>
      </p:pic>
      <p:sp>
        <p:nvSpPr>
          <p:cNvPr id="7" name="矩形 6"/>
          <p:cNvSpPr/>
          <p:nvPr/>
        </p:nvSpPr>
        <p:spPr>
          <a:xfrm>
            <a:off x="288000" y="-1864"/>
            <a:ext cx="9769929" cy="1077218"/>
          </a:xfrm>
          <a:prstGeom prst="rect">
            <a:avLst/>
          </a:prstGeom>
        </p:spPr>
        <p:txBody>
          <a:bodyPr wrap="square">
            <a:spAutoFit/>
          </a:bodyPr>
          <a:lstStyle/>
          <a:p>
            <a:pPr algn="ctr">
              <a:defRPr/>
            </a:pPr>
            <a:r>
              <a:rPr kumimoji="0" lang="en-US" altLang="zh-TW" sz="36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Wireless Digital Twins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FF0000"/>
                </a:solidFill>
                <a:effectLst/>
                <a:uLnTx/>
                <a:uFillTx/>
                <a:latin typeface="KaiTi" panose="02010609060101010101" pitchFamily="49" charset="-122"/>
                <a:ea typeface="KaiTi" panose="02010609060101010101" pitchFamily="49" charset="-122"/>
              </a:rPr>
              <a:t>3D</a:t>
            </a:r>
            <a:r>
              <a:rPr kumimoji="0" lang="zh-TW" altLang="en-US" sz="2800" b="1" i="0" u="none" strike="noStrike" kern="1200" cap="none" spc="0" normalizeH="0" baseline="0" noProof="0" dirty="0">
                <a:ln>
                  <a:noFill/>
                </a:ln>
                <a:solidFill>
                  <a:srgbClr val="FF0000"/>
                </a:solidFill>
                <a:effectLst/>
                <a:uLnTx/>
                <a:uFillTx/>
                <a:latin typeface="KaiTi" panose="02010609060101010101" pitchFamily="49" charset="-122"/>
                <a:ea typeface="KaiTi" panose="02010609060101010101" pitchFamily="49" charset="-122"/>
              </a:rPr>
              <a:t>建圖（以交大校園為例）</a:t>
            </a:r>
            <a:endParaRPr kumimoji="0" lang="zh-TW" altLang="en-US" sz="2800" b="0" i="0" u="none" strike="noStrike" kern="1200" cap="none" spc="0" normalizeH="0" baseline="0" noProof="0" dirty="0">
              <a:ln>
                <a:noFill/>
              </a:ln>
              <a:solidFill>
                <a:srgbClr val="FF0000"/>
              </a:solidFill>
              <a:effectLst/>
              <a:highlight>
                <a:srgbClr val="FFFF00"/>
              </a:highlight>
              <a:uLnTx/>
              <a:uFillTx/>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369810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4626" y="159703"/>
            <a:ext cx="9769929" cy="954107"/>
          </a:xfrm>
          <a:prstGeom prst="rect">
            <a:avLst/>
          </a:prstGeom>
        </p:spPr>
        <p:txBody>
          <a:bodyPr wrap="square">
            <a:spAutoFit/>
          </a:bodyPr>
          <a:lstStyle/>
          <a:p>
            <a:pPr algn="ctr">
              <a:defRPr/>
            </a:pPr>
            <a:r>
              <a:rPr kumimoji="0" lang="en-US" altLang="zh-TW" sz="36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Wireless Digital Twins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FF0000"/>
                </a:solidFill>
                <a:effectLst/>
                <a:uLnTx/>
                <a:uFillTx/>
                <a:latin typeface="Arial" panose="020B0604020202020204" pitchFamily="34" charset="0"/>
                <a:ea typeface="KaiTi" panose="02010609060101010101" pitchFamily="49" charset="-122"/>
                <a:cs typeface="Arial" panose="020B0604020202020204" pitchFamily="34" charset="0"/>
              </a:rPr>
              <a:t>NYCU 3D</a:t>
            </a:r>
            <a:r>
              <a:rPr kumimoji="0" lang="zh-TW" altLang="en-US" sz="2000" b="0" i="0" u="none" strike="noStrike" kern="1200" cap="none" spc="0" normalizeH="0" baseline="0" noProof="0" dirty="0">
                <a:ln>
                  <a:noFill/>
                </a:ln>
                <a:solidFill>
                  <a:srgbClr val="FF0000"/>
                </a:solidFill>
                <a:effectLst/>
                <a:uLnTx/>
                <a:uFillTx/>
                <a:latin typeface="Arial" panose="020B0604020202020204" pitchFamily="34" charset="0"/>
                <a:ea typeface="KaiTi" panose="02010609060101010101" pitchFamily="49" charset="-122"/>
                <a:cs typeface="Arial" panose="020B0604020202020204" pitchFamily="34" charset="0"/>
              </a:rPr>
              <a:t>衛星圖，無人機</a:t>
            </a:r>
            <a:r>
              <a:rPr kumimoji="0" lang="en-US" altLang="zh-TW" sz="2000" b="0" i="0" u="none" strike="noStrike" kern="1200" cap="none" spc="0" normalizeH="0" baseline="0" noProof="0" dirty="0">
                <a:ln>
                  <a:noFill/>
                </a:ln>
                <a:solidFill>
                  <a:srgbClr val="FF0000"/>
                </a:solidFill>
                <a:effectLst/>
                <a:uLnTx/>
                <a:uFillTx/>
                <a:latin typeface="Arial" panose="020B0604020202020204" pitchFamily="34" charset="0"/>
                <a:ea typeface="KaiTi" panose="02010609060101010101" pitchFamily="49" charset="-122"/>
                <a:cs typeface="Arial" panose="020B0604020202020204" pitchFamily="34" charset="0"/>
              </a:rPr>
              <a:t>(</a:t>
            </a:r>
            <a:r>
              <a:rPr kumimoji="0" lang="zh-TW" altLang="en-US" sz="2000" b="0" i="0" u="none" strike="noStrike" kern="1200" cap="none" spc="0" normalizeH="0" baseline="0" noProof="0" dirty="0">
                <a:ln>
                  <a:noFill/>
                </a:ln>
                <a:solidFill>
                  <a:srgbClr val="FF0000"/>
                </a:solidFill>
                <a:effectLst/>
                <a:uLnTx/>
                <a:uFillTx/>
                <a:latin typeface="Arial" panose="020B0604020202020204" pitchFamily="34" charset="0"/>
                <a:ea typeface="KaiTi" panose="02010609060101010101" pitchFamily="49" charset="-122"/>
                <a:cs typeface="Arial" panose="020B0604020202020204" pitchFamily="34" charset="0"/>
              </a:rPr>
              <a:t>自動及手動</a:t>
            </a:r>
            <a:r>
              <a:rPr kumimoji="0" lang="en-US" altLang="zh-TW" sz="2000" b="0" i="0" u="none" strike="noStrike" kern="1200" cap="none" spc="0" normalizeH="0" baseline="0" noProof="0" dirty="0">
                <a:ln>
                  <a:noFill/>
                </a:ln>
                <a:solidFill>
                  <a:srgbClr val="FF0000"/>
                </a:solidFill>
                <a:effectLst/>
                <a:uLnTx/>
                <a:uFillTx/>
                <a:latin typeface="Arial" panose="020B0604020202020204" pitchFamily="34" charset="0"/>
                <a:ea typeface="KaiTi" panose="02010609060101010101" pitchFamily="49" charset="-122"/>
                <a:cs typeface="Arial" panose="020B0604020202020204" pitchFamily="34" charset="0"/>
              </a:rPr>
              <a:t>)</a:t>
            </a:r>
            <a:r>
              <a:rPr kumimoji="0" lang="zh-TW" altLang="en-US" sz="2000" b="0" i="0" u="none" strike="noStrike" kern="1200" cap="none" spc="0" normalizeH="0" baseline="0" noProof="0" dirty="0">
                <a:ln>
                  <a:noFill/>
                </a:ln>
                <a:solidFill>
                  <a:srgbClr val="FF0000"/>
                </a:solidFill>
                <a:effectLst/>
                <a:uLnTx/>
                <a:uFillTx/>
                <a:latin typeface="Arial" panose="020B0604020202020204" pitchFamily="34" charset="0"/>
                <a:ea typeface="KaiTi" panose="02010609060101010101" pitchFamily="49" charset="-122"/>
                <a:cs typeface="Arial" panose="020B0604020202020204" pitchFamily="34" charset="0"/>
              </a:rPr>
              <a:t>飛行</a:t>
            </a:r>
            <a:endParaRPr kumimoji="0" lang="zh-TW" altLang="en-US" sz="2000" b="1" i="0" u="none" strike="noStrike" kern="1200" cap="none" spc="0" normalizeH="0" baseline="0" noProof="0" dirty="0">
              <a:ln>
                <a:noFill/>
              </a:ln>
              <a:solidFill>
                <a:srgbClr val="FF0000"/>
              </a:solidFill>
              <a:effectLst/>
              <a:highlight>
                <a:srgbClr val="FFFF00"/>
              </a:highlight>
              <a:uLnTx/>
              <a:uFillTx/>
              <a:latin typeface="Arial" panose="020B0604020202020204" pitchFamily="34" charset="0"/>
              <a:ea typeface="KaiTi" panose="02010609060101010101" pitchFamily="49" charset="-122"/>
              <a:cs typeface="Arial" panose="020B0604020202020204" pitchFamily="34" charset="0"/>
            </a:endParaRPr>
          </a:p>
        </p:txBody>
      </p:sp>
      <p:pic>
        <p:nvPicPr>
          <p:cNvPr id="2" name="圖片 1">
            <a:extLst>
              <a:ext uri="{FF2B5EF4-FFF2-40B4-BE49-F238E27FC236}">
                <a16:creationId xmlns:a16="http://schemas.microsoft.com/office/drawing/2014/main" id="{A5205854-FDD4-6197-7743-454AA7E08365}"/>
              </a:ext>
            </a:extLst>
          </p:cNvPr>
          <p:cNvPicPr>
            <a:picLocks noChangeAspect="1"/>
          </p:cNvPicPr>
          <p:nvPr/>
        </p:nvPicPr>
        <p:blipFill>
          <a:blip r:embed="rId2"/>
          <a:stretch>
            <a:fillRect/>
          </a:stretch>
        </p:blipFill>
        <p:spPr>
          <a:xfrm>
            <a:off x="95741" y="1161988"/>
            <a:ext cx="4460217" cy="2715933"/>
          </a:xfrm>
          <a:prstGeom prst="rect">
            <a:avLst/>
          </a:prstGeom>
        </p:spPr>
      </p:pic>
      <p:pic>
        <p:nvPicPr>
          <p:cNvPr id="3" name="圖片 2">
            <a:extLst>
              <a:ext uri="{FF2B5EF4-FFF2-40B4-BE49-F238E27FC236}">
                <a16:creationId xmlns:a16="http://schemas.microsoft.com/office/drawing/2014/main" id="{67EFB530-9EEF-5FCF-7BD6-5D622A824EFE}"/>
              </a:ext>
            </a:extLst>
          </p:cNvPr>
          <p:cNvPicPr>
            <a:picLocks noChangeAspect="1"/>
          </p:cNvPicPr>
          <p:nvPr/>
        </p:nvPicPr>
        <p:blipFill>
          <a:blip r:embed="rId3"/>
          <a:stretch>
            <a:fillRect/>
          </a:stretch>
        </p:blipFill>
        <p:spPr>
          <a:xfrm>
            <a:off x="4718004" y="1161988"/>
            <a:ext cx="3913941" cy="2684183"/>
          </a:xfrm>
          <a:prstGeom prst="rect">
            <a:avLst/>
          </a:prstGeom>
        </p:spPr>
      </p:pic>
      <p:pic>
        <p:nvPicPr>
          <p:cNvPr id="4" name="圖片 3">
            <a:extLst>
              <a:ext uri="{FF2B5EF4-FFF2-40B4-BE49-F238E27FC236}">
                <a16:creationId xmlns:a16="http://schemas.microsoft.com/office/drawing/2014/main" id="{0190E716-35D8-6CBA-D224-97CE55B8744E}"/>
              </a:ext>
            </a:extLst>
          </p:cNvPr>
          <p:cNvPicPr>
            <a:picLocks noChangeAspect="1"/>
          </p:cNvPicPr>
          <p:nvPr/>
        </p:nvPicPr>
        <p:blipFill>
          <a:blip r:embed="rId4"/>
          <a:stretch>
            <a:fillRect/>
          </a:stretch>
        </p:blipFill>
        <p:spPr>
          <a:xfrm>
            <a:off x="8793991" y="1161988"/>
            <a:ext cx="3060700" cy="2654300"/>
          </a:xfrm>
          <a:prstGeom prst="rect">
            <a:avLst/>
          </a:prstGeom>
        </p:spPr>
      </p:pic>
      <p:pic>
        <p:nvPicPr>
          <p:cNvPr id="9" name="圖片 8">
            <a:extLst>
              <a:ext uri="{FF2B5EF4-FFF2-40B4-BE49-F238E27FC236}">
                <a16:creationId xmlns:a16="http://schemas.microsoft.com/office/drawing/2014/main" id="{70E223DD-50BD-6A5E-8224-0DE0B7736313}"/>
              </a:ext>
            </a:extLst>
          </p:cNvPr>
          <p:cNvPicPr>
            <a:picLocks noChangeAspect="1"/>
          </p:cNvPicPr>
          <p:nvPr/>
        </p:nvPicPr>
        <p:blipFill>
          <a:blip r:embed="rId5"/>
          <a:stretch>
            <a:fillRect/>
          </a:stretch>
        </p:blipFill>
        <p:spPr>
          <a:xfrm>
            <a:off x="2424533" y="4073746"/>
            <a:ext cx="3367229" cy="2421884"/>
          </a:xfrm>
          <a:prstGeom prst="rect">
            <a:avLst/>
          </a:prstGeom>
        </p:spPr>
      </p:pic>
      <p:sp>
        <p:nvSpPr>
          <p:cNvPr id="10" name="矩形 9">
            <a:extLst>
              <a:ext uri="{FF2B5EF4-FFF2-40B4-BE49-F238E27FC236}">
                <a16:creationId xmlns:a16="http://schemas.microsoft.com/office/drawing/2014/main" id="{5D10EBEA-F36E-A917-D1C2-4F37277099AC}"/>
              </a:ext>
            </a:extLst>
          </p:cNvPr>
          <p:cNvSpPr/>
          <p:nvPr/>
        </p:nvSpPr>
        <p:spPr>
          <a:xfrm>
            <a:off x="6096000" y="5535118"/>
            <a:ext cx="502990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無人機位置</a:t>
            </a:r>
            <a:r>
              <a:rPr lang="zh-TW" altLang="en-US" sz="3200" dirty="0">
                <a:solidFill>
                  <a:srgbClr val="0000FF"/>
                </a:solidFill>
                <a:latin typeface="Arial" panose="020B0604020202020204" pitchFamily="34" charset="0"/>
                <a:ea typeface="KaiTi" panose="02010609060101010101" pitchFamily="49" charset="-122"/>
                <a:cs typeface="Arial" panose="020B0604020202020204" pitchFamily="34" charset="0"/>
              </a:rPr>
              <a:t>之</a:t>
            </a:r>
            <a:r>
              <a:rPr kumimoji="0" lang="zh-TW" altLang="en-US" sz="3200" b="0"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 </a:t>
            </a:r>
            <a:r>
              <a:rPr kumimoji="0" lang="en-US" altLang="zh-TW" sz="32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SINR </a:t>
            </a:r>
            <a:r>
              <a:rPr kumimoji="0" lang="zh-TW" altLang="en-US" sz="32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圖</a:t>
            </a:r>
          </a:p>
        </p:txBody>
      </p:sp>
    </p:spTree>
    <p:extLst>
      <p:ext uri="{BB962C8B-B14F-4D97-AF65-F5344CB8AC3E}">
        <p14:creationId xmlns:p14="http://schemas.microsoft.com/office/powerpoint/2010/main" val="1884847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77845C7-3E0C-44BB-A69B-E7429E46E93C}"/>
              </a:ext>
            </a:extLst>
          </p:cNvPr>
          <p:cNvPicPr>
            <a:picLocks noChangeAspect="1"/>
          </p:cNvPicPr>
          <p:nvPr/>
        </p:nvPicPr>
        <p:blipFill>
          <a:blip r:embed="rId2"/>
          <a:stretch>
            <a:fillRect/>
          </a:stretch>
        </p:blipFill>
        <p:spPr>
          <a:xfrm>
            <a:off x="1027310" y="3728042"/>
            <a:ext cx="9803697" cy="2885172"/>
          </a:xfrm>
          <a:prstGeom prst="rect">
            <a:avLst/>
          </a:prstGeom>
        </p:spPr>
      </p:pic>
      <p:pic>
        <p:nvPicPr>
          <p:cNvPr id="6" name="圖片 5">
            <a:extLst>
              <a:ext uri="{FF2B5EF4-FFF2-40B4-BE49-F238E27FC236}">
                <a16:creationId xmlns:a16="http://schemas.microsoft.com/office/drawing/2014/main" id="{AE8DFE90-12AF-4681-9B3B-19B59344DC4C}"/>
              </a:ext>
            </a:extLst>
          </p:cNvPr>
          <p:cNvPicPr>
            <a:picLocks noChangeAspect="1"/>
          </p:cNvPicPr>
          <p:nvPr/>
        </p:nvPicPr>
        <p:blipFill>
          <a:blip r:embed="rId3"/>
          <a:stretch>
            <a:fillRect/>
          </a:stretch>
        </p:blipFill>
        <p:spPr>
          <a:xfrm>
            <a:off x="868494" y="1091476"/>
            <a:ext cx="9948080" cy="2949582"/>
          </a:xfrm>
          <a:prstGeom prst="rect">
            <a:avLst/>
          </a:prstGeom>
        </p:spPr>
      </p:pic>
      <p:sp>
        <p:nvSpPr>
          <p:cNvPr id="2" name="矩形 1"/>
          <p:cNvSpPr/>
          <p:nvPr/>
        </p:nvSpPr>
        <p:spPr>
          <a:xfrm>
            <a:off x="288000" y="65868"/>
            <a:ext cx="7451079" cy="1015663"/>
          </a:xfrm>
          <a:prstGeom prst="rect">
            <a:avLst/>
          </a:prstGeom>
        </p:spPr>
        <p:txBody>
          <a:bodyPr wrap="none">
            <a:spAutoFit/>
          </a:bodyPr>
          <a:lstStyle/>
          <a:p>
            <a:pPr>
              <a:defRPr/>
            </a:pPr>
            <a:r>
              <a:rPr kumimoji="0" lang="en-US" altLang="zh-TW" sz="40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Wireless Digital Twins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rgbClr val="FF0000"/>
                </a:solidFill>
                <a:effectLst/>
                <a:uLnTx/>
                <a:uFillTx/>
                <a:latin typeface="Arial" panose="020B0604020202020204" pitchFamily="34" charset="0"/>
                <a:ea typeface="Kaiti SC" panose="02010600040101010101" pitchFamily="2" charset="-122"/>
                <a:cs typeface="Arial" panose="020B0604020202020204" pitchFamily="34" charset="0"/>
              </a:rPr>
              <a:t>無線電地圖估計：在無人機位置畫出時頻圖和 </a:t>
            </a:r>
            <a:r>
              <a:rPr kumimoji="0" lang="en-US" altLang="zh-TW" sz="2000" b="1" i="0" u="none" strike="noStrike" kern="1200" cap="none" spc="0" normalizeH="0" baseline="0" noProof="0" dirty="0">
                <a:ln>
                  <a:noFill/>
                </a:ln>
                <a:solidFill>
                  <a:srgbClr val="FF0000"/>
                </a:solidFill>
                <a:effectLst/>
                <a:uLnTx/>
                <a:uFillTx/>
                <a:latin typeface="Arial" panose="020B0604020202020204" pitchFamily="34" charset="0"/>
                <a:ea typeface="Kaiti SC" panose="02010600040101010101" pitchFamily="2" charset="-122"/>
                <a:cs typeface="Arial" panose="020B0604020202020204" pitchFamily="34" charset="0"/>
              </a:rPr>
              <a:t>Delay-Doppler </a:t>
            </a:r>
            <a:r>
              <a:rPr kumimoji="0" lang="zh-TW" altLang="en-US" sz="2000" b="1" i="0" u="none" strike="noStrike" kern="1200" cap="none" spc="0" normalizeH="0" baseline="0" noProof="0" dirty="0">
                <a:ln>
                  <a:noFill/>
                </a:ln>
                <a:solidFill>
                  <a:srgbClr val="FF0000"/>
                </a:solidFill>
                <a:effectLst/>
                <a:uLnTx/>
                <a:uFillTx/>
                <a:latin typeface="Arial" panose="020B0604020202020204" pitchFamily="34" charset="0"/>
                <a:ea typeface="Kaiti SC" panose="02010600040101010101" pitchFamily="2" charset="-122"/>
                <a:cs typeface="Arial" panose="020B0604020202020204" pitchFamily="34" charset="0"/>
              </a:rPr>
              <a:t>圖</a:t>
            </a:r>
          </a:p>
        </p:txBody>
      </p:sp>
    </p:spTree>
    <p:extLst>
      <p:ext uri="{BB962C8B-B14F-4D97-AF65-F5344CB8AC3E}">
        <p14:creationId xmlns:p14="http://schemas.microsoft.com/office/powerpoint/2010/main" val="3900971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F87B4C-2216-4209-92C1-22BA8E6ACDD3}"/>
              </a:ext>
            </a:extLst>
          </p:cNvPr>
          <p:cNvSpPr>
            <a:spLocks noGrp="1"/>
          </p:cNvSpPr>
          <p:nvPr>
            <p:ph type="title"/>
          </p:nvPr>
        </p:nvSpPr>
        <p:spPr>
          <a:xfrm>
            <a:off x="288000" y="237201"/>
            <a:ext cx="10515600" cy="986826"/>
          </a:xfrm>
        </p:spPr>
        <p:txBody>
          <a:bodyPr>
            <a:normAutofit fontScale="90000"/>
          </a:bodyPr>
          <a:lstStyle/>
          <a:p>
            <a:r>
              <a:rPr lang="en-US" altLang="zh-TW" sz="4400" dirty="0">
                <a:solidFill>
                  <a:srgbClr val="0000FF"/>
                </a:solidFill>
                <a:latin typeface="Arial" panose="020B0604020202020204" pitchFamily="34" charset="0"/>
                <a:ea typeface="Kaiti SC" panose="02010600040101010101" pitchFamily="2" charset="-122"/>
                <a:cs typeface="Arial" panose="020B0604020202020204" pitchFamily="34" charset="0"/>
              </a:rPr>
              <a:t>Anti-interference Module</a:t>
            </a:r>
            <a:br>
              <a:rPr lang="en-US" altLang="zh-TW" sz="4400" dirty="0">
                <a:solidFill>
                  <a:srgbClr val="0000FF"/>
                </a:solidFill>
                <a:latin typeface="Arial" panose="020B0604020202020204" pitchFamily="34" charset="0"/>
                <a:ea typeface="Kaiti SC" panose="02010600040101010101" pitchFamily="2" charset="-122"/>
                <a:cs typeface="Arial" panose="020B0604020202020204" pitchFamily="34" charset="0"/>
              </a:rPr>
            </a:br>
            <a:r>
              <a:rPr lang="zh-TW" altLang="en-US" sz="2700" dirty="0">
                <a:solidFill>
                  <a:srgbClr val="FF0000"/>
                </a:solidFill>
                <a:latin typeface="Arial" panose="020B0604020202020204" pitchFamily="34" charset="0"/>
                <a:ea typeface="Kaiti SC" panose="02010600040101010101" pitchFamily="2" charset="-122"/>
                <a:cs typeface="Arial" panose="020B0604020202020204" pitchFamily="34" charset="0"/>
              </a:rPr>
              <a:t>干擾樣態 </a:t>
            </a:r>
            <a:r>
              <a:rPr lang="en-US" altLang="zh-TW" sz="2700" dirty="0">
                <a:solidFill>
                  <a:srgbClr val="FF0000"/>
                </a:solidFill>
                <a:latin typeface="Arial" panose="020B0604020202020204" pitchFamily="34" charset="0"/>
                <a:ea typeface="Kaiti SC" panose="02010600040101010101" pitchFamily="2" charset="-122"/>
                <a:cs typeface="Arial" panose="020B0604020202020204" pitchFamily="34" charset="0"/>
              </a:rPr>
              <a:t>(jamming)</a:t>
            </a:r>
            <a:r>
              <a:rPr lang="zh-TW" altLang="en-US" sz="2700" dirty="0">
                <a:solidFill>
                  <a:srgbClr val="FF0000"/>
                </a:solidFill>
                <a:latin typeface="Arial" panose="020B0604020202020204" pitchFamily="34" charset="0"/>
                <a:ea typeface="Kaiti SC" panose="02010600040101010101" pitchFamily="2" charset="-122"/>
                <a:cs typeface="Arial" panose="020B0604020202020204" pitchFamily="34" charset="0"/>
              </a:rPr>
              <a:t> 分析</a:t>
            </a:r>
          </a:p>
        </p:txBody>
      </p:sp>
      <p:sp>
        <p:nvSpPr>
          <p:cNvPr id="3" name="內容版面配置區 2">
            <a:extLst>
              <a:ext uri="{FF2B5EF4-FFF2-40B4-BE49-F238E27FC236}">
                <a16:creationId xmlns:a16="http://schemas.microsoft.com/office/drawing/2014/main" id="{14B2831B-BEBC-4972-AE2A-7D71D3E7F99C}"/>
              </a:ext>
            </a:extLst>
          </p:cNvPr>
          <p:cNvSpPr>
            <a:spLocks noGrp="1"/>
          </p:cNvSpPr>
          <p:nvPr>
            <p:ph idx="1"/>
          </p:nvPr>
        </p:nvSpPr>
        <p:spPr>
          <a:xfrm>
            <a:off x="209282" y="1437286"/>
            <a:ext cx="10515600" cy="4860000"/>
          </a:xfrm>
        </p:spPr>
        <p:txBody>
          <a:bodyPr/>
          <a:lstStyle/>
          <a:p>
            <a:pPr>
              <a:spcBef>
                <a:spcPts val="0"/>
              </a:spcBef>
              <a:spcAft>
                <a:spcPts val="600"/>
              </a:spcAft>
            </a:pPr>
            <a:r>
              <a:rPr lang="zh-TW" altLang="en-US" sz="2400" dirty="0">
                <a:latin typeface="Arial" panose="020B0604020202020204" pitchFamily="34" charset="0"/>
                <a:ea typeface="Kaiti SC" panose="02010600040101010101" pitchFamily="2" charset="-122"/>
                <a:cs typeface="Arial" panose="020B0604020202020204" pitchFamily="34" charset="0"/>
              </a:rPr>
              <a:t>建構</a:t>
            </a:r>
            <a:r>
              <a:rPr lang="en-US" altLang="zh-TW" sz="2400" dirty="0">
                <a:latin typeface="Arial" panose="020B0604020202020204" pitchFamily="34" charset="0"/>
                <a:ea typeface="Kaiti SC" panose="02010600040101010101" pitchFamily="2" charset="-122"/>
                <a:cs typeface="Arial" panose="020B0604020202020204" pitchFamily="34" charset="0"/>
              </a:rPr>
              <a:t>UAV</a:t>
            </a:r>
            <a:r>
              <a:rPr lang="zh-TW" altLang="en-US" sz="2400" dirty="0">
                <a:latin typeface="Arial" panose="020B0604020202020204" pitchFamily="34" charset="0"/>
                <a:ea typeface="Kaiti SC" panose="02010600040101010101" pitchFamily="2" charset="-122"/>
                <a:cs typeface="Arial" panose="020B0604020202020204" pitchFamily="34" charset="0"/>
              </a:rPr>
              <a:t>常遭遇三種惡意干擾的樣態</a:t>
            </a:r>
            <a:endParaRPr lang="en-US" altLang="zh-TW" sz="2400" dirty="0">
              <a:latin typeface="Arial" panose="020B0604020202020204" pitchFamily="34" charset="0"/>
              <a:ea typeface="Kaiti SC" panose="02010600040101010101" pitchFamily="2" charset="-122"/>
              <a:cs typeface="Arial" panose="020B0604020202020204" pitchFamily="34" charset="0"/>
            </a:endParaRPr>
          </a:p>
          <a:p>
            <a:pPr lvl="1">
              <a:spcBef>
                <a:spcPts val="600"/>
              </a:spcBef>
            </a:pPr>
            <a:r>
              <a:rPr lang="zh-TW" altLang="en-US" sz="2000" dirty="0">
                <a:latin typeface="Arial" panose="020B0604020202020204" pitchFamily="34" charset="0"/>
                <a:ea typeface="Kaiti SC" panose="02010600040101010101" pitchFamily="2" charset="-122"/>
                <a:cs typeface="Arial" panose="020B0604020202020204" pitchFamily="34" charset="0"/>
              </a:rPr>
              <a:t>點頻干擾 </a:t>
            </a:r>
            <a:r>
              <a:rPr lang="en-US" altLang="zh-TW" sz="2000" dirty="0">
                <a:latin typeface="Arial" panose="020B0604020202020204" pitchFamily="34" charset="0"/>
                <a:ea typeface="Kaiti SC" panose="02010600040101010101" pitchFamily="2" charset="-122"/>
                <a:cs typeface="Arial" panose="020B0604020202020204" pitchFamily="34" charset="0"/>
              </a:rPr>
              <a:t>(spot noise)</a:t>
            </a:r>
            <a:r>
              <a:rPr lang="zh-TW" altLang="en-US" sz="2000" dirty="0">
                <a:latin typeface="Arial" panose="020B0604020202020204" pitchFamily="34" charset="0"/>
                <a:ea typeface="Kaiti SC" panose="02010600040101010101" pitchFamily="2" charset="-122"/>
                <a:cs typeface="Arial" panose="020B0604020202020204" pitchFamily="34" charset="0"/>
              </a:rPr>
              <a:t>：集中干擾特定窄頻段</a:t>
            </a:r>
            <a:endParaRPr lang="en-US" altLang="zh-TW" sz="2000" dirty="0">
              <a:latin typeface="Arial" panose="020B0604020202020204" pitchFamily="34" charset="0"/>
              <a:ea typeface="Kaiti SC" panose="02010600040101010101" pitchFamily="2" charset="-122"/>
              <a:cs typeface="Arial" panose="020B0604020202020204" pitchFamily="34" charset="0"/>
            </a:endParaRPr>
          </a:p>
          <a:p>
            <a:pPr lvl="1">
              <a:spcBef>
                <a:spcPts val="600"/>
              </a:spcBef>
            </a:pPr>
            <a:r>
              <a:rPr lang="zh-TW" altLang="en-US" sz="2000" dirty="0">
                <a:latin typeface="Arial" panose="020B0604020202020204" pitchFamily="34" charset="0"/>
                <a:ea typeface="Kaiti SC" panose="02010600040101010101" pitchFamily="2" charset="-122"/>
                <a:cs typeface="Arial" panose="020B0604020202020204" pitchFamily="34" charset="0"/>
              </a:rPr>
              <a:t>彈幕干擾 </a:t>
            </a:r>
            <a:r>
              <a:rPr lang="en-US" altLang="zh-TW" sz="2000" dirty="0">
                <a:latin typeface="Arial" panose="020B0604020202020204" pitchFamily="34" charset="0"/>
                <a:ea typeface="Kaiti SC" panose="02010600040101010101" pitchFamily="2" charset="-122"/>
                <a:cs typeface="Arial" panose="020B0604020202020204" pitchFamily="34" charset="0"/>
              </a:rPr>
              <a:t>(barrage noise)</a:t>
            </a:r>
            <a:r>
              <a:rPr lang="zh-TW" altLang="en-US" sz="2000" dirty="0">
                <a:latin typeface="Arial" panose="020B0604020202020204" pitchFamily="34" charset="0"/>
                <a:ea typeface="Kaiti SC" panose="02010600040101010101" pitchFamily="2" charset="-122"/>
                <a:cs typeface="Arial" panose="020B0604020202020204" pitchFamily="34" charset="0"/>
              </a:rPr>
              <a:t>：覆蓋整個頻段</a:t>
            </a:r>
            <a:endParaRPr lang="en-US" altLang="zh-TW" sz="2000" dirty="0">
              <a:latin typeface="Arial" panose="020B0604020202020204" pitchFamily="34" charset="0"/>
              <a:ea typeface="Kaiti SC" panose="02010600040101010101" pitchFamily="2" charset="-122"/>
              <a:cs typeface="Arial" panose="020B0604020202020204" pitchFamily="34" charset="0"/>
            </a:endParaRPr>
          </a:p>
          <a:p>
            <a:pPr lvl="1">
              <a:spcBef>
                <a:spcPts val="600"/>
              </a:spcBef>
            </a:pPr>
            <a:r>
              <a:rPr lang="zh-TW" altLang="en-US" sz="2000" dirty="0">
                <a:latin typeface="Arial" panose="020B0604020202020204" pitchFamily="34" charset="0"/>
                <a:ea typeface="Kaiti SC" panose="02010600040101010101" pitchFamily="2" charset="-122"/>
                <a:cs typeface="Arial" panose="020B0604020202020204" pitchFamily="34" charset="0"/>
              </a:rPr>
              <a:t>掃頻干擾 </a:t>
            </a:r>
            <a:r>
              <a:rPr lang="en-US" altLang="zh-TW" sz="2000" dirty="0">
                <a:latin typeface="Arial" panose="020B0604020202020204" pitchFamily="34" charset="0"/>
                <a:ea typeface="Kaiti SC" panose="02010600040101010101" pitchFamily="2" charset="-122"/>
                <a:cs typeface="Arial" panose="020B0604020202020204" pitchFamily="34" charset="0"/>
              </a:rPr>
              <a:t>(sweep noise)</a:t>
            </a:r>
            <a:r>
              <a:rPr lang="zh-TW" altLang="en-US" sz="2000" dirty="0">
                <a:latin typeface="Arial" panose="020B0604020202020204" pitchFamily="34" charset="0"/>
                <a:ea typeface="Kaiti SC" panose="02010600040101010101" pitchFamily="2" charset="-122"/>
                <a:cs typeface="Arial" panose="020B0604020202020204" pitchFamily="34" charset="0"/>
              </a:rPr>
              <a:t>： </a:t>
            </a:r>
            <a:r>
              <a:rPr lang="en-US" altLang="zh-TW" sz="2000" dirty="0">
                <a:latin typeface="Arial" panose="020B0604020202020204" pitchFamily="34" charset="0"/>
                <a:ea typeface="Kaiti SC" panose="02010600040101010101" pitchFamily="2" charset="-122"/>
                <a:cs typeface="Arial" panose="020B0604020202020204" pitchFamily="34" charset="0"/>
              </a:rPr>
              <a:t>Chirp</a:t>
            </a:r>
            <a:r>
              <a:rPr lang="zh-TW" altLang="en-US" sz="2000" dirty="0">
                <a:latin typeface="Arial" panose="020B0604020202020204" pitchFamily="34" charset="0"/>
                <a:ea typeface="Kaiti SC" panose="02010600040101010101" pitchFamily="2" charset="-122"/>
                <a:cs typeface="Arial" panose="020B0604020202020204" pitchFamily="34" charset="0"/>
              </a:rPr>
              <a:t>訊號，隨時間週期性干擾一窄頻段</a:t>
            </a:r>
          </a:p>
        </p:txBody>
      </p:sp>
      <p:sp>
        <p:nvSpPr>
          <p:cNvPr id="7" name="文字方塊 6">
            <a:extLst>
              <a:ext uri="{FF2B5EF4-FFF2-40B4-BE49-F238E27FC236}">
                <a16:creationId xmlns:a16="http://schemas.microsoft.com/office/drawing/2014/main" id="{E00BD7FF-9006-441B-A0A4-15BF3CEE69F8}"/>
              </a:ext>
            </a:extLst>
          </p:cNvPr>
          <p:cNvSpPr txBox="1"/>
          <p:nvPr/>
        </p:nvSpPr>
        <p:spPr>
          <a:xfrm>
            <a:off x="5171703" y="6100603"/>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彈幕雜訊干擾</a:t>
            </a:r>
          </a:p>
        </p:txBody>
      </p:sp>
      <p:sp>
        <p:nvSpPr>
          <p:cNvPr id="8" name="文字方塊 7">
            <a:extLst>
              <a:ext uri="{FF2B5EF4-FFF2-40B4-BE49-F238E27FC236}">
                <a16:creationId xmlns:a16="http://schemas.microsoft.com/office/drawing/2014/main" id="{2B1DB089-0C79-4E88-8F4C-11DEDC53A21C}"/>
              </a:ext>
            </a:extLst>
          </p:cNvPr>
          <p:cNvSpPr txBox="1"/>
          <p:nvPr/>
        </p:nvSpPr>
        <p:spPr>
          <a:xfrm>
            <a:off x="1329254" y="6100182"/>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點頻雜訊干擾</a:t>
            </a:r>
          </a:p>
        </p:txBody>
      </p:sp>
      <p:sp>
        <p:nvSpPr>
          <p:cNvPr id="25" name="文字方塊 24">
            <a:extLst>
              <a:ext uri="{FF2B5EF4-FFF2-40B4-BE49-F238E27FC236}">
                <a16:creationId xmlns:a16="http://schemas.microsoft.com/office/drawing/2014/main" id="{0167A162-79A9-4D90-8D51-0544B253080F}"/>
              </a:ext>
            </a:extLst>
          </p:cNvPr>
          <p:cNvSpPr txBox="1"/>
          <p:nvPr/>
        </p:nvSpPr>
        <p:spPr>
          <a:xfrm>
            <a:off x="9369746" y="6100182"/>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掃頻雜訊干擾</a:t>
            </a:r>
          </a:p>
        </p:txBody>
      </p:sp>
      <p:grpSp>
        <p:nvGrpSpPr>
          <p:cNvPr id="80" name="群組 79">
            <a:extLst>
              <a:ext uri="{FF2B5EF4-FFF2-40B4-BE49-F238E27FC236}">
                <a16:creationId xmlns:a16="http://schemas.microsoft.com/office/drawing/2014/main" id="{C9B7E37B-B791-40C2-89C3-EFEB0851D63F}"/>
              </a:ext>
            </a:extLst>
          </p:cNvPr>
          <p:cNvGrpSpPr/>
          <p:nvPr/>
        </p:nvGrpSpPr>
        <p:grpSpPr>
          <a:xfrm>
            <a:off x="7542821" y="4024907"/>
            <a:ext cx="4551848" cy="2075275"/>
            <a:chOff x="7542821" y="4068015"/>
            <a:chExt cx="4551848" cy="2075275"/>
          </a:xfrm>
        </p:grpSpPr>
        <p:pic>
          <p:nvPicPr>
            <p:cNvPr id="1026" name="Picture 2" descr="Image 1 of 1">
              <a:extLst>
                <a:ext uri="{FF2B5EF4-FFF2-40B4-BE49-F238E27FC236}">
                  <a16:creationId xmlns:a16="http://schemas.microsoft.com/office/drawing/2014/main" id="{AD9BA7BE-711E-46D4-B1DD-14E5D3209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802" y="4068015"/>
              <a:ext cx="4279867" cy="1956372"/>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8D222E5A-AAA7-48F3-A2DD-139EB99F91BE}"/>
                </a:ext>
              </a:extLst>
            </p:cNvPr>
            <p:cNvSpPr txBox="1"/>
            <p:nvPr/>
          </p:nvSpPr>
          <p:spPr>
            <a:xfrm>
              <a:off x="7542821" y="4075015"/>
              <a:ext cx="641842"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freq.</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0" name="文字方塊 29">
              <a:extLst>
                <a:ext uri="{FF2B5EF4-FFF2-40B4-BE49-F238E27FC236}">
                  <a16:creationId xmlns:a16="http://schemas.microsoft.com/office/drawing/2014/main" id="{768B8D9F-E6D9-40A7-9417-F6163D9F4E31}"/>
                </a:ext>
              </a:extLst>
            </p:cNvPr>
            <p:cNvSpPr txBox="1"/>
            <p:nvPr/>
          </p:nvSpPr>
          <p:spPr>
            <a:xfrm>
              <a:off x="11408283" y="5804736"/>
              <a:ext cx="631904"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time</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79" name="群組 78">
            <a:extLst>
              <a:ext uri="{FF2B5EF4-FFF2-40B4-BE49-F238E27FC236}">
                <a16:creationId xmlns:a16="http://schemas.microsoft.com/office/drawing/2014/main" id="{E3457F40-42B0-4FC1-B244-EB4869CE1E68}"/>
              </a:ext>
            </a:extLst>
          </p:cNvPr>
          <p:cNvGrpSpPr/>
          <p:nvPr/>
        </p:nvGrpSpPr>
        <p:grpSpPr>
          <a:xfrm>
            <a:off x="3963163" y="3588011"/>
            <a:ext cx="3844492" cy="2726621"/>
            <a:chOff x="4106038" y="3548416"/>
            <a:chExt cx="3844492" cy="2726621"/>
          </a:xfrm>
        </p:grpSpPr>
        <p:sp>
          <p:nvSpPr>
            <p:cNvPr id="55" name="文字方塊 54">
              <a:extLst>
                <a:ext uri="{FF2B5EF4-FFF2-40B4-BE49-F238E27FC236}">
                  <a16:creationId xmlns:a16="http://schemas.microsoft.com/office/drawing/2014/main" id="{6B42C3C3-F68A-44ED-ABBB-BC7D11DF56E8}"/>
                </a:ext>
              </a:extLst>
            </p:cNvPr>
            <p:cNvSpPr txBox="1"/>
            <p:nvPr/>
          </p:nvSpPr>
          <p:spPr>
            <a:xfrm>
              <a:off x="4106038" y="3708876"/>
              <a:ext cx="59182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PSD</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41" name="直線單箭頭接點 40">
              <a:extLst>
                <a:ext uri="{FF2B5EF4-FFF2-40B4-BE49-F238E27FC236}">
                  <a16:creationId xmlns:a16="http://schemas.microsoft.com/office/drawing/2014/main" id="{3DF927FE-BA1F-4B35-96C2-36BADA406ABD}"/>
                </a:ext>
              </a:extLst>
            </p:cNvPr>
            <p:cNvCxnSpPr>
              <a:cxnSpLocks/>
            </p:cNvCxnSpPr>
            <p:nvPr/>
          </p:nvCxnSpPr>
          <p:spPr>
            <a:xfrm>
              <a:off x="5482521" y="4377412"/>
              <a:ext cx="1214422" cy="0"/>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4523D91B-F552-4191-ACF4-A56B0CF08FD1}"/>
                </a:ext>
              </a:extLst>
            </p:cNvPr>
            <p:cNvCxnSpPr>
              <a:cxnSpLocks/>
            </p:cNvCxnSpPr>
            <p:nvPr/>
          </p:nvCxnSpPr>
          <p:spPr>
            <a:xfrm>
              <a:off x="4380036" y="5903367"/>
              <a:ext cx="3561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6D789365-244A-4921-AAB4-FB8DDC4E8A0A}"/>
                </a:ext>
              </a:extLst>
            </p:cNvPr>
            <p:cNvCxnSpPr>
              <a:cxnSpLocks/>
            </p:cNvCxnSpPr>
            <p:nvPr/>
          </p:nvCxnSpPr>
          <p:spPr>
            <a:xfrm flipV="1">
              <a:off x="4380036" y="4021223"/>
              <a:ext cx="0" cy="1882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BC609427-A1FA-4CC2-B759-3981E58DE539}"/>
                </a:ext>
              </a:extLst>
            </p:cNvPr>
            <p:cNvCxnSpPr>
              <a:cxnSpLocks/>
            </p:cNvCxnSpPr>
            <p:nvPr/>
          </p:nvCxnSpPr>
          <p:spPr>
            <a:xfrm>
              <a:off x="5495821" y="3917823"/>
              <a:ext cx="120112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E97799BF-95B4-4D22-835A-9A71F8C6A4EF}"/>
                </a:ext>
              </a:extLst>
            </p:cNvPr>
            <p:cNvSpPr txBox="1"/>
            <p:nvPr/>
          </p:nvSpPr>
          <p:spPr>
            <a:xfrm>
              <a:off x="5382199" y="3548416"/>
              <a:ext cx="155683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operating BW</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1" name="直線接點 50">
              <a:extLst>
                <a:ext uri="{FF2B5EF4-FFF2-40B4-BE49-F238E27FC236}">
                  <a16:creationId xmlns:a16="http://schemas.microsoft.com/office/drawing/2014/main" id="{0B6F1C5B-7AAB-4B8F-B1CC-C323DD5B833A}"/>
                </a:ext>
              </a:extLst>
            </p:cNvPr>
            <p:cNvCxnSpPr>
              <a:cxnSpLocks/>
            </p:cNvCxnSpPr>
            <p:nvPr/>
          </p:nvCxnSpPr>
          <p:spPr>
            <a:xfrm>
              <a:off x="5495821" y="3878153"/>
              <a:ext cx="0" cy="2016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D05F1B7D-DFFB-4F4B-A622-55CC99DA9771}"/>
                </a:ext>
              </a:extLst>
            </p:cNvPr>
            <p:cNvCxnSpPr>
              <a:cxnSpLocks/>
            </p:cNvCxnSpPr>
            <p:nvPr/>
          </p:nvCxnSpPr>
          <p:spPr>
            <a:xfrm>
              <a:off x="6696943" y="3878153"/>
              <a:ext cx="0" cy="2016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BEE1758C-3945-4B87-A715-2E9E4D9EBEEF}"/>
                </a:ext>
              </a:extLst>
            </p:cNvPr>
            <p:cNvSpPr txBox="1"/>
            <p:nvPr/>
          </p:nvSpPr>
          <p:spPr>
            <a:xfrm>
              <a:off x="7308688" y="5936483"/>
              <a:ext cx="6418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freq.</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3" name="手繪多邊形: 圖案 52">
              <a:extLst>
                <a:ext uri="{FF2B5EF4-FFF2-40B4-BE49-F238E27FC236}">
                  <a16:creationId xmlns:a16="http://schemas.microsoft.com/office/drawing/2014/main" id="{BEF8133D-C2D9-4C30-8A67-7B213373D55F}"/>
                </a:ext>
              </a:extLst>
            </p:cNvPr>
            <p:cNvSpPr/>
            <p:nvPr/>
          </p:nvSpPr>
          <p:spPr>
            <a:xfrm>
              <a:off x="4768006"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手繪多邊形: 圖案 57">
              <a:extLst>
                <a:ext uri="{FF2B5EF4-FFF2-40B4-BE49-F238E27FC236}">
                  <a16:creationId xmlns:a16="http://schemas.microsoft.com/office/drawing/2014/main" id="{AF83CE66-FD20-4D2E-B1FE-47245082D8C6}"/>
                </a:ext>
              </a:extLst>
            </p:cNvPr>
            <p:cNvSpPr/>
            <p:nvPr/>
          </p:nvSpPr>
          <p:spPr>
            <a:xfrm>
              <a:off x="4875827"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9" name="手繪多邊形: 圖案 58">
              <a:extLst>
                <a:ext uri="{FF2B5EF4-FFF2-40B4-BE49-F238E27FC236}">
                  <a16:creationId xmlns:a16="http://schemas.microsoft.com/office/drawing/2014/main" id="{BC97ACAD-BBE6-486A-904C-A35DE73FAF32}"/>
                </a:ext>
              </a:extLst>
            </p:cNvPr>
            <p:cNvSpPr/>
            <p:nvPr/>
          </p:nvSpPr>
          <p:spPr>
            <a:xfrm>
              <a:off x="4983648"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手繪多邊形: 圖案 59">
              <a:extLst>
                <a:ext uri="{FF2B5EF4-FFF2-40B4-BE49-F238E27FC236}">
                  <a16:creationId xmlns:a16="http://schemas.microsoft.com/office/drawing/2014/main" id="{23967813-BDE3-45C6-A502-75620BC4D990}"/>
                </a:ext>
              </a:extLst>
            </p:cNvPr>
            <p:cNvSpPr/>
            <p:nvPr/>
          </p:nvSpPr>
          <p:spPr>
            <a:xfrm>
              <a:off x="5091469"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手繪多邊形: 圖案 60">
              <a:extLst>
                <a:ext uri="{FF2B5EF4-FFF2-40B4-BE49-F238E27FC236}">
                  <a16:creationId xmlns:a16="http://schemas.microsoft.com/office/drawing/2014/main" id="{FBEBE07B-C4B6-4654-84AE-6284B308D356}"/>
                </a:ext>
              </a:extLst>
            </p:cNvPr>
            <p:cNvSpPr/>
            <p:nvPr/>
          </p:nvSpPr>
          <p:spPr>
            <a:xfrm>
              <a:off x="5199290"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手繪多邊形: 圖案 61">
              <a:extLst>
                <a:ext uri="{FF2B5EF4-FFF2-40B4-BE49-F238E27FC236}">
                  <a16:creationId xmlns:a16="http://schemas.microsoft.com/office/drawing/2014/main" id="{934FFD56-4E03-4677-86D0-7ACE343BE964}"/>
                </a:ext>
              </a:extLst>
            </p:cNvPr>
            <p:cNvSpPr/>
            <p:nvPr/>
          </p:nvSpPr>
          <p:spPr>
            <a:xfrm>
              <a:off x="5307111"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3" name="手繪多邊形: 圖案 62">
              <a:extLst>
                <a:ext uri="{FF2B5EF4-FFF2-40B4-BE49-F238E27FC236}">
                  <a16:creationId xmlns:a16="http://schemas.microsoft.com/office/drawing/2014/main" id="{AEB97C10-9770-4D3B-9678-66DE1A523E8F}"/>
                </a:ext>
              </a:extLst>
            </p:cNvPr>
            <p:cNvSpPr/>
            <p:nvPr/>
          </p:nvSpPr>
          <p:spPr>
            <a:xfrm>
              <a:off x="5414932"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4" name="手繪多邊形: 圖案 63">
              <a:extLst>
                <a:ext uri="{FF2B5EF4-FFF2-40B4-BE49-F238E27FC236}">
                  <a16:creationId xmlns:a16="http://schemas.microsoft.com/office/drawing/2014/main" id="{B80F0A37-CE1E-4FC0-B402-36D183852E9B}"/>
                </a:ext>
              </a:extLst>
            </p:cNvPr>
            <p:cNvSpPr/>
            <p:nvPr/>
          </p:nvSpPr>
          <p:spPr>
            <a:xfrm>
              <a:off x="5522753"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5" name="手繪多邊形: 圖案 64">
              <a:extLst>
                <a:ext uri="{FF2B5EF4-FFF2-40B4-BE49-F238E27FC236}">
                  <a16:creationId xmlns:a16="http://schemas.microsoft.com/office/drawing/2014/main" id="{66E59094-57E9-4F52-A1F6-3D88D50E63B4}"/>
                </a:ext>
              </a:extLst>
            </p:cNvPr>
            <p:cNvSpPr/>
            <p:nvPr/>
          </p:nvSpPr>
          <p:spPr>
            <a:xfrm>
              <a:off x="5630574"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6" name="手繪多邊形: 圖案 65">
              <a:extLst>
                <a:ext uri="{FF2B5EF4-FFF2-40B4-BE49-F238E27FC236}">
                  <a16:creationId xmlns:a16="http://schemas.microsoft.com/office/drawing/2014/main" id="{DDB262F0-877F-42F1-AFBD-F2F05F64D204}"/>
                </a:ext>
              </a:extLst>
            </p:cNvPr>
            <p:cNvSpPr/>
            <p:nvPr/>
          </p:nvSpPr>
          <p:spPr>
            <a:xfrm>
              <a:off x="5738395"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7" name="手繪多邊形: 圖案 66">
              <a:extLst>
                <a:ext uri="{FF2B5EF4-FFF2-40B4-BE49-F238E27FC236}">
                  <a16:creationId xmlns:a16="http://schemas.microsoft.com/office/drawing/2014/main" id="{FE94469B-7C68-4038-B2CB-3F6A2858B5C0}"/>
                </a:ext>
              </a:extLst>
            </p:cNvPr>
            <p:cNvSpPr/>
            <p:nvPr/>
          </p:nvSpPr>
          <p:spPr>
            <a:xfrm>
              <a:off x="5846216"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8" name="手繪多邊形: 圖案 67">
              <a:extLst>
                <a:ext uri="{FF2B5EF4-FFF2-40B4-BE49-F238E27FC236}">
                  <a16:creationId xmlns:a16="http://schemas.microsoft.com/office/drawing/2014/main" id="{B6061635-D079-4482-AE14-EA2A5D1503E1}"/>
                </a:ext>
              </a:extLst>
            </p:cNvPr>
            <p:cNvSpPr/>
            <p:nvPr/>
          </p:nvSpPr>
          <p:spPr>
            <a:xfrm>
              <a:off x="5954037" y="4496256"/>
              <a:ext cx="1423678"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6350">
              <a:solidFill>
                <a:schemeClr val="accent1">
                  <a:alpha val="98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1" name="手繪多邊形: 圖案 70">
              <a:extLst>
                <a:ext uri="{FF2B5EF4-FFF2-40B4-BE49-F238E27FC236}">
                  <a16:creationId xmlns:a16="http://schemas.microsoft.com/office/drawing/2014/main" id="{BF31AFE0-B91E-42E9-BF9D-580A2D8911F6}"/>
                </a:ext>
              </a:extLst>
            </p:cNvPr>
            <p:cNvSpPr/>
            <p:nvPr/>
          </p:nvSpPr>
          <p:spPr>
            <a:xfrm>
              <a:off x="4635500" y="4416639"/>
              <a:ext cx="2774950" cy="1484032"/>
            </a:xfrm>
            <a:custGeom>
              <a:avLst/>
              <a:gdLst>
                <a:gd name="connsiteX0" fmla="*/ 0 w 2774950"/>
                <a:gd name="connsiteY0" fmla="*/ 1393611 h 1561214"/>
                <a:gd name="connsiteX1" fmla="*/ 95250 w 2774950"/>
                <a:gd name="connsiteY1" fmla="*/ 1485686 h 1561214"/>
                <a:gd name="connsiteX2" fmla="*/ 244475 w 2774950"/>
                <a:gd name="connsiteY2" fmla="*/ 1380911 h 1561214"/>
                <a:gd name="connsiteX3" fmla="*/ 355600 w 2774950"/>
                <a:gd name="connsiteY3" fmla="*/ 1485686 h 1561214"/>
                <a:gd name="connsiteX4" fmla="*/ 488950 w 2774950"/>
                <a:gd name="connsiteY4" fmla="*/ 1384086 h 1561214"/>
                <a:gd name="connsiteX5" fmla="*/ 619125 w 2774950"/>
                <a:gd name="connsiteY5" fmla="*/ 1479336 h 1561214"/>
                <a:gd name="connsiteX6" fmla="*/ 704850 w 2774950"/>
                <a:gd name="connsiteY6" fmla="*/ 1355511 h 1561214"/>
                <a:gd name="connsiteX7" fmla="*/ 796925 w 2774950"/>
                <a:gd name="connsiteY7" fmla="*/ 1492036 h 1561214"/>
                <a:gd name="connsiteX8" fmla="*/ 835025 w 2774950"/>
                <a:gd name="connsiteY8" fmla="*/ 75986 h 1561214"/>
                <a:gd name="connsiteX9" fmla="*/ 885825 w 2774950"/>
                <a:gd name="connsiteY9" fmla="*/ 180761 h 1561214"/>
                <a:gd name="connsiteX10" fmla="*/ 949325 w 2774950"/>
                <a:gd name="connsiteY10" fmla="*/ 82336 h 1561214"/>
                <a:gd name="connsiteX11" fmla="*/ 993775 w 2774950"/>
                <a:gd name="connsiteY11" fmla="*/ 193461 h 1561214"/>
                <a:gd name="connsiteX12" fmla="*/ 1054100 w 2774950"/>
                <a:gd name="connsiteY12" fmla="*/ 85511 h 1561214"/>
                <a:gd name="connsiteX13" fmla="*/ 1104900 w 2774950"/>
                <a:gd name="connsiteY13" fmla="*/ 183936 h 1561214"/>
                <a:gd name="connsiteX14" fmla="*/ 1158875 w 2774950"/>
                <a:gd name="connsiteY14" fmla="*/ 88686 h 1561214"/>
                <a:gd name="connsiteX15" fmla="*/ 1209675 w 2774950"/>
                <a:gd name="connsiteY15" fmla="*/ 187111 h 1561214"/>
                <a:gd name="connsiteX16" fmla="*/ 1270000 w 2774950"/>
                <a:gd name="connsiteY16" fmla="*/ 88686 h 1561214"/>
                <a:gd name="connsiteX17" fmla="*/ 1317625 w 2774950"/>
                <a:gd name="connsiteY17" fmla="*/ 177586 h 1561214"/>
                <a:gd name="connsiteX18" fmla="*/ 1381125 w 2774950"/>
                <a:gd name="connsiteY18" fmla="*/ 88686 h 1561214"/>
                <a:gd name="connsiteX19" fmla="*/ 1435100 w 2774950"/>
                <a:gd name="connsiteY19" fmla="*/ 177586 h 1561214"/>
                <a:gd name="connsiteX20" fmla="*/ 1485900 w 2774950"/>
                <a:gd name="connsiteY20" fmla="*/ 79161 h 1561214"/>
                <a:gd name="connsiteX21" fmla="*/ 1533525 w 2774950"/>
                <a:gd name="connsiteY21" fmla="*/ 177586 h 1561214"/>
                <a:gd name="connsiteX22" fmla="*/ 1593850 w 2774950"/>
                <a:gd name="connsiteY22" fmla="*/ 88686 h 1561214"/>
                <a:gd name="connsiteX23" fmla="*/ 1635125 w 2774950"/>
                <a:gd name="connsiteY23" fmla="*/ 177586 h 1561214"/>
                <a:gd name="connsiteX24" fmla="*/ 1701800 w 2774950"/>
                <a:gd name="connsiteY24" fmla="*/ 79161 h 1561214"/>
                <a:gd name="connsiteX25" fmla="*/ 1752600 w 2774950"/>
                <a:gd name="connsiteY25" fmla="*/ 164886 h 1561214"/>
                <a:gd name="connsiteX26" fmla="*/ 1812925 w 2774950"/>
                <a:gd name="connsiteY26" fmla="*/ 88686 h 1561214"/>
                <a:gd name="connsiteX27" fmla="*/ 1854200 w 2774950"/>
                <a:gd name="connsiteY27" fmla="*/ 158536 h 1561214"/>
                <a:gd name="connsiteX28" fmla="*/ 1920875 w 2774950"/>
                <a:gd name="connsiteY28" fmla="*/ 88686 h 1561214"/>
                <a:gd name="connsiteX29" fmla="*/ 1958975 w 2774950"/>
                <a:gd name="connsiteY29" fmla="*/ 158536 h 1561214"/>
                <a:gd name="connsiteX30" fmla="*/ 2022475 w 2774950"/>
                <a:gd name="connsiteY30" fmla="*/ 88686 h 1561214"/>
                <a:gd name="connsiteX31" fmla="*/ 2117725 w 2774950"/>
                <a:gd name="connsiteY31" fmla="*/ 1472986 h 1561214"/>
                <a:gd name="connsiteX32" fmla="*/ 2187575 w 2774950"/>
                <a:gd name="connsiteY32" fmla="*/ 1288836 h 1561214"/>
                <a:gd name="connsiteX33" fmla="*/ 2251075 w 2774950"/>
                <a:gd name="connsiteY33" fmla="*/ 1488861 h 1561214"/>
                <a:gd name="connsiteX34" fmla="*/ 2330450 w 2774950"/>
                <a:gd name="connsiteY34" fmla="*/ 1371386 h 1561214"/>
                <a:gd name="connsiteX35" fmla="*/ 2416175 w 2774950"/>
                <a:gd name="connsiteY35" fmla="*/ 1485686 h 1561214"/>
                <a:gd name="connsiteX36" fmla="*/ 2479675 w 2774950"/>
                <a:gd name="connsiteY36" fmla="*/ 1390436 h 1561214"/>
                <a:gd name="connsiteX37" fmla="*/ 2536825 w 2774950"/>
                <a:gd name="connsiteY37" fmla="*/ 1476161 h 1561214"/>
                <a:gd name="connsiteX38" fmla="*/ 2638425 w 2774950"/>
                <a:gd name="connsiteY38" fmla="*/ 1393611 h 1561214"/>
                <a:gd name="connsiteX39" fmla="*/ 2717800 w 2774950"/>
                <a:gd name="connsiteY39" fmla="*/ 1472986 h 1561214"/>
                <a:gd name="connsiteX40" fmla="*/ 2774950 w 2774950"/>
                <a:gd name="connsiteY40" fmla="*/ 1377736 h 1561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4950" h="1561214">
                  <a:moveTo>
                    <a:pt x="0" y="1393611"/>
                  </a:moveTo>
                  <a:cubicBezTo>
                    <a:pt x="27252" y="1440707"/>
                    <a:pt x="54504" y="1487803"/>
                    <a:pt x="95250" y="1485686"/>
                  </a:cubicBezTo>
                  <a:cubicBezTo>
                    <a:pt x="135996" y="1483569"/>
                    <a:pt x="201083" y="1380911"/>
                    <a:pt x="244475" y="1380911"/>
                  </a:cubicBezTo>
                  <a:cubicBezTo>
                    <a:pt x="287867" y="1380911"/>
                    <a:pt x="314854" y="1485157"/>
                    <a:pt x="355600" y="1485686"/>
                  </a:cubicBezTo>
                  <a:cubicBezTo>
                    <a:pt x="396346" y="1486215"/>
                    <a:pt x="445029" y="1385144"/>
                    <a:pt x="488950" y="1384086"/>
                  </a:cubicBezTo>
                  <a:cubicBezTo>
                    <a:pt x="532871" y="1383028"/>
                    <a:pt x="583142" y="1484098"/>
                    <a:pt x="619125" y="1479336"/>
                  </a:cubicBezTo>
                  <a:cubicBezTo>
                    <a:pt x="655108" y="1474574"/>
                    <a:pt x="675217" y="1353394"/>
                    <a:pt x="704850" y="1355511"/>
                  </a:cubicBezTo>
                  <a:cubicBezTo>
                    <a:pt x="734483" y="1357628"/>
                    <a:pt x="775229" y="1705290"/>
                    <a:pt x="796925" y="1492036"/>
                  </a:cubicBezTo>
                  <a:cubicBezTo>
                    <a:pt x="818621" y="1278782"/>
                    <a:pt x="820208" y="294532"/>
                    <a:pt x="835025" y="75986"/>
                  </a:cubicBezTo>
                  <a:cubicBezTo>
                    <a:pt x="849842" y="-142560"/>
                    <a:pt x="866775" y="179703"/>
                    <a:pt x="885825" y="180761"/>
                  </a:cubicBezTo>
                  <a:cubicBezTo>
                    <a:pt x="904875" y="181819"/>
                    <a:pt x="931333" y="80219"/>
                    <a:pt x="949325" y="82336"/>
                  </a:cubicBezTo>
                  <a:cubicBezTo>
                    <a:pt x="967317" y="84453"/>
                    <a:pt x="976313" y="192932"/>
                    <a:pt x="993775" y="193461"/>
                  </a:cubicBezTo>
                  <a:cubicBezTo>
                    <a:pt x="1011237" y="193990"/>
                    <a:pt x="1035579" y="87098"/>
                    <a:pt x="1054100" y="85511"/>
                  </a:cubicBezTo>
                  <a:cubicBezTo>
                    <a:pt x="1072621" y="83924"/>
                    <a:pt x="1087438" y="183407"/>
                    <a:pt x="1104900" y="183936"/>
                  </a:cubicBezTo>
                  <a:cubicBezTo>
                    <a:pt x="1122362" y="184465"/>
                    <a:pt x="1141413" y="88157"/>
                    <a:pt x="1158875" y="88686"/>
                  </a:cubicBezTo>
                  <a:cubicBezTo>
                    <a:pt x="1176337" y="89215"/>
                    <a:pt x="1191154" y="187111"/>
                    <a:pt x="1209675" y="187111"/>
                  </a:cubicBezTo>
                  <a:cubicBezTo>
                    <a:pt x="1228196" y="187111"/>
                    <a:pt x="1252008" y="90273"/>
                    <a:pt x="1270000" y="88686"/>
                  </a:cubicBezTo>
                  <a:cubicBezTo>
                    <a:pt x="1287992" y="87098"/>
                    <a:pt x="1299104" y="177586"/>
                    <a:pt x="1317625" y="177586"/>
                  </a:cubicBezTo>
                  <a:cubicBezTo>
                    <a:pt x="1336146" y="177586"/>
                    <a:pt x="1361546" y="88686"/>
                    <a:pt x="1381125" y="88686"/>
                  </a:cubicBezTo>
                  <a:cubicBezTo>
                    <a:pt x="1400704" y="88686"/>
                    <a:pt x="1417638" y="179173"/>
                    <a:pt x="1435100" y="177586"/>
                  </a:cubicBezTo>
                  <a:cubicBezTo>
                    <a:pt x="1452562" y="175999"/>
                    <a:pt x="1469496" y="79161"/>
                    <a:pt x="1485900" y="79161"/>
                  </a:cubicBezTo>
                  <a:cubicBezTo>
                    <a:pt x="1502304" y="79161"/>
                    <a:pt x="1515533" y="175998"/>
                    <a:pt x="1533525" y="177586"/>
                  </a:cubicBezTo>
                  <a:cubicBezTo>
                    <a:pt x="1551517" y="179173"/>
                    <a:pt x="1576917" y="88686"/>
                    <a:pt x="1593850" y="88686"/>
                  </a:cubicBezTo>
                  <a:cubicBezTo>
                    <a:pt x="1610783" y="88686"/>
                    <a:pt x="1617133" y="179173"/>
                    <a:pt x="1635125" y="177586"/>
                  </a:cubicBezTo>
                  <a:cubicBezTo>
                    <a:pt x="1653117" y="175998"/>
                    <a:pt x="1682221" y="81278"/>
                    <a:pt x="1701800" y="79161"/>
                  </a:cubicBezTo>
                  <a:cubicBezTo>
                    <a:pt x="1721379" y="77044"/>
                    <a:pt x="1734079" y="163299"/>
                    <a:pt x="1752600" y="164886"/>
                  </a:cubicBezTo>
                  <a:cubicBezTo>
                    <a:pt x="1771121" y="166473"/>
                    <a:pt x="1795992" y="89744"/>
                    <a:pt x="1812925" y="88686"/>
                  </a:cubicBezTo>
                  <a:cubicBezTo>
                    <a:pt x="1829858" y="87628"/>
                    <a:pt x="1836208" y="158536"/>
                    <a:pt x="1854200" y="158536"/>
                  </a:cubicBezTo>
                  <a:cubicBezTo>
                    <a:pt x="1872192" y="158536"/>
                    <a:pt x="1903413" y="88686"/>
                    <a:pt x="1920875" y="88686"/>
                  </a:cubicBezTo>
                  <a:cubicBezTo>
                    <a:pt x="1938337" y="88686"/>
                    <a:pt x="1942042" y="158536"/>
                    <a:pt x="1958975" y="158536"/>
                  </a:cubicBezTo>
                  <a:cubicBezTo>
                    <a:pt x="1975908" y="158536"/>
                    <a:pt x="1996017" y="-130389"/>
                    <a:pt x="2022475" y="88686"/>
                  </a:cubicBezTo>
                  <a:cubicBezTo>
                    <a:pt x="2048933" y="307761"/>
                    <a:pt x="2090208" y="1272961"/>
                    <a:pt x="2117725" y="1472986"/>
                  </a:cubicBezTo>
                  <a:cubicBezTo>
                    <a:pt x="2145242" y="1673011"/>
                    <a:pt x="2165350" y="1286190"/>
                    <a:pt x="2187575" y="1288836"/>
                  </a:cubicBezTo>
                  <a:cubicBezTo>
                    <a:pt x="2209800" y="1291482"/>
                    <a:pt x="2227263" y="1475103"/>
                    <a:pt x="2251075" y="1488861"/>
                  </a:cubicBezTo>
                  <a:cubicBezTo>
                    <a:pt x="2274887" y="1502619"/>
                    <a:pt x="2302933" y="1371915"/>
                    <a:pt x="2330450" y="1371386"/>
                  </a:cubicBezTo>
                  <a:cubicBezTo>
                    <a:pt x="2357967" y="1370857"/>
                    <a:pt x="2391304" y="1482511"/>
                    <a:pt x="2416175" y="1485686"/>
                  </a:cubicBezTo>
                  <a:cubicBezTo>
                    <a:pt x="2441046" y="1488861"/>
                    <a:pt x="2459567" y="1392023"/>
                    <a:pt x="2479675" y="1390436"/>
                  </a:cubicBezTo>
                  <a:cubicBezTo>
                    <a:pt x="2499783" y="1388848"/>
                    <a:pt x="2510367" y="1475632"/>
                    <a:pt x="2536825" y="1476161"/>
                  </a:cubicBezTo>
                  <a:cubicBezTo>
                    <a:pt x="2563283" y="1476690"/>
                    <a:pt x="2608263" y="1394140"/>
                    <a:pt x="2638425" y="1393611"/>
                  </a:cubicBezTo>
                  <a:cubicBezTo>
                    <a:pt x="2668588" y="1393082"/>
                    <a:pt x="2695046" y="1475632"/>
                    <a:pt x="2717800" y="1472986"/>
                  </a:cubicBezTo>
                  <a:cubicBezTo>
                    <a:pt x="2740554" y="1470340"/>
                    <a:pt x="2757752" y="1424038"/>
                    <a:pt x="2774950" y="1377736"/>
                  </a:cubicBezTo>
                </a:path>
              </a:pathLst>
            </a:custGeom>
            <a:noFill/>
            <a:ln w="28575">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文字方塊 43">
              <a:extLst>
                <a:ext uri="{FF2B5EF4-FFF2-40B4-BE49-F238E27FC236}">
                  <a16:creationId xmlns:a16="http://schemas.microsoft.com/office/drawing/2014/main" id="{4921B477-9559-4AF7-9C01-10FAB756E62F}"/>
                </a:ext>
              </a:extLst>
            </p:cNvPr>
            <p:cNvSpPr txBox="1"/>
            <p:nvPr/>
          </p:nvSpPr>
          <p:spPr>
            <a:xfrm>
              <a:off x="5757038" y="4027381"/>
              <a:ext cx="169501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jammed region</a:t>
              </a:r>
              <a:endParaRPr kumimoji="0" lang="zh-TW" altLang="en-US" sz="16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77" name="群組 76">
            <a:extLst>
              <a:ext uri="{FF2B5EF4-FFF2-40B4-BE49-F238E27FC236}">
                <a16:creationId xmlns:a16="http://schemas.microsoft.com/office/drawing/2014/main" id="{0CB6F41A-3344-4A01-912F-C88ED5A7C33F}"/>
              </a:ext>
            </a:extLst>
          </p:cNvPr>
          <p:cNvGrpSpPr/>
          <p:nvPr/>
        </p:nvGrpSpPr>
        <p:grpSpPr>
          <a:xfrm>
            <a:off x="123740" y="3585316"/>
            <a:ext cx="3844492" cy="2726621"/>
            <a:chOff x="-9610" y="3545721"/>
            <a:chExt cx="3844492" cy="2726621"/>
          </a:xfrm>
        </p:grpSpPr>
        <p:cxnSp>
          <p:nvCxnSpPr>
            <p:cNvPr id="32" name="直線單箭頭接點 31">
              <a:extLst>
                <a:ext uri="{FF2B5EF4-FFF2-40B4-BE49-F238E27FC236}">
                  <a16:creationId xmlns:a16="http://schemas.microsoft.com/office/drawing/2014/main" id="{CEF6DD3A-78D4-4548-9CAF-EAC0DC5D1939}"/>
                </a:ext>
              </a:extLst>
            </p:cNvPr>
            <p:cNvCxnSpPr>
              <a:cxnSpLocks/>
            </p:cNvCxnSpPr>
            <p:nvPr/>
          </p:nvCxnSpPr>
          <p:spPr>
            <a:xfrm>
              <a:off x="264388" y="5900672"/>
              <a:ext cx="35611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36EBE432-19EB-4683-9308-A6702B302F85}"/>
                </a:ext>
              </a:extLst>
            </p:cNvPr>
            <p:cNvCxnSpPr>
              <a:cxnSpLocks/>
            </p:cNvCxnSpPr>
            <p:nvPr/>
          </p:nvCxnSpPr>
          <p:spPr>
            <a:xfrm flipV="1">
              <a:off x="264388" y="4018528"/>
              <a:ext cx="0" cy="18821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08B2E3BE-C5CC-4A25-A62E-2D58E41C604D}"/>
                </a:ext>
              </a:extLst>
            </p:cNvPr>
            <p:cNvCxnSpPr>
              <a:cxnSpLocks/>
            </p:cNvCxnSpPr>
            <p:nvPr/>
          </p:nvCxnSpPr>
          <p:spPr>
            <a:xfrm>
              <a:off x="1380173" y="3915128"/>
              <a:ext cx="120112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ED0C2576-C05C-47CD-B2B0-ED7A111E2303}"/>
                </a:ext>
              </a:extLst>
            </p:cNvPr>
            <p:cNvSpPr txBox="1"/>
            <p:nvPr/>
          </p:nvSpPr>
          <p:spPr>
            <a:xfrm>
              <a:off x="1266551" y="3545721"/>
              <a:ext cx="155683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operating BW</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37" name="直線接點 36">
              <a:extLst>
                <a:ext uri="{FF2B5EF4-FFF2-40B4-BE49-F238E27FC236}">
                  <a16:creationId xmlns:a16="http://schemas.microsoft.com/office/drawing/2014/main" id="{92465EF7-15F9-4B2D-AB09-E1E0A1AA39A2}"/>
                </a:ext>
              </a:extLst>
            </p:cNvPr>
            <p:cNvCxnSpPr>
              <a:cxnSpLocks/>
            </p:cNvCxnSpPr>
            <p:nvPr/>
          </p:nvCxnSpPr>
          <p:spPr>
            <a:xfrm>
              <a:off x="1380173" y="3875458"/>
              <a:ext cx="0" cy="2016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282266B8-4354-451C-8FC0-6A455D546C5A}"/>
                </a:ext>
              </a:extLst>
            </p:cNvPr>
            <p:cNvCxnSpPr>
              <a:cxnSpLocks/>
            </p:cNvCxnSpPr>
            <p:nvPr/>
          </p:nvCxnSpPr>
          <p:spPr>
            <a:xfrm>
              <a:off x="2581295" y="3875458"/>
              <a:ext cx="0" cy="20160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手繪多邊形: 圖案 39">
              <a:extLst>
                <a:ext uri="{FF2B5EF4-FFF2-40B4-BE49-F238E27FC236}">
                  <a16:creationId xmlns:a16="http://schemas.microsoft.com/office/drawing/2014/main" id="{0DA9B453-9BD7-43F1-8D4C-5C4FAC76C8BB}"/>
                </a:ext>
              </a:extLst>
            </p:cNvPr>
            <p:cNvSpPr/>
            <p:nvPr/>
          </p:nvSpPr>
          <p:spPr>
            <a:xfrm>
              <a:off x="339930" y="4471922"/>
              <a:ext cx="2793263" cy="1428750"/>
            </a:xfrm>
            <a:custGeom>
              <a:avLst/>
              <a:gdLst>
                <a:gd name="connsiteX0" fmla="*/ 0 w 5169160"/>
                <a:gd name="connsiteY0" fmla="*/ 3153747 h 3315211"/>
                <a:gd name="connsiteX1" fmla="*/ 65315 w 5169160"/>
                <a:gd name="connsiteY1" fmla="*/ 3247053 h 3315211"/>
                <a:gd name="connsiteX2" fmla="*/ 158621 w 5169160"/>
                <a:gd name="connsiteY2" fmla="*/ 3116425 h 3315211"/>
                <a:gd name="connsiteX3" fmla="*/ 270588 w 5169160"/>
                <a:gd name="connsiteY3" fmla="*/ 3237723 h 3315211"/>
                <a:gd name="connsiteX4" fmla="*/ 419878 w 5169160"/>
                <a:gd name="connsiteY4" fmla="*/ 3107094 h 3315211"/>
                <a:gd name="connsiteX5" fmla="*/ 559837 w 5169160"/>
                <a:gd name="connsiteY5" fmla="*/ 3237723 h 3315211"/>
                <a:gd name="connsiteX6" fmla="*/ 671805 w 5169160"/>
                <a:gd name="connsiteY6" fmla="*/ 3079102 h 3315211"/>
                <a:gd name="connsiteX7" fmla="*/ 793102 w 5169160"/>
                <a:gd name="connsiteY7" fmla="*/ 3237723 h 3315211"/>
                <a:gd name="connsiteX8" fmla="*/ 914400 w 5169160"/>
                <a:gd name="connsiteY8" fmla="*/ 3069772 h 3315211"/>
                <a:gd name="connsiteX9" fmla="*/ 1063690 w 5169160"/>
                <a:gd name="connsiteY9" fmla="*/ 3247053 h 3315211"/>
                <a:gd name="connsiteX10" fmla="*/ 1175658 w 5169160"/>
                <a:gd name="connsiteY10" fmla="*/ 3051111 h 3315211"/>
                <a:gd name="connsiteX11" fmla="*/ 1278294 w 5169160"/>
                <a:gd name="connsiteY11" fmla="*/ 3237723 h 3315211"/>
                <a:gd name="connsiteX12" fmla="*/ 1436915 w 5169160"/>
                <a:gd name="connsiteY12" fmla="*/ 2976466 h 3315211"/>
                <a:gd name="connsiteX13" fmla="*/ 1567543 w 5169160"/>
                <a:gd name="connsiteY13" fmla="*/ 3237723 h 3315211"/>
                <a:gd name="connsiteX14" fmla="*/ 1670180 w 5169160"/>
                <a:gd name="connsiteY14" fmla="*/ 2929813 h 3315211"/>
                <a:gd name="connsiteX15" fmla="*/ 1782147 w 5169160"/>
                <a:gd name="connsiteY15" fmla="*/ 3247053 h 3315211"/>
                <a:gd name="connsiteX16" fmla="*/ 1922107 w 5169160"/>
                <a:gd name="connsiteY16" fmla="*/ 2799184 h 3315211"/>
                <a:gd name="connsiteX17" fmla="*/ 2034074 w 5169160"/>
                <a:gd name="connsiteY17" fmla="*/ 3228392 h 3315211"/>
                <a:gd name="connsiteX18" fmla="*/ 2155372 w 5169160"/>
                <a:gd name="connsiteY18" fmla="*/ 2248678 h 3315211"/>
                <a:gd name="connsiteX19" fmla="*/ 2276670 w 5169160"/>
                <a:gd name="connsiteY19" fmla="*/ 3237723 h 3315211"/>
                <a:gd name="connsiteX20" fmla="*/ 2575249 w 5169160"/>
                <a:gd name="connsiteY20" fmla="*/ 0 h 3315211"/>
                <a:gd name="connsiteX21" fmla="*/ 2855168 w 5169160"/>
                <a:gd name="connsiteY21" fmla="*/ 3247053 h 3315211"/>
                <a:gd name="connsiteX22" fmla="*/ 2976466 w 5169160"/>
                <a:gd name="connsiteY22" fmla="*/ 2286000 h 3315211"/>
                <a:gd name="connsiteX23" fmla="*/ 3097764 w 5169160"/>
                <a:gd name="connsiteY23" fmla="*/ 3237723 h 3315211"/>
                <a:gd name="connsiteX24" fmla="*/ 3191070 w 5169160"/>
                <a:gd name="connsiteY24" fmla="*/ 2799184 h 3315211"/>
                <a:gd name="connsiteX25" fmla="*/ 3349690 w 5169160"/>
                <a:gd name="connsiteY25" fmla="*/ 3247053 h 3315211"/>
                <a:gd name="connsiteX26" fmla="*/ 3433666 w 5169160"/>
                <a:gd name="connsiteY26" fmla="*/ 2967135 h 3315211"/>
                <a:gd name="connsiteX27" fmla="*/ 3536302 w 5169160"/>
                <a:gd name="connsiteY27" fmla="*/ 3237723 h 3315211"/>
                <a:gd name="connsiteX28" fmla="*/ 3666931 w 5169160"/>
                <a:gd name="connsiteY28" fmla="*/ 2967135 h 3315211"/>
                <a:gd name="connsiteX29" fmla="*/ 3825551 w 5169160"/>
                <a:gd name="connsiteY29" fmla="*/ 3237723 h 3315211"/>
                <a:gd name="connsiteX30" fmla="*/ 3928188 w 5169160"/>
                <a:gd name="connsiteY30" fmla="*/ 3013788 h 3315211"/>
                <a:gd name="connsiteX31" fmla="*/ 4068147 w 5169160"/>
                <a:gd name="connsiteY31" fmla="*/ 3228392 h 3315211"/>
                <a:gd name="connsiteX32" fmla="*/ 4198776 w 5169160"/>
                <a:gd name="connsiteY32" fmla="*/ 3051111 h 3315211"/>
                <a:gd name="connsiteX33" fmla="*/ 4338735 w 5169160"/>
                <a:gd name="connsiteY33" fmla="*/ 3228392 h 3315211"/>
                <a:gd name="connsiteX34" fmla="*/ 4441372 w 5169160"/>
                <a:gd name="connsiteY34" fmla="*/ 3079102 h 3315211"/>
                <a:gd name="connsiteX35" fmla="*/ 4553339 w 5169160"/>
                <a:gd name="connsiteY35" fmla="*/ 3237723 h 3315211"/>
                <a:gd name="connsiteX36" fmla="*/ 4693298 w 5169160"/>
                <a:gd name="connsiteY36" fmla="*/ 3088433 h 3315211"/>
                <a:gd name="connsiteX37" fmla="*/ 4851919 w 5169160"/>
                <a:gd name="connsiteY37" fmla="*/ 3237723 h 3315211"/>
                <a:gd name="connsiteX38" fmla="*/ 4954556 w 5169160"/>
                <a:gd name="connsiteY38" fmla="*/ 3116425 h 3315211"/>
                <a:gd name="connsiteX39" fmla="*/ 5047862 w 5169160"/>
                <a:gd name="connsiteY39" fmla="*/ 3237723 h 3315211"/>
                <a:gd name="connsiteX40" fmla="*/ 5169160 w 5169160"/>
                <a:gd name="connsiteY40" fmla="*/ 3125756 h 331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169160" h="3315211">
                  <a:moveTo>
                    <a:pt x="0" y="3153747"/>
                  </a:moveTo>
                  <a:cubicBezTo>
                    <a:pt x="19439" y="3203510"/>
                    <a:pt x="38878" y="3253273"/>
                    <a:pt x="65315" y="3247053"/>
                  </a:cubicBezTo>
                  <a:cubicBezTo>
                    <a:pt x="91752" y="3240833"/>
                    <a:pt x="124409" y="3117980"/>
                    <a:pt x="158621" y="3116425"/>
                  </a:cubicBezTo>
                  <a:cubicBezTo>
                    <a:pt x="192833" y="3114870"/>
                    <a:pt x="227045" y="3239278"/>
                    <a:pt x="270588" y="3237723"/>
                  </a:cubicBezTo>
                  <a:cubicBezTo>
                    <a:pt x="314131" y="3236168"/>
                    <a:pt x="371670" y="3107094"/>
                    <a:pt x="419878" y="3107094"/>
                  </a:cubicBezTo>
                  <a:cubicBezTo>
                    <a:pt x="468086" y="3107094"/>
                    <a:pt x="517849" y="3242388"/>
                    <a:pt x="559837" y="3237723"/>
                  </a:cubicBezTo>
                  <a:cubicBezTo>
                    <a:pt x="601825" y="3233058"/>
                    <a:pt x="632928" y="3079102"/>
                    <a:pt x="671805" y="3079102"/>
                  </a:cubicBezTo>
                  <a:cubicBezTo>
                    <a:pt x="710682" y="3079102"/>
                    <a:pt x="752670" y="3239278"/>
                    <a:pt x="793102" y="3237723"/>
                  </a:cubicBezTo>
                  <a:cubicBezTo>
                    <a:pt x="833534" y="3236168"/>
                    <a:pt x="869302" y="3068217"/>
                    <a:pt x="914400" y="3069772"/>
                  </a:cubicBezTo>
                  <a:cubicBezTo>
                    <a:pt x="959498" y="3071327"/>
                    <a:pt x="1020147" y="3250163"/>
                    <a:pt x="1063690" y="3247053"/>
                  </a:cubicBezTo>
                  <a:cubicBezTo>
                    <a:pt x="1107233" y="3243943"/>
                    <a:pt x="1139891" y="3052666"/>
                    <a:pt x="1175658" y="3051111"/>
                  </a:cubicBezTo>
                  <a:cubicBezTo>
                    <a:pt x="1211425" y="3049556"/>
                    <a:pt x="1234751" y="3250164"/>
                    <a:pt x="1278294" y="3237723"/>
                  </a:cubicBezTo>
                  <a:cubicBezTo>
                    <a:pt x="1321837" y="3225282"/>
                    <a:pt x="1388707" y="2976466"/>
                    <a:pt x="1436915" y="2976466"/>
                  </a:cubicBezTo>
                  <a:cubicBezTo>
                    <a:pt x="1485123" y="2976466"/>
                    <a:pt x="1528666" y="3245499"/>
                    <a:pt x="1567543" y="3237723"/>
                  </a:cubicBezTo>
                  <a:cubicBezTo>
                    <a:pt x="1606421" y="3229948"/>
                    <a:pt x="1634413" y="2928258"/>
                    <a:pt x="1670180" y="2929813"/>
                  </a:cubicBezTo>
                  <a:cubicBezTo>
                    <a:pt x="1705947" y="2931368"/>
                    <a:pt x="1740159" y="3268824"/>
                    <a:pt x="1782147" y="3247053"/>
                  </a:cubicBezTo>
                  <a:cubicBezTo>
                    <a:pt x="1824135" y="3225282"/>
                    <a:pt x="1880119" y="2802294"/>
                    <a:pt x="1922107" y="2799184"/>
                  </a:cubicBezTo>
                  <a:cubicBezTo>
                    <a:pt x="1964095" y="2796074"/>
                    <a:pt x="1995197" y="3320143"/>
                    <a:pt x="2034074" y="3228392"/>
                  </a:cubicBezTo>
                  <a:cubicBezTo>
                    <a:pt x="2072952" y="3136641"/>
                    <a:pt x="2114939" y="2247123"/>
                    <a:pt x="2155372" y="2248678"/>
                  </a:cubicBezTo>
                  <a:cubicBezTo>
                    <a:pt x="2195805" y="2250233"/>
                    <a:pt x="2206691" y="3612503"/>
                    <a:pt x="2276670" y="3237723"/>
                  </a:cubicBezTo>
                  <a:cubicBezTo>
                    <a:pt x="2346650" y="2862943"/>
                    <a:pt x="2478833" y="-1555"/>
                    <a:pt x="2575249" y="0"/>
                  </a:cubicBezTo>
                  <a:cubicBezTo>
                    <a:pt x="2671665" y="1555"/>
                    <a:pt x="2788299" y="2866053"/>
                    <a:pt x="2855168" y="3247053"/>
                  </a:cubicBezTo>
                  <a:cubicBezTo>
                    <a:pt x="2922037" y="3628053"/>
                    <a:pt x="2936033" y="2287555"/>
                    <a:pt x="2976466" y="2286000"/>
                  </a:cubicBezTo>
                  <a:cubicBezTo>
                    <a:pt x="3016899" y="2284445"/>
                    <a:pt x="3061997" y="3152192"/>
                    <a:pt x="3097764" y="3237723"/>
                  </a:cubicBezTo>
                  <a:cubicBezTo>
                    <a:pt x="3133531" y="3323254"/>
                    <a:pt x="3149082" y="2797629"/>
                    <a:pt x="3191070" y="2799184"/>
                  </a:cubicBezTo>
                  <a:cubicBezTo>
                    <a:pt x="3233058" y="2800739"/>
                    <a:pt x="3309257" y="3219061"/>
                    <a:pt x="3349690" y="3247053"/>
                  </a:cubicBezTo>
                  <a:cubicBezTo>
                    <a:pt x="3390123" y="3275045"/>
                    <a:pt x="3402564" y="2968690"/>
                    <a:pt x="3433666" y="2967135"/>
                  </a:cubicBezTo>
                  <a:cubicBezTo>
                    <a:pt x="3464768" y="2965580"/>
                    <a:pt x="3497425" y="3237723"/>
                    <a:pt x="3536302" y="3237723"/>
                  </a:cubicBezTo>
                  <a:cubicBezTo>
                    <a:pt x="3575179" y="3237723"/>
                    <a:pt x="3618723" y="2967135"/>
                    <a:pt x="3666931" y="2967135"/>
                  </a:cubicBezTo>
                  <a:cubicBezTo>
                    <a:pt x="3715139" y="2967135"/>
                    <a:pt x="3782008" y="3229948"/>
                    <a:pt x="3825551" y="3237723"/>
                  </a:cubicBezTo>
                  <a:cubicBezTo>
                    <a:pt x="3869094" y="3245498"/>
                    <a:pt x="3887755" y="3015343"/>
                    <a:pt x="3928188" y="3013788"/>
                  </a:cubicBezTo>
                  <a:cubicBezTo>
                    <a:pt x="3968621" y="3012233"/>
                    <a:pt x="4023049" y="3222171"/>
                    <a:pt x="4068147" y="3228392"/>
                  </a:cubicBezTo>
                  <a:cubicBezTo>
                    <a:pt x="4113245" y="3234613"/>
                    <a:pt x="4153678" y="3051111"/>
                    <a:pt x="4198776" y="3051111"/>
                  </a:cubicBezTo>
                  <a:cubicBezTo>
                    <a:pt x="4243874" y="3051111"/>
                    <a:pt x="4298302" y="3223727"/>
                    <a:pt x="4338735" y="3228392"/>
                  </a:cubicBezTo>
                  <a:cubicBezTo>
                    <a:pt x="4379168" y="3233057"/>
                    <a:pt x="4405605" y="3077547"/>
                    <a:pt x="4441372" y="3079102"/>
                  </a:cubicBezTo>
                  <a:cubicBezTo>
                    <a:pt x="4477139" y="3080657"/>
                    <a:pt x="4511351" y="3236168"/>
                    <a:pt x="4553339" y="3237723"/>
                  </a:cubicBezTo>
                  <a:cubicBezTo>
                    <a:pt x="4595327" y="3239278"/>
                    <a:pt x="4643535" y="3088433"/>
                    <a:pt x="4693298" y="3088433"/>
                  </a:cubicBezTo>
                  <a:cubicBezTo>
                    <a:pt x="4743061" y="3088433"/>
                    <a:pt x="4808376" y="3233058"/>
                    <a:pt x="4851919" y="3237723"/>
                  </a:cubicBezTo>
                  <a:cubicBezTo>
                    <a:pt x="4895462" y="3242388"/>
                    <a:pt x="4921899" y="3116425"/>
                    <a:pt x="4954556" y="3116425"/>
                  </a:cubicBezTo>
                  <a:cubicBezTo>
                    <a:pt x="4987213" y="3116425"/>
                    <a:pt x="5012095" y="3236168"/>
                    <a:pt x="5047862" y="3237723"/>
                  </a:cubicBezTo>
                  <a:cubicBezTo>
                    <a:pt x="5083629" y="3239278"/>
                    <a:pt x="5169160" y="3125756"/>
                    <a:pt x="5169160" y="3125756"/>
                  </a:cubicBezTo>
                </a:path>
              </a:pathLst>
            </a:cu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文字方塊 41">
              <a:extLst>
                <a:ext uri="{FF2B5EF4-FFF2-40B4-BE49-F238E27FC236}">
                  <a16:creationId xmlns:a16="http://schemas.microsoft.com/office/drawing/2014/main" id="{FA074FC7-09D8-4A2D-8CA6-34DBC156F8B7}"/>
                </a:ext>
              </a:extLst>
            </p:cNvPr>
            <p:cNvSpPr txBox="1"/>
            <p:nvPr/>
          </p:nvSpPr>
          <p:spPr>
            <a:xfrm>
              <a:off x="-9610" y="3706181"/>
              <a:ext cx="59182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PSD</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3" name="文字方塊 42">
              <a:extLst>
                <a:ext uri="{FF2B5EF4-FFF2-40B4-BE49-F238E27FC236}">
                  <a16:creationId xmlns:a16="http://schemas.microsoft.com/office/drawing/2014/main" id="{13EFFE89-D15A-4BD9-98C5-74E015CD26D8}"/>
                </a:ext>
              </a:extLst>
            </p:cNvPr>
            <p:cNvSpPr txBox="1"/>
            <p:nvPr/>
          </p:nvSpPr>
          <p:spPr>
            <a:xfrm>
              <a:off x="3193040" y="5933788"/>
              <a:ext cx="6418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freq.</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75" name="直線單箭頭接點 74">
              <a:extLst>
                <a:ext uri="{FF2B5EF4-FFF2-40B4-BE49-F238E27FC236}">
                  <a16:creationId xmlns:a16="http://schemas.microsoft.com/office/drawing/2014/main" id="{FCD94C19-0D72-4D34-A838-CAE34A441BF1}"/>
                </a:ext>
              </a:extLst>
            </p:cNvPr>
            <p:cNvCxnSpPr>
              <a:cxnSpLocks/>
            </p:cNvCxnSpPr>
            <p:nvPr/>
          </p:nvCxnSpPr>
          <p:spPr>
            <a:xfrm>
              <a:off x="1587227" y="4423504"/>
              <a:ext cx="289198" cy="0"/>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文字方塊 75">
              <a:extLst>
                <a:ext uri="{FF2B5EF4-FFF2-40B4-BE49-F238E27FC236}">
                  <a16:creationId xmlns:a16="http://schemas.microsoft.com/office/drawing/2014/main" id="{213755F9-9997-4B60-A8C1-78712CCD0649}"/>
                </a:ext>
              </a:extLst>
            </p:cNvPr>
            <p:cNvSpPr txBox="1"/>
            <p:nvPr/>
          </p:nvSpPr>
          <p:spPr>
            <a:xfrm>
              <a:off x="1648450" y="4046735"/>
              <a:ext cx="169501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jammed region</a:t>
              </a:r>
              <a:endParaRPr kumimoji="0" lang="zh-TW" altLang="en-US" sz="1600" b="1"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grpSp>
      <p:pic>
        <p:nvPicPr>
          <p:cNvPr id="4" name="圖片 3"/>
          <p:cNvPicPr>
            <a:picLocks noChangeAspect="1"/>
          </p:cNvPicPr>
          <p:nvPr/>
        </p:nvPicPr>
        <p:blipFill>
          <a:blip r:embed="rId3"/>
          <a:stretch>
            <a:fillRect/>
          </a:stretch>
        </p:blipFill>
        <p:spPr>
          <a:xfrm>
            <a:off x="6741363" y="320511"/>
            <a:ext cx="5288597" cy="2286060"/>
          </a:xfrm>
          <a:prstGeom prst="rect">
            <a:avLst/>
          </a:prstGeom>
        </p:spPr>
      </p:pic>
    </p:spTree>
    <p:extLst>
      <p:ext uri="{BB962C8B-B14F-4D97-AF65-F5344CB8AC3E}">
        <p14:creationId xmlns:p14="http://schemas.microsoft.com/office/powerpoint/2010/main" val="3744764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7737D-2C33-3F46-22D5-2ADAE8C36E0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EACAE00-EF40-FEF0-9CC9-EFBF68BC973D}"/>
              </a:ext>
            </a:extLst>
          </p:cNvPr>
          <p:cNvSpPr>
            <a:spLocks noGrp="1"/>
          </p:cNvSpPr>
          <p:nvPr>
            <p:ph type="title"/>
          </p:nvPr>
        </p:nvSpPr>
        <p:spPr>
          <a:xfrm>
            <a:off x="838202" y="365125"/>
            <a:ext cx="10515600" cy="821837"/>
          </a:xfrm>
        </p:spPr>
        <p:txBody>
          <a:bodyPr>
            <a:normAutofit/>
          </a:bodyPr>
          <a:lstStyle/>
          <a:p>
            <a:r>
              <a:rPr kumimoji="1" lang="zh-TW" altLang="en-US" sz="4200" b="1"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報 告 大 綱 </a:t>
            </a:r>
            <a:r>
              <a:rPr kumimoji="1" lang="en-US" altLang="zh-TW" sz="4200" b="1"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 </a:t>
            </a:r>
            <a:r>
              <a:rPr kumimoji="1" lang="en" altLang="zh-TW" sz="4200" b="1"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(FY110-113</a:t>
            </a:r>
            <a:r>
              <a:rPr kumimoji="1" lang="zh-TW" altLang="en-US" sz="4200" b="1"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a:t>
            </a:r>
            <a:r>
              <a:rPr kumimoji="1" lang="en" altLang="zh-TW" sz="4200" b="1"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rPr>
              <a:t>FY114-115)</a:t>
            </a:r>
            <a:endParaRPr kumimoji="1" lang="zh-TW" altLang="en-US" sz="4200" b="1" dirty="0">
              <a:solidFill>
                <a:srgbClr val="0000FF"/>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 name="矩形 6">
            <a:extLst>
              <a:ext uri="{FF2B5EF4-FFF2-40B4-BE49-F238E27FC236}">
                <a16:creationId xmlns:a16="http://schemas.microsoft.com/office/drawing/2014/main" id="{26E1F630-84D3-4774-A165-74128CC6EB26}"/>
              </a:ext>
            </a:extLst>
          </p:cNvPr>
          <p:cNvSpPr>
            <a:spLocks/>
          </p:cNvSpPr>
          <p:nvPr/>
        </p:nvSpPr>
        <p:spPr>
          <a:xfrm>
            <a:off x="641515" y="1892600"/>
            <a:ext cx="5187051" cy="3581643"/>
          </a:xfrm>
          <a:prstGeom prst="rect">
            <a:avLst/>
          </a:prstGeom>
          <a:pattFill prst="pct5">
            <a:fgClr>
              <a:srgbClr val="4472C4"/>
            </a:fgClr>
            <a:bgClr>
              <a:sysClr val="window" lastClr="FFFFFF"/>
            </a:bgClr>
          </a:pattFill>
          <a:ln w="0" cap="flat" cmpd="sng" algn="ctr">
            <a:noFill/>
            <a:prstDash val="solid"/>
            <a:miter lim="800000"/>
          </a:ln>
          <a:effectLst>
            <a:glow rad="228600">
              <a:srgbClr val="A5A5A5">
                <a:satMod val="175000"/>
                <a:alpha val="40000"/>
              </a:srgbClr>
            </a:glow>
            <a:outerShdw blurRad="50800" dist="38100" dir="18900000" algn="bl" rotWithShape="0">
              <a:prstClr val="black">
                <a:alpha val="40000"/>
              </a:prstClr>
            </a:outerShdw>
          </a:effectLst>
          <a:scene3d>
            <a:camera prst="obliqueBottom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endParaRPr>
          </a:p>
        </p:txBody>
      </p:sp>
      <p:sp>
        <p:nvSpPr>
          <p:cNvPr id="3" name="內容版面配置區 2">
            <a:extLst>
              <a:ext uri="{FF2B5EF4-FFF2-40B4-BE49-F238E27FC236}">
                <a16:creationId xmlns:a16="http://schemas.microsoft.com/office/drawing/2014/main" id="{7E9CE69B-82DA-C580-B793-890A991E26E6}"/>
              </a:ext>
            </a:extLst>
          </p:cNvPr>
          <p:cNvSpPr>
            <a:spLocks noGrp="1"/>
          </p:cNvSpPr>
          <p:nvPr>
            <p:ph sz="half" idx="1"/>
          </p:nvPr>
        </p:nvSpPr>
        <p:spPr>
          <a:xfrm>
            <a:off x="740428" y="2247282"/>
            <a:ext cx="4989224" cy="2872277"/>
          </a:xfrm>
          <a:noFill/>
        </p:spPr>
        <p:txBody>
          <a:bodyPr>
            <a:normAutofit/>
          </a:bodyPr>
          <a:lstStyle/>
          <a:p>
            <a:pPr marL="412750" indent="-350838">
              <a:lnSpc>
                <a:spcPts val="3200"/>
              </a:lnSpc>
              <a:buFont typeface="+mj-lt"/>
              <a:buAutoNum type="arabicPeriod"/>
            </a:pPr>
            <a:r>
              <a:rPr kumimoji="1" lang="zh-TW" altLang="en-US" sz="2400" b="1" dirty="0">
                <a:latin typeface="Times New Roman" panose="02020603050405020304" pitchFamily="18" charset="0"/>
                <a:ea typeface="標楷體" panose="03000509000000000000" pitchFamily="65" charset="-120"/>
                <a:cs typeface="Times New Roman" panose="02020603050405020304" pitchFamily="18" charset="0"/>
              </a:rPr>
              <a:t>超視距</a:t>
            </a:r>
            <a:r>
              <a:rPr kumimoji="1" lang="en-US" altLang="zh-TW" sz="2400" b="1" dirty="0">
                <a:latin typeface="Times New Roman" panose="02020603050405020304" pitchFamily="18" charset="0"/>
                <a:ea typeface="標楷體" panose="03000509000000000000" pitchFamily="65" charset="-120"/>
                <a:cs typeface="Times New Roman" panose="02020603050405020304" pitchFamily="18" charset="0"/>
              </a:rPr>
              <a:t>(</a:t>
            </a:r>
            <a:r>
              <a:rPr kumimoji="1" lang="en" altLang="zh-TW" sz="2400" b="1" dirty="0">
                <a:latin typeface="Times New Roman" panose="02020603050405020304" pitchFamily="18" charset="0"/>
                <a:ea typeface="標楷體" panose="03000509000000000000" pitchFamily="65" charset="-120"/>
                <a:cs typeface="Times New Roman" panose="02020603050405020304" pitchFamily="18" charset="0"/>
              </a:rPr>
              <a:t>BLOS)</a:t>
            </a:r>
            <a:r>
              <a:rPr kumimoji="1" lang="zh-TW" altLang="en-US" sz="2400" b="1" dirty="0">
                <a:latin typeface="Times New Roman" panose="02020603050405020304" pitchFamily="18" charset="0"/>
                <a:ea typeface="標楷體" panose="03000509000000000000" pitchFamily="65" charset="-120"/>
                <a:cs typeface="Times New Roman" panose="02020603050405020304" pitchFamily="18" charset="0"/>
              </a:rPr>
              <a:t>數據鏈路專案執行進度及規劃</a:t>
            </a:r>
            <a:endParaRPr kumimoji="1"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marL="598488" lvl="1" indent="-290513">
              <a:lnSpc>
                <a:spcPts val="3200"/>
              </a:lnSpc>
              <a:buFont typeface="+mj-lt"/>
              <a:buAutoNum type="alphaLcPeriod"/>
            </a:pPr>
            <a:r>
              <a:rPr kumimoji="1" lang="zh-TW" altLang="en-US" sz="2200" b="1" dirty="0">
                <a:latin typeface="Times New Roman" panose="02020603050405020304" pitchFamily="18" charset="0"/>
                <a:ea typeface="標楷體" panose="03000509000000000000" pitchFamily="65" charset="-120"/>
                <a:cs typeface="Times New Roman" panose="02020603050405020304" pitchFamily="18" charset="0"/>
              </a:rPr>
              <a:t>專案計劃架構</a:t>
            </a:r>
            <a:endParaRPr kumimoji="1" lang="en-US" altLang="zh-TW" sz="2200" b="1" dirty="0">
              <a:latin typeface="Times New Roman" panose="02020603050405020304" pitchFamily="18" charset="0"/>
              <a:ea typeface="標楷體" panose="03000509000000000000" pitchFamily="65" charset="-120"/>
              <a:cs typeface="Times New Roman" panose="02020603050405020304" pitchFamily="18" charset="0"/>
            </a:endParaRPr>
          </a:p>
          <a:p>
            <a:pPr marL="598488" lvl="1" indent="-290513">
              <a:lnSpc>
                <a:spcPts val="3200"/>
              </a:lnSpc>
              <a:buFont typeface="+mj-lt"/>
              <a:buAutoNum type="alphaLcPeriod"/>
            </a:pPr>
            <a:r>
              <a:rPr kumimoji="1" lang="zh-TW" altLang="en-US" sz="2200" b="1" dirty="0">
                <a:latin typeface="Times New Roman" panose="02020603050405020304" pitchFamily="18" charset="0"/>
                <a:ea typeface="標楷體" panose="03000509000000000000" pitchFamily="65" charset="-120"/>
                <a:cs typeface="Times New Roman" panose="02020603050405020304" pitchFamily="18" charset="0"/>
              </a:rPr>
              <a:t>專案工作項目</a:t>
            </a:r>
            <a:endParaRPr kumimoji="1" lang="en-US" altLang="zh-TW" sz="2200" b="1" dirty="0">
              <a:latin typeface="Times New Roman" panose="02020603050405020304" pitchFamily="18" charset="0"/>
              <a:ea typeface="標楷體" panose="03000509000000000000" pitchFamily="65" charset="-120"/>
              <a:cs typeface="Times New Roman" panose="02020603050405020304" pitchFamily="18" charset="0"/>
            </a:endParaRPr>
          </a:p>
          <a:p>
            <a:pPr marL="598488" lvl="1" indent="-290513">
              <a:lnSpc>
                <a:spcPts val="3200"/>
              </a:lnSpc>
              <a:buFont typeface="+mj-lt"/>
              <a:buAutoNum type="alphaLcPeriod"/>
            </a:pPr>
            <a:r>
              <a:rPr kumimoji="1" lang="zh-TW" altLang="en-US" sz="2200" b="1" dirty="0">
                <a:latin typeface="Times New Roman" panose="02020603050405020304" pitchFamily="18" charset="0"/>
                <a:ea typeface="標楷體" panose="03000509000000000000" pitchFamily="65" charset="-120"/>
                <a:cs typeface="Times New Roman" panose="02020603050405020304" pitchFamily="18" charset="0"/>
              </a:rPr>
              <a:t>關鍵技術驗測規劃</a:t>
            </a:r>
            <a:endParaRPr kumimoji="1" lang="en-US" altLang="zh-TW" sz="2200" b="1" dirty="0">
              <a:latin typeface="Times New Roman" panose="02020603050405020304" pitchFamily="18" charset="0"/>
              <a:ea typeface="標楷體" panose="03000509000000000000" pitchFamily="65" charset="-120"/>
              <a:cs typeface="Times New Roman" panose="02020603050405020304" pitchFamily="18" charset="0"/>
            </a:endParaRPr>
          </a:p>
          <a:p>
            <a:pPr marL="598488" lvl="1" indent="-290513">
              <a:lnSpc>
                <a:spcPts val="3200"/>
              </a:lnSpc>
              <a:buFont typeface="+mj-lt"/>
              <a:buAutoNum type="alphaLcPeriod"/>
            </a:pPr>
            <a:r>
              <a:rPr kumimoji="1" lang="zh-TW" altLang="en-US" sz="2200" b="1" dirty="0">
                <a:latin typeface="Times New Roman" panose="02020603050405020304" pitchFamily="18" charset="0"/>
                <a:ea typeface="標楷體" panose="03000509000000000000" pitchFamily="65" charset="-120"/>
                <a:cs typeface="Times New Roman" panose="02020603050405020304" pitchFamily="18" charset="0"/>
              </a:rPr>
              <a:t>軍方需求鏈結情形</a:t>
            </a:r>
            <a:endParaRPr kumimoji="1" lang="en-US" altLang="zh-TW" sz="2200" b="1"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矩形 7">
            <a:extLst>
              <a:ext uri="{FF2B5EF4-FFF2-40B4-BE49-F238E27FC236}">
                <a16:creationId xmlns:a16="http://schemas.microsoft.com/office/drawing/2014/main" id="{38D22431-1A8F-46A8-A095-DA6D1AF28C9B}"/>
              </a:ext>
            </a:extLst>
          </p:cNvPr>
          <p:cNvSpPr>
            <a:spLocks/>
          </p:cNvSpPr>
          <p:nvPr/>
        </p:nvSpPr>
        <p:spPr>
          <a:xfrm>
            <a:off x="5975103" y="1892601"/>
            <a:ext cx="5187051" cy="3581643"/>
          </a:xfrm>
          <a:prstGeom prst="rect">
            <a:avLst/>
          </a:prstGeom>
          <a:pattFill prst="pct5">
            <a:fgClr>
              <a:srgbClr val="4472C4"/>
            </a:fgClr>
            <a:bgClr>
              <a:sysClr val="window" lastClr="FFFFFF"/>
            </a:bgClr>
          </a:pattFill>
          <a:ln w="0" cap="flat" cmpd="sng" algn="ctr">
            <a:noFill/>
            <a:prstDash val="solid"/>
            <a:miter lim="800000"/>
          </a:ln>
          <a:effectLst>
            <a:glow rad="228600">
              <a:srgbClr val="A5A5A5">
                <a:satMod val="175000"/>
                <a:alpha val="40000"/>
              </a:srgbClr>
            </a:glow>
            <a:outerShdw blurRad="50800" dist="38100" dir="18900000" algn="bl" rotWithShape="0">
              <a:prstClr val="black">
                <a:alpha val="40000"/>
              </a:prstClr>
            </a:outerShdw>
          </a:effectLst>
          <a:scene3d>
            <a:camera prst="obliqueBottomRight"/>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endParaRPr>
          </a:p>
        </p:txBody>
      </p:sp>
      <p:sp>
        <p:nvSpPr>
          <p:cNvPr id="4" name="內容版面配置區 3">
            <a:extLst>
              <a:ext uri="{FF2B5EF4-FFF2-40B4-BE49-F238E27FC236}">
                <a16:creationId xmlns:a16="http://schemas.microsoft.com/office/drawing/2014/main" id="{47755537-A62D-CC4C-5414-9ECF9FC5E9E4}"/>
              </a:ext>
            </a:extLst>
          </p:cNvPr>
          <p:cNvSpPr>
            <a:spLocks noGrp="1"/>
          </p:cNvSpPr>
          <p:nvPr>
            <p:ph sz="half" idx="2"/>
          </p:nvPr>
        </p:nvSpPr>
        <p:spPr>
          <a:xfrm>
            <a:off x="6169633" y="2177314"/>
            <a:ext cx="4797989" cy="3082922"/>
          </a:xfrm>
          <a:noFill/>
        </p:spPr>
        <p:txBody>
          <a:bodyPr>
            <a:noAutofit/>
          </a:bodyPr>
          <a:lstStyle/>
          <a:p>
            <a:pPr marL="439738" indent="-280988">
              <a:lnSpc>
                <a:spcPts val="3200"/>
              </a:lnSpc>
              <a:buFont typeface="+mj-lt"/>
              <a:buAutoNum type="arabicPeriod" startAt="2"/>
            </a:pP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中心工作執行進度及規劃</a:t>
            </a:r>
            <a:endParaRPr lang="en"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marL="623888" lvl="1" indent="-271463">
              <a:lnSpc>
                <a:spcPts val="3200"/>
              </a:lnSpc>
              <a:buFont typeface="+mj-lt"/>
              <a:buAutoNum type="alphaLcPeriod"/>
            </a:pPr>
            <a:r>
              <a:rPr lang="zh-TW" altLang="en-US" sz="2200" b="1" dirty="0">
                <a:latin typeface="Times New Roman" panose="02020603050405020304" pitchFamily="18" charset="0"/>
                <a:ea typeface="標楷體" panose="03000509000000000000" pitchFamily="65" charset="-120"/>
                <a:cs typeface="Times New Roman" panose="02020603050405020304" pitchFamily="18" charset="0"/>
              </a:rPr>
              <a:t>技術發展藍圖規畫</a:t>
            </a:r>
            <a:endParaRPr lang="en-US" altLang="zh-TW" sz="2200" b="1" dirty="0">
              <a:latin typeface="Times New Roman" panose="02020603050405020304" pitchFamily="18" charset="0"/>
              <a:ea typeface="標楷體" panose="03000509000000000000" pitchFamily="65" charset="-120"/>
              <a:cs typeface="Times New Roman" panose="02020603050405020304" pitchFamily="18" charset="0"/>
            </a:endParaRPr>
          </a:p>
          <a:p>
            <a:pPr marL="623888" lvl="1" indent="-271463">
              <a:lnSpc>
                <a:spcPts val="3200"/>
              </a:lnSpc>
              <a:buFont typeface="+mj-lt"/>
              <a:buAutoNum type="alphaLcPeriod"/>
            </a:pPr>
            <a:r>
              <a:rPr lang="zh-TW" altLang="en-US" sz="2200" b="1" dirty="0">
                <a:latin typeface="Times New Roman" panose="02020603050405020304" pitchFamily="18" charset="0"/>
                <a:ea typeface="標楷體" panose="03000509000000000000" pitchFamily="65" charset="-120"/>
                <a:cs typeface="Times New Roman" panose="02020603050405020304" pitchFamily="18" charset="0"/>
              </a:rPr>
              <a:t>國防先進科技及探索計畫交流</a:t>
            </a:r>
            <a:endParaRPr lang="en-US" altLang="zh-TW" sz="2200" b="1" dirty="0">
              <a:latin typeface="Times New Roman" panose="02020603050405020304" pitchFamily="18" charset="0"/>
              <a:ea typeface="標楷體" panose="03000509000000000000" pitchFamily="65" charset="-120"/>
              <a:cs typeface="Times New Roman" panose="02020603050405020304" pitchFamily="18" charset="0"/>
            </a:endParaRPr>
          </a:p>
          <a:p>
            <a:pPr marL="623888" lvl="1" indent="-271463">
              <a:lnSpc>
                <a:spcPts val="3200"/>
              </a:lnSpc>
              <a:buFont typeface="+mj-lt"/>
              <a:buAutoNum type="alphaLcPeriod"/>
            </a:pPr>
            <a:r>
              <a:rPr lang="zh-TW" altLang="en-US" sz="2200" b="1" dirty="0">
                <a:latin typeface="Times New Roman" panose="02020603050405020304" pitchFamily="18" charset="0"/>
                <a:ea typeface="標楷體" panose="03000509000000000000" pitchFamily="65" charset="-120"/>
                <a:cs typeface="Times New Roman" panose="02020603050405020304" pitchFamily="18" charset="0"/>
              </a:rPr>
              <a:t>人才培育成果</a:t>
            </a:r>
            <a:endParaRPr lang="en-US" altLang="zh-TW" sz="2200" b="1" dirty="0">
              <a:latin typeface="Times New Roman" panose="02020603050405020304" pitchFamily="18" charset="0"/>
              <a:ea typeface="標楷體" panose="03000509000000000000" pitchFamily="65" charset="-120"/>
              <a:cs typeface="Times New Roman" panose="02020603050405020304" pitchFamily="18" charset="0"/>
            </a:endParaRPr>
          </a:p>
          <a:p>
            <a:pPr marL="492125" indent="-342900">
              <a:lnSpc>
                <a:spcPts val="3200"/>
              </a:lnSpc>
              <a:buFont typeface="+mj-lt"/>
              <a:buAutoNum type="arabicPeriod" startAt="3"/>
            </a:pP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經費運用說明</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marL="501650" indent="-352425">
              <a:lnSpc>
                <a:spcPts val="3200"/>
              </a:lnSpc>
              <a:buFont typeface="+mj-lt"/>
              <a:buAutoNum type="arabicPeriod" startAt="3"/>
            </a:pP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審查意見回覆</a:t>
            </a:r>
          </a:p>
          <a:p>
            <a:endParaRPr lang="zh-TW" altLang="en-US" dirty="0">
              <a:latin typeface="Arial" panose="020B0604020202020204" pitchFamily="34" charset="0"/>
              <a:ea typeface="Kaiti SC" panose="02010600040101010101" pitchFamily="2" charset="-122"/>
              <a:cs typeface="Arial" panose="020B0604020202020204" pitchFamily="34" charset="0"/>
            </a:endParaRPr>
          </a:p>
          <a:p>
            <a:endParaRPr lang="zh-TW" altLang="en-US" dirty="0">
              <a:latin typeface="Arial" panose="020B0604020202020204" pitchFamily="34" charset="0"/>
              <a:ea typeface="Kaiti SC" panose="02010600040101010101" pitchFamily="2" charset="-122"/>
              <a:cs typeface="Arial" panose="020B0604020202020204" pitchFamily="34" charset="0"/>
            </a:endParaRPr>
          </a:p>
        </p:txBody>
      </p:sp>
    </p:spTree>
    <p:extLst>
      <p:ext uri="{BB962C8B-B14F-4D97-AF65-F5344CB8AC3E}">
        <p14:creationId xmlns:p14="http://schemas.microsoft.com/office/powerpoint/2010/main" val="1563241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1F92C8AA-952C-48A8-837A-103D05080B06}"/>
              </a:ext>
            </a:extLst>
          </p:cNvPr>
          <p:cNvSpPr txBox="1"/>
          <p:nvPr/>
        </p:nvSpPr>
        <p:spPr>
          <a:xfrm>
            <a:off x="1009990" y="1409168"/>
            <a:ext cx="10579036" cy="2346283"/>
          </a:xfrm>
          <a:prstGeom prst="rect">
            <a:avLst/>
          </a:prstGeom>
          <a:noFill/>
        </p:spPr>
        <p:txBody>
          <a:bodyPr wrap="square" rtlCol="0">
            <a:spAutoFit/>
          </a:bodyPr>
          <a:lstStyle/>
          <a:p>
            <a:pPr marL="285750" indent="-285750">
              <a:lnSpc>
                <a:spcPts val="3600"/>
              </a:lnSpc>
              <a:buFont typeface="Wingdings" panose="05000000000000000000" pitchFamily="2" charset="2"/>
              <a:buChar char="n"/>
            </a:pPr>
            <a:r>
              <a:rPr lang="zh-TW" altLang="zh-TW" sz="2200" b="1" dirty="0">
                <a:latin typeface="Times New Roman" panose="02020603050405020304" pitchFamily="18" charset="0"/>
                <a:ea typeface="標楷體" panose="03000509000000000000" pitchFamily="65" charset="-120"/>
                <a:cs typeface="Times New Roman" panose="02020603050405020304" pitchFamily="18" charset="0"/>
              </a:rPr>
              <a:t>單發單收跳頻收發機</a:t>
            </a:r>
            <a:r>
              <a:rPr lang="zh-TW" altLang="en-US" sz="2200" b="1" dirty="0">
                <a:latin typeface="Times New Roman" panose="02020603050405020304" pitchFamily="18" charset="0"/>
                <a:ea typeface="標楷體" panose="03000509000000000000" pitchFamily="65" charset="-120"/>
                <a:cs typeface="Times New Roman" panose="02020603050405020304" pitchFamily="18" charset="0"/>
              </a:rPr>
              <a:t>功能面</a:t>
            </a:r>
            <a:r>
              <a:rPr lang="zh-TW" altLang="zh-TW" sz="2200" b="1" dirty="0">
                <a:latin typeface="Times New Roman" panose="02020603050405020304" pitchFamily="18" charset="0"/>
                <a:ea typeface="標楷體" panose="03000509000000000000" pitchFamily="65" charset="-120"/>
                <a:cs typeface="Times New Roman" panose="02020603050405020304" pitchFamily="18" charset="0"/>
              </a:rPr>
              <a:t>模擬環境建立</a:t>
            </a:r>
            <a:endParaRPr lang="en-US" altLang="zh-TW" sz="2200" b="1" dirty="0">
              <a:latin typeface="Times New Roman" panose="02020603050405020304" pitchFamily="18" charset="0"/>
              <a:ea typeface="標楷體" panose="03000509000000000000" pitchFamily="65" charset="-120"/>
              <a:cs typeface="Times New Roman" panose="02020603050405020304" pitchFamily="18" charset="0"/>
            </a:endParaRPr>
          </a:p>
          <a:p>
            <a:pPr marL="536575" lvl="1" indent="-234950">
              <a:lnSpc>
                <a:spcPts val="3600"/>
              </a:lnSpc>
              <a:buFont typeface="Wingdings" panose="05000000000000000000" pitchFamily="2" charset="2"/>
              <a:buChar char="Ø"/>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針對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RF-SOC FPGA</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平台在</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Simulink</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軟體環境建立收發機架構，並建立跳頻控制介面</a:t>
            </a:r>
            <a:endParaRPr lang="en-US" altLang="zh-TW" sz="2000" b="1" dirty="0">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ts val="3600"/>
              </a:lnSpc>
              <a:buFont typeface="Wingdings" panose="05000000000000000000" pitchFamily="2" charset="2"/>
              <a:buChar char="n"/>
            </a:pPr>
            <a:r>
              <a:rPr lang="zh-TW" altLang="zh-TW" sz="2200" b="1" dirty="0">
                <a:latin typeface="Times New Roman" panose="02020603050405020304" pitchFamily="18" charset="0"/>
                <a:ea typeface="標楷體" panose="03000509000000000000" pitchFamily="65" charset="-120"/>
                <a:cs typeface="Times New Roman" panose="02020603050405020304" pitchFamily="18" charset="0"/>
              </a:rPr>
              <a:t>快速跳頻</a:t>
            </a:r>
            <a:r>
              <a:rPr lang="en-US" altLang="zh-TW" sz="2200" b="1" dirty="0">
                <a:latin typeface="Times New Roman" panose="02020603050405020304" pitchFamily="18" charset="0"/>
                <a:ea typeface="標楷體" panose="03000509000000000000" pitchFamily="65" charset="-120"/>
                <a:cs typeface="Times New Roman" panose="02020603050405020304" pitchFamily="18" charset="0"/>
              </a:rPr>
              <a:t>Frame</a:t>
            </a:r>
            <a:r>
              <a:rPr lang="zh-TW" altLang="zh-TW" sz="2200" b="1" dirty="0">
                <a:latin typeface="Times New Roman" panose="02020603050405020304" pitchFamily="18" charset="0"/>
                <a:ea typeface="標楷體" panose="03000509000000000000" pitchFamily="65" charset="-120"/>
                <a:cs typeface="Times New Roman" panose="02020603050405020304" pitchFamily="18" charset="0"/>
              </a:rPr>
              <a:t>設計及針對無人機群開發快速細精度時偏及頻偏偵測</a:t>
            </a:r>
            <a:endParaRPr lang="en-US" altLang="zh-TW" sz="2200" b="1" dirty="0">
              <a:latin typeface="Times New Roman" panose="02020603050405020304" pitchFamily="18" charset="0"/>
              <a:ea typeface="標楷體" panose="03000509000000000000" pitchFamily="65" charset="-120"/>
              <a:cs typeface="Times New Roman" panose="02020603050405020304" pitchFamily="18" charset="0"/>
            </a:endParaRPr>
          </a:p>
          <a:p>
            <a:pPr marL="528638" lvl="1" indent="-246063">
              <a:lnSpc>
                <a:spcPts val="3600"/>
              </a:lnSpc>
              <a:buFont typeface="Wingdings" panose="05000000000000000000" pitchFamily="2" charset="2"/>
              <a:buChar char="Ø"/>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以達到跳頻速率≦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1ms</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設計</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跳頻收發機</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Frame</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規格，並針對無人機群</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Mesh-1</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網路，設計設計</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Preamble</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序列及快速粗</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細精度時偏及頻偏偵測機制，以達到快速時偏及頻偏校正</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片 6">
            <a:extLst>
              <a:ext uri="{FF2B5EF4-FFF2-40B4-BE49-F238E27FC236}">
                <a16:creationId xmlns:a16="http://schemas.microsoft.com/office/drawing/2014/main" id="{8E6E1A49-EE9D-4D6C-A51A-E3E6A9A69262}"/>
              </a:ext>
            </a:extLst>
          </p:cNvPr>
          <p:cNvPicPr>
            <a:picLocks noChangeAspect="1"/>
          </p:cNvPicPr>
          <p:nvPr/>
        </p:nvPicPr>
        <p:blipFill>
          <a:blip r:embed="rId2"/>
          <a:stretch>
            <a:fillRect/>
          </a:stretch>
        </p:blipFill>
        <p:spPr>
          <a:xfrm>
            <a:off x="177421" y="4174625"/>
            <a:ext cx="6522042" cy="2117546"/>
          </a:xfrm>
          <a:prstGeom prst="rect">
            <a:avLst/>
          </a:prstGeom>
        </p:spPr>
      </p:pic>
      <p:pic>
        <p:nvPicPr>
          <p:cNvPr id="8" name="圖片 7">
            <a:extLst>
              <a:ext uri="{FF2B5EF4-FFF2-40B4-BE49-F238E27FC236}">
                <a16:creationId xmlns:a16="http://schemas.microsoft.com/office/drawing/2014/main" id="{C45861DA-B1E9-479F-A1D0-9892F20B5068}"/>
              </a:ext>
            </a:extLst>
          </p:cNvPr>
          <p:cNvPicPr>
            <a:picLocks noChangeAspect="1"/>
          </p:cNvPicPr>
          <p:nvPr/>
        </p:nvPicPr>
        <p:blipFill>
          <a:blip r:embed="rId3"/>
          <a:stretch>
            <a:fillRect/>
          </a:stretch>
        </p:blipFill>
        <p:spPr>
          <a:xfrm>
            <a:off x="6828672" y="4174625"/>
            <a:ext cx="5258376" cy="2117546"/>
          </a:xfrm>
          <a:prstGeom prst="rect">
            <a:avLst/>
          </a:prstGeom>
        </p:spPr>
      </p:pic>
      <p:sp>
        <p:nvSpPr>
          <p:cNvPr id="2" name="標題 1">
            <a:extLst>
              <a:ext uri="{FF2B5EF4-FFF2-40B4-BE49-F238E27FC236}">
                <a16:creationId xmlns:a16="http://schemas.microsoft.com/office/drawing/2014/main" id="{78FB6C89-8622-4192-BD7B-6380E04A99F8}"/>
              </a:ext>
            </a:extLst>
          </p:cNvPr>
          <p:cNvSpPr txBox="1">
            <a:spLocks/>
          </p:cNvSpPr>
          <p:nvPr/>
        </p:nvSpPr>
        <p:spPr>
          <a:xfrm>
            <a:off x="288000" y="237201"/>
            <a:ext cx="10515600" cy="98682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rgbClr val="0000FF"/>
                </a:solidFill>
                <a:latin typeface="Arial" panose="020B0604020202020204" pitchFamily="34" charset="0"/>
                <a:ea typeface="Kaiti SC" panose="02010600040101010101" pitchFamily="2" charset="-122"/>
                <a:cs typeface="Arial" panose="020B0604020202020204" pitchFamily="34" charset="0"/>
              </a:rPr>
              <a:t>Anti-interference Module</a:t>
            </a:r>
            <a:br>
              <a:rPr lang="en-US" altLang="zh-TW" dirty="0">
                <a:solidFill>
                  <a:srgbClr val="0000FF"/>
                </a:solidFill>
                <a:latin typeface="Arial" panose="020B0604020202020204" pitchFamily="34" charset="0"/>
                <a:ea typeface="Kaiti SC" panose="02010600040101010101" pitchFamily="2" charset="-122"/>
                <a:cs typeface="Arial" panose="020B0604020202020204" pitchFamily="34" charset="0"/>
              </a:rPr>
            </a:br>
            <a:r>
              <a:rPr lang="zh-TW" altLang="en-US" sz="2700" dirty="0">
                <a:solidFill>
                  <a:srgbClr val="FF0000"/>
                </a:solidFill>
                <a:latin typeface="Arial" panose="020B0604020202020204" pitchFamily="34" charset="0"/>
                <a:ea typeface="Kaiti SC" panose="02010600040101010101" pitchFamily="2" charset="-122"/>
                <a:cs typeface="Arial" panose="020B0604020202020204" pitchFamily="34" charset="0"/>
              </a:rPr>
              <a:t>快速細精度時偏及頻偏偵測</a:t>
            </a:r>
          </a:p>
        </p:txBody>
      </p:sp>
    </p:spTree>
    <p:extLst>
      <p:ext uri="{BB962C8B-B14F-4D97-AF65-F5344CB8AC3E}">
        <p14:creationId xmlns:p14="http://schemas.microsoft.com/office/powerpoint/2010/main" val="3408510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955490-AE22-4B21-9109-CECCA0E446C7}"/>
              </a:ext>
            </a:extLst>
          </p:cNvPr>
          <p:cNvSpPr>
            <a:spLocks noGrp="1"/>
          </p:cNvSpPr>
          <p:nvPr>
            <p:ph type="title"/>
          </p:nvPr>
        </p:nvSpPr>
        <p:spPr>
          <a:xfrm>
            <a:off x="288000" y="144134"/>
            <a:ext cx="10515600" cy="720000"/>
          </a:xfrm>
        </p:spPr>
        <p:txBody>
          <a:bodyPr>
            <a:normAutofit/>
          </a:bodyPr>
          <a:lstStyle/>
          <a:p>
            <a:r>
              <a:rPr lang="zh-TW" altLang="en-US" sz="3200" dirty="0">
                <a:solidFill>
                  <a:srgbClr val="0000FF"/>
                </a:solidFill>
                <a:latin typeface="Arial" panose="020B0604020202020204" pitchFamily="34" charset="0"/>
                <a:ea typeface="Kaiti SC" panose="02010600040101010101" pitchFamily="2" charset="-122"/>
                <a:cs typeface="Arial" panose="020B0604020202020204" pitchFamily="34" charset="0"/>
              </a:rPr>
              <a:t>數位分身</a:t>
            </a:r>
            <a:r>
              <a:rPr lang="en-US" altLang="zh-TW" sz="3200" dirty="0">
                <a:solidFill>
                  <a:srgbClr val="0000FF"/>
                </a:solidFill>
                <a:latin typeface="Arial" panose="020B0604020202020204" pitchFamily="34" charset="0"/>
                <a:ea typeface="Kaiti SC" panose="02010600040101010101" pitchFamily="2" charset="-122"/>
                <a:cs typeface="Arial" panose="020B0604020202020204" pitchFamily="34" charset="0"/>
              </a:rPr>
              <a:t> + AI</a:t>
            </a:r>
            <a:r>
              <a:rPr lang="zh-TW" altLang="en-US" sz="3200" dirty="0">
                <a:solidFill>
                  <a:srgbClr val="0000FF"/>
                </a:solidFill>
                <a:latin typeface="Arial" panose="020B0604020202020204" pitchFamily="34" charset="0"/>
                <a:ea typeface="Kaiti SC" panose="02010600040101010101" pitchFamily="2" charset="-122"/>
                <a:cs typeface="Arial" panose="020B0604020202020204" pitchFamily="34" charset="0"/>
              </a:rPr>
              <a:t>干擾偵測及分析模型</a:t>
            </a:r>
            <a:endParaRPr lang="zh-TW" altLang="en-US" sz="4400" dirty="0">
              <a:solidFill>
                <a:srgbClr val="0000FF"/>
              </a:solidFill>
              <a:latin typeface="Arial" panose="020B0604020202020204" pitchFamily="34" charset="0"/>
              <a:ea typeface="Kaiti SC" panose="02010600040101010101" pitchFamily="2" charset="-122"/>
              <a:cs typeface="Arial" panose="020B0604020202020204" pitchFamily="34" charset="0"/>
            </a:endParaRPr>
          </a:p>
        </p:txBody>
      </p:sp>
      <p:sp>
        <p:nvSpPr>
          <p:cNvPr id="3" name="內容版面配置區 2">
            <a:extLst>
              <a:ext uri="{FF2B5EF4-FFF2-40B4-BE49-F238E27FC236}">
                <a16:creationId xmlns:a16="http://schemas.microsoft.com/office/drawing/2014/main" id="{3C3D3618-DE97-4FBA-A87A-1E0DA51E98DE}"/>
              </a:ext>
            </a:extLst>
          </p:cNvPr>
          <p:cNvSpPr>
            <a:spLocks noGrp="1"/>
          </p:cNvSpPr>
          <p:nvPr>
            <p:ph idx="1"/>
          </p:nvPr>
        </p:nvSpPr>
        <p:spPr>
          <a:xfrm>
            <a:off x="838202" y="1007097"/>
            <a:ext cx="10515600" cy="1844852"/>
          </a:xfrm>
        </p:spPr>
        <p:txBody>
          <a:bodyPr/>
          <a:lstStyle/>
          <a:p>
            <a:pPr>
              <a:lnSpc>
                <a:spcPct val="100000"/>
              </a:lnSpc>
              <a:spcBef>
                <a:spcPts val="0"/>
              </a:spcBef>
              <a:spcAft>
                <a:spcPts val="0"/>
              </a:spcAft>
            </a:pPr>
            <a:r>
              <a:rPr lang="zh-TW" altLang="en-US" sz="2400" b="1" dirty="0"/>
              <a:t>可於模擬環境中設置干擾源位置</a:t>
            </a:r>
            <a:endParaRPr lang="en-US" altLang="zh-TW" sz="2400" b="1" dirty="0"/>
          </a:p>
          <a:p>
            <a:pPr>
              <a:lnSpc>
                <a:spcPct val="100000"/>
              </a:lnSpc>
              <a:spcBef>
                <a:spcPts val="0"/>
              </a:spcBef>
              <a:spcAft>
                <a:spcPts val="0"/>
              </a:spcAft>
            </a:pPr>
            <a:r>
              <a:rPr lang="zh-TW" altLang="en-US" sz="2400" b="1" dirty="0"/>
              <a:t>收集大量干擾源以及訊號分布之資料集</a:t>
            </a:r>
            <a:endParaRPr lang="en-US" altLang="zh-TW" sz="2400" b="1" dirty="0"/>
          </a:p>
          <a:p>
            <a:pPr>
              <a:lnSpc>
                <a:spcPct val="100000"/>
              </a:lnSpc>
              <a:spcBef>
                <a:spcPts val="0"/>
              </a:spcBef>
              <a:spcAft>
                <a:spcPts val="0"/>
              </a:spcAft>
            </a:pPr>
            <a:r>
              <a:rPr lang="zh-TW" altLang="en-US" sz="2400" b="1" dirty="0"/>
              <a:t>建立 深度學習預測推論模型</a:t>
            </a:r>
            <a:endParaRPr lang="en-US" altLang="zh-TW" sz="2400" b="1" dirty="0"/>
          </a:p>
          <a:p>
            <a:pPr>
              <a:lnSpc>
                <a:spcPct val="100000"/>
              </a:lnSpc>
              <a:spcBef>
                <a:spcPts val="0"/>
              </a:spcBef>
              <a:spcAft>
                <a:spcPts val="0"/>
              </a:spcAft>
            </a:pPr>
            <a:r>
              <a:rPr lang="zh-TW" altLang="en-US" sz="2400" b="1" dirty="0"/>
              <a:t>偵測之結果回傳通訊系統， 作為跳頻</a:t>
            </a:r>
            <a:r>
              <a:rPr lang="en-US" altLang="zh-TW" sz="2400" b="1" dirty="0"/>
              <a:t>/</a:t>
            </a:r>
            <a:r>
              <a:rPr lang="zh-TW" altLang="en-US" sz="2400" b="1" dirty="0"/>
              <a:t>移頻 之依據</a:t>
            </a:r>
            <a:endParaRPr lang="en-US" altLang="zh-TW" sz="2400" b="1" dirty="0"/>
          </a:p>
        </p:txBody>
      </p:sp>
      <p:sp>
        <p:nvSpPr>
          <p:cNvPr id="24" name="文字方塊 23">
            <a:extLst>
              <a:ext uri="{FF2B5EF4-FFF2-40B4-BE49-F238E27FC236}">
                <a16:creationId xmlns:a16="http://schemas.microsoft.com/office/drawing/2014/main" id="{F7713FB1-DC11-48AF-8F89-21123DE5E7AD}"/>
              </a:ext>
            </a:extLst>
          </p:cNvPr>
          <p:cNvSpPr txBox="1"/>
          <p:nvPr/>
        </p:nvSpPr>
        <p:spPr>
          <a:xfrm>
            <a:off x="2081018" y="5969549"/>
            <a:ext cx="32480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單一干擾源設置於不同位置</a:t>
            </a:r>
          </a:p>
        </p:txBody>
      </p:sp>
      <p:sp>
        <p:nvSpPr>
          <p:cNvPr id="12" name="文字方塊 11">
            <a:extLst>
              <a:ext uri="{FF2B5EF4-FFF2-40B4-BE49-F238E27FC236}">
                <a16:creationId xmlns:a16="http://schemas.microsoft.com/office/drawing/2014/main" id="{8B2DB8B1-1FAD-4FB6-8142-29F8B4BE2809}"/>
              </a:ext>
            </a:extLst>
          </p:cNvPr>
          <p:cNvSpPr txBox="1"/>
          <p:nvPr/>
        </p:nvSpPr>
        <p:spPr>
          <a:xfrm>
            <a:off x="8017281" y="5969549"/>
            <a:ext cx="326724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t>
            </a:r>
            <a:r>
              <a:rPr kumimoji="0" lang="en-US" altLang="zh-TW" sz="1800" b="1"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多個干擾源</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設置於不同位置</a:t>
            </a:r>
          </a:p>
        </p:txBody>
      </p:sp>
      <p:pic>
        <p:nvPicPr>
          <p:cNvPr id="16" name="圖片 15">
            <a:extLst>
              <a:ext uri="{FF2B5EF4-FFF2-40B4-BE49-F238E27FC236}">
                <a16:creationId xmlns:a16="http://schemas.microsoft.com/office/drawing/2014/main" id="{4579411C-A45C-40E6-887C-EF2E86420BEA}"/>
              </a:ext>
            </a:extLst>
          </p:cNvPr>
          <p:cNvPicPr>
            <a:picLocks noChangeAspect="1"/>
          </p:cNvPicPr>
          <p:nvPr/>
        </p:nvPicPr>
        <p:blipFill>
          <a:blip r:embed="rId2"/>
          <a:stretch>
            <a:fillRect/>
          </a:stretch>
        </p:blipFill>
        <p:spPr>
          <a:xfrm>
            <a:off x="-120901" y="2851949"/>
            <a:ext cx="4162945" cy="3117600"/>
          </a:xfrm>
          <a:prstGeom prst="rect">
            <a:avLst/>
          </a:prstGeom>
        </p:spPr>
      </p:pic>
      <p:pic>
        <p:nvPicPr>
          <p:cNvPr id="17" name="圖片 16">
            <a:extLst>
              <a:ext uri="{FF2B5EF4-FFF2-40B4-BE49-F238E27FC236}">
                <a16:creationId xmlns:a16="http://schemas.microsoft.com/office/drawing/2014/main" id="{23E7B87B-DDB5-4043-9CFD-767D80FA8014}"/>
              </a:ext>
            </a:extLst>
          </p:cNvPr>
          <p:cNvPicPr>
            <a:picLocks noChangeAspect="1"/>
          </p:cNvPicPr>
          <p:nvPr/>
        </p:nvPicPr>
        <p:blipFill>
          <a:blip r:embed="rId3"/>
          <a:stretch>
            <a:fillRect/>
          </a:stretch>
        </p:blipFill>
        <p:spPr>
          <a:xfrm>
            <a:off x="3372436" y="2851949"/>
            <a:ext cx="4162945" cy="3117600"/>
          </a:xfrm>
          <a:prstGeom prst="rect">
            <a:avLst/>
          </a:prstGeom>
        </p:spPr>
      </p:pic>
      <p:pic>
        <p:nvPicPr>
          <p:cNvPr id="18" name="圖片 17">
            <a:extLst>
              <a:ext uri="{FF2B5EF4-FFF2-40B4-BE49-F238E27FC236}">
                <a16:creationId xmlns:a16="http://schemas.microsoft.com/office/drawing/2014/main" id="{5FF4A603-D253-4617-A289-AA385E8CB687}"/>
              </a:ext>
            </a:extLst>
          </p:cNvPr>
          <p:cNvPicPr>
            <a:picLocks noChangeAspect="1"/>
          </p:cNvPicPr>
          <p:nvPr/>
        </p:nvPicPr>
        <p:blipFill>
          <a:blip r:embed="rId4"/>
          <a:stretch>
            <a:fillRect/>
          </a:stretch>
        </p:blipFill>
        <p:spPr>
          <a:xfrm>
            <a:off x="7759927" y="2851949"/>
            <a:ext cx="4162945" cy="3117600"/>
          </a:xfrm>
          <a:prstGeom prst="rect">
            <a:avLst/>
          </a:prstGeom>
        </p:spPr>
      </p:pic>
      <p:sp>
        <p:nvSpPr>
          <p:cNvPr id="4" name="圓角矩形圖說文字 3">
            <a:extLst>
              <a:ext uri="{FF2B5EF4-FFF2-40B4-BE49-F238E27FC236}">
                <a16:creationId xmlns:a16="http://schemas.microsoft.com/office/drawing/2014/main" id="{8E3CF848-9627-5A7E-649A-0D1FAEAE5671}"/>
              </a:ext>
            </a:extLst>
          </p:cNvPr>
          <p:cNvSpPr/>
          <p:nvPr/>
        </p:nvSpPr>
        <p:spPr>
          <a:xfrm>
            <a:off x="9533467" y="1007097"/>
            <a:ext cx="2389405" cy="1346636"/>
          </a:xfrm>
          <a:prstGeom prst="wedgeRoundRectCallout">
            <a:avLst>
              <a:gd name="adj1" fmla="val -50598"/>
              <a:gd name="adj2" fmla="val 87649"/>
              <a:gd name="adj3"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zh-TW" altLang="en-US" dirty="0">
                <a:latin typeface="Kaiti SC" panose="02010600040101010101" pitchFamily="2" charset="-122"/>
                <a:ea typeface="Kaiti SC" panose="02010600040101010101" pitchFamily="2" charset="-122"/>
              </a:rPr>
              <a:t>在環境中注入點頻干擾、彈幕干擾</a:t>
            </a:r>
          </a:p>
          <a:p>
            <a:pPr algn="ctr"/>
            <a:r>
              <a:rPr kumimoji="1" lang="zh-TW" altLang="en-US" dirty="0">
                <a:latin typeface="Kaiti SC" panose="02010600040101010101" pitchFamily="2" charset="-122"/>
                <a:ea typeface="Kaiti SC" panose="02010600040101010101" pitchFamily="2" charset="-122"/>
              </a:rPr>
              <a:t>掃頻干擾</a:t>
            </a:r>
          </a:p>
        </p:txBody>
      </p:sp>
    </p:spTree>
    <p:extLst>
      <p:ext uri="{BB962C8B-B14F-4D97-AF65-F5344CB8AC3E}">
        <p14:creationId xmlns:p14="http://schemas.microsoft.com/office/powerpoint/2010/main" val="236160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A3096-A172-92BB-6EA1-B3AE145D8786}"/>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8234F4D1-AE1F-DBDA-B14E-D14E5DDD0441}"/>
              </a:ext>
            </a:extLst>
          </p:cNvPr>
          <p:cNvSpPr>
            <a:spLocks/>
          </p:cNvSpPr>
          <p:nvPr/>
        </p:nvSpPr>
        <p:spPr>
          <a:xfrm>
            <a:off x="1959781" y="1805127"/>
            <a:ext cx="8987913" cy="2256920"/>
          </a:xfrm>
          <a:prstGeom prst="rect">
            <a:avLst/>
          </a:prstGeom>
          <a:pattFill prst="pct5">
            <a:fgClr>
              <a:schemeClr val="accent1"/>
            </a:fgClr>
            <a:bgClr>
              <a:schemeClr val="bg1"/>
            </a:bgClr>
          </a:pattFill>
          <a:ln w="0">
            <a:noFill/>
          </a:ln>
          <a:effectLst>
            <a:glow rad="228600">
              <a:schemeClr val="accent3">
                <a:satMod val="175000"/>
                <a:alpha val="40000"/>
              </a:schemeClr>
            </a:glow>
            <a:outerShdw blurRad="50800" dist="38100" dir="18900000" algn="b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B0941E47-8D3C-FD2E-AA7C-F891E7613FE6}"/>
              </a:ext>
            </a:extLst>
          </p:cNvPr>
          <p:cNvSpPr txBox="1"/>
          <p:nvPr/>
        </p:nvSpPr>
        <p:spPr>
          <a:xfrm>
            <a:off x="2792634" y="2574482"/>
            <a:ext cx="8155060" cy="700192"/>
          </a:xfrm>
          <a:prstGeom prst="rect">
            <a:avLst/>
          </a:prstGeom>
          <a:noFill/>
        </p:spPr>
        <p:txBody>
          <a:bodyPr wrap="square" rtlCol="0">
            <a:spAutoFit/>
          </a:bodyPr>
          <a:lstStyle/>
          <a:p>
            <a:pPr marL="0" marR="0" lvl="0" indent="0" algn="l" defTabSz="914400" rtl="0" eaLnBrk="1" fontAlgn="auto" latinLnBrk="0" hangingPunct="1">
              <a:lnSpc>
                <a:spcPts val="52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關鍵技術驗測規劃</a:t>
            </a:r>
          </a:p>
        </p:txBody>
      </p:sp>
      <p:sp>
        <p:nvSpPr>
          <p:cNvPr id="5" name="菱形 4">
            <a:extLst>
              <a:ext uri="{FF2B5EF4-FFF2-40B4-BE49-F238E27FC236}">
                <a16:creationId xmlns:a16="http://schemas.microsoft.com/office/drawing/2014/main" id="{8D3ACA3F-2F6E-69DE-43D4-78A9DA65E869}"/>
              </a:ext>
            </a:extLst>
          </p:cNvPr>
          <p:cNvSpPr>
            <a:spLocks noChangeAspect="1"/>
          </p:cNvSpPr>
          <p:nvPr/>
        </p:nvSpPr>
        <p:spPr>
          <a:xfrm>
            <a:off x="315777" y="988692"/>
            <a:ext cx="2304000" cy="2304000"/>
          </a:xfrm>
          <a:prstGeom prst="diamond">
            <a:avLst/>
          </a:prstGeom>
          <a:solidFill>
            <a:srgbClr val="172E9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5400" b="0" i="0" u="none" strike="noStrike" kern="0" cap="none" spc="0" normalizeH="0" baseline="0" noProof="0" dirty="0">
                <a:ln>
                  <a:noFill/>
                </a:ln>
                <a:solidFill>
                  <a:prstClr val="white"/>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1-c</a:t>
            </a:r>
            <a:endParaRPr kumimoji="0" lang="zh-TW" altLang="en-US" sz="5400" b="0" i="0" u="none" strike="noStrike" kern="0" cap="none" spc="0" normalizeH="0" baseline="0" noProof="0" dirty="0">
              <a:ln>
                <a:noFill/>
              </a:ln>
              <a:solidFill>
                <a:prstClr val="white"/>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702096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7421F30-0407-4167-BCE1-2DAD58E64E40}"/>
              </a:ext>
            </a:extLst>
          </p:cNvPr>
          <p:cNvSpPr txBox="1"/>
          <p:nvPr/>
        </p:nvSpPr>
        <p:spPr>
          <a:xfrm>
            <a:off x="298937" y="30477"/>
            <a:ext cx="1000120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FY113</a:t>
            </a:r>
            <a:r>
              <a:rPr kumimoji="0" lang="zh-TW" altLang="en-US" sz="36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 驗測成果</a:t>
            </a:r>
            <a:r>
              <a:rPr kumimoji="0" lang="en-US" altLang="zh-TW" sz="36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(114.5.9</a:t>
            </a:r>
            <a:r>
              <a:rPr lang="zh-TW" altLang="en-US" sz="3600" b="1" dirty="0">
                <a:solidFill>
                  <a:srgbClr val="0000FF"/>
                </a:solidFill>
                <a:latin typeface="Arial" panose="020B0604020202020204" pitchFamily="34" charset="0"/>
                <a:ea typeface="Kaiti TC" panose="02010600040101010101" pitchFamily="2" charset="-120"/>
                <a:cs typeface="Arial" panose="020B0604020202020204" pitchFamily="34" charset="0"/>
              </a:rPr>
              <a:t>已完成</a:t>
            </a:r>
            <a:r>
              <a:rPr kumimoji="0" lang="en-US" altLang="zh-TW" sz="36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a:t>
            </a:r>
            <a:endParaRPr kumimoji="0" lang="zh-TW" altLang="en-US" sz="36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endParaRPr>
          </a:p>
        </p:txBody>
      </p:sp>
      <p:sp>
        <p:nvSpPr>
          <p:cNvPr id="3" name="文字方塊 2">
            <a:extLst>
              <a:ext uri="{FF2B5EF4-FFF2-40B4-BE49-F238E27FC236}">
                <a16:creationId xmlns:a16="http://schemas.microsoft.com/office/drawing/2014/main" id="{B9DBB065-9726-4F75-B67A-6694DB2CF9D2}"/>
              </a:ext>
            </a:extLst>
          </p:cNvPr>
          <p:cNvSpPr txBox="1"/>
          <p:nvPr/>
        </p:nvSpPr>
        <p:spPr>
          <a:xfrm>
            <a:off x="298937" y="750321"/>
            <a:ext cx="4980784" cy="3693319"/>
          </a:xfrm>
          <a:prstGeom prst="rect">
            <a:avLst/>
          </a:prstGeom>
          <a:noFill/>
        </p:spPr>
        <p:txBody>
          <a:bodyPr wrap="square" rtlCol="0">
            <a:spAutoFit/>
          </a:bodyPr>
          <a:lstStyle/>
          <a:p>
            <a:pPr marL="0" marR="0" lvl="0" indent="0" algn="l" defTabSz="914400" rtl="0" eaLnBrk="1" fontAlgn="ctr" latinLnBrk="0" hangingPunct="1">
              <a:lnSpc>
                <a:spcPct val="150000"/>
              </a:lnSpc>
              <a:spcBef>
                <a:spcPts val="0"/>
              </a:spcBef>
              <a:spcAft>
                <a:spcPts val="600"/>
              </a:spcAft>
              <a:buClrTx/>
              <a:buSzTx/>
              <a:buFontTx/>
              <a:buNone/>
              <a:tabLst/>
              <a:defRPr/>
            </a:pPr>
            <a:r>
              <a:rPr kumimoji="0" lang="zh-TW" altLang="en-US" sz="2000" b="1"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期中：校內驗測</a:t>
            </a:r>
            <a:endParaRPr kumimoji="0" lang="en-US" altLang="zh-TW" sz="2000" b="1" i="0" u="none" strike="noStrike" kern="100" cap="none" spc="0" normalizeH="0" baseline="0" noProof="0" dirty="0">
              <a:ln>
                <a:noFill/>
              </a:ln>
              <a:solidFill>
                <a:srgbClr val="000000"/>
              </a:solidFill>
              <a:effectLst/>
              <a:highlight>
                <a:srgbClr val="FFFF00"/>
              </a:highlight>
              <a:uLnTx/>
              <a:uFillTx/>
              <a:latin typeface="Microsoft JhengHei" panose="020B0604030504040204" pitchFamily="34" charset="-120"/>
              <a:ea typeface="Microsoft JhengHei" panose="020B0604030504040204" pitchFamily="34" charset="-120"/>
              <a:cs typeface="+mn-cs"/>
            </a:endParaRPr>
          </a:p>
          <a:p>
            <a:pPr marL="342900" marR="0" lvl="0" indent="-342900" algn="l" defTabSz="914400" rtl="0" eaLnBrk="1" fontAlgn="ctr" latinLnBrk="0" hangingPunct="1">
              <a:lnSpc>
                <a:spcPct val="150000"/>
              </a:lnSpc>
              <a:spcBef>
                <a:spcPts val="0"/>
              </a:spcBef>
              <a:spcAft>
                <a:spcPts val="600"/>
              </a:spcAft>
              <a:buClrTx/>
              <a:buSzTx/>
              <a:buFont typeface="Wingdings" panose="05000000000000000000" pitchFamily="2" charset="2"/>
              <a:buChar char="n"/>
              <a:tabLst/>
              <a:defRPr/>
            </a:pPr>
            <a:r>
              <a:rPr kumimoji="0" lang="zh-TW" altLang="en-US" sz="2000" b="1"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場域</a:t>
            </a:r>
            <a:r>
              <a:rPr kumimoji="0" lang="zh-TW" altLang="en-US" sz="20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：陽明交大電子資訊研究大樓</a:t>
            </a:r>
            <a:endParaRPr kumimoji="0" lang="en-US" altLang="zh-TW" sz="20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endParaRPr>
          </a:p>
          <a:p>
            <a:pPr marL="342900" marR="0" lvl="0" indent="-342900" algn="l" defTabSz="914400" rtl="0" eaLnBrk="1" fontAlgn="ctr" latinLnBrk="0" hangingPunct="1">
              <a:lnSpc>
                <a:spcPct val="150000"/>
              </a:lnSpc>
              <a:spcBef>
                <a:spcPts val="0"/>
              </a:spcBef>
              <a:spcAft>
                <a:spcPts val="600"/>
              </a:spcAft>
              <a:buClrTx/>
              <a:buSzTx/>
              <a:buFont typeface="Wingdings" panose="05000000000000000000" pitchFamily="2" charset="2"/>
              <a:buChar char="n"/>
              <a:tabLst/>
              <a:defRPr/>
            </a:pPr>
            <a:r>
              <a:rPr kumimoji="0" lang="zh-TW" altLang="en-US" sz="20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以步行情境於指揮中心監控平台移動</a:t>
            </a:r>
            <a:endParaRPr kumimoji="0" lang="en-US" altLang="zh-TW" sz="20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endParaRPr>
          </a:p>
          <a:p>
            <a:pPr marL="342900" marR="0" lvl="0" indent="-342900" algn="l" defTabSz="914400" rtl="0" eaLnBrk="1" fontAlgn="ctr" latinLnBrk="0" hangingPunct="1">
              <a:lnSpc>
                <a:spcPct val="150000"/>
              </a:lnSpc>
              <a:spcBef>
                <a:spcPts val="0"/>
              </a:spcBef>
              <a:spcAft>
                <a:spcPts val="600"/>
              </a:spcAft>
              <a:buClrTx/>
              <a:buSzTx/>
              <a:buFont typeface="Wingdings" panose="05000000000000000000" pitchFamily="2" charset="2"/>
              <a:buChar char="n"/>
              <a:tabLst/>
              <a:defRPr/>
            </a:pPr>
            <a:r>
              <a:rPr kumimoji="0" lang="zh-TW" altLang="en-US" sz="2000" b="1"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通訊模組定位</a:t>
            </a:r>
            <a:r>
              <a:rPr kumimoji="0" lang="zh-TW" altLang="en-US" sz="20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能力說明</a:t>
            </a:r>
            <a:endParaRPr kumimoji="0" lang="en-US" altLang="zh-TW" sz="20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endParaRPr>
          </a:p>
          <a:p>
            <a:pPr marL="800100" marR="0" lvl="1" indent="-342900" algn="l" defTabSz="914400" rtl="0" eaLnBrk="1" fontAlgn="ctr" latinLnBrk="0" hangingPunct="1">
              <a:lnSpc>
                <a:spcPct val="150000"/>
              </a:lnSpc>
              <a:spcBef>
                <a:spcPts val="0"/>
              </a:spcBef>
              <a:spcAft>
                <a:spcPts val="600"/>
              </a:spcAft>
              <a:buClrTx/>
              <a:buSzTx/>
              <a:buFont typeface="Wingdings" panose="05000000000000000000" pitchFamily="2" charset="2"/>
              <a:buChar char="ü"/>
              <a:tabLst/>
              <a:defRPr/>
            </a:pPr>
            <a:r>
              <a:rPr kumimoji="0" lang="zh-TW" altLang="en-US"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可支援以</a:t>
            </a:r>
            <a:r>
              <a:rPr kumimoji="0" lang="en-US" altLang="zh-TW"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GPS</a:t>
            </a:r>
            <a:r>
              <a:rPr kumimoji="0" lang="zh-TW" altLang="en-US"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 定位</a:t>
            </a:r>
            <a:endParaRPr kumimoji="0" lang="en-US" altLang="zh-TW"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endParaRPr>
          </a:p>
          <a:p>
            <a:pPr marL="800100" marR="0" lvl="1" indent="-342900" algn="l" defTabSz="914400" rtl="0" eaLnBrk="1" fontAlgn="ctr" latinLnBrk="0" hangingPunct="1">
              <a:lnSpc>
                <a:spcPct val="150000"/>
              </a:lnSpc>
              <a:spcBef>
                <a:spcPts val="0"/>
              </a:spcBef>
              <a:spcAft>
                <a:spcPts val="600"/>
              </a:spcAft>
              <a:buClrTx/>
              <a:buSzTx/>
              <a:buFont typeface="Wingdings" panose="05000000000000000000" pitchFamily="2" charset="2"/>
              <a:buChar char="ü"/>
              <a:tabLst/>
              <a:defRPr/>
            </a:pPr>
            <a:r>
              <a:rPr kumimoji="0" lang="zh-TW" altLang="en-US"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亦可於無</a:t>
            </a:r>
            <a:r>
              <a:rPr kumimoji="0" lang="en-US" altLang="zh-TW"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GPS </a:t>
            </a:r>
            <a:r>
              <a:rPr kumimoji="0" lang="zh-TW" altLang="en-US"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情況下提供定位分析</a:t>
            </a:r>
            <a:endParaRPr kumimoji="0" lang="en-US" altLang="zh-TW"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endParaRPr>
          </a:p>
          <a:p>
            <a:pPr marL="342900" marR="0" lvl="0" indent="-342900" algn="l" defTabSz="914400" rtl="0" eaLnBrk="1" fontAlgn="ctr" latinLnBrk="0" hangingPunct="1">
              <a:lnSpc>
                <a:spcPct val="150000"/>
              </a:lnSpc>
              <a:spcBef>
                <a:spcPts val="0"/>
              </a:spcBef>
              <a:spcAft>
                <a:spcPts val="600"/>
              </a:spcAft>
              <a:buClrTx/>
              <a:buSzTx/>
              <a:buFont typeface="Wingdings" panose="05000000000000000000" pitchFamily="2" charset="2"/>
              <a:buChar char="n"/>
              <a:tabLst/>
              <a:defRPr/>
            </a:pPr>
            <a:r>
              <a:rPr kumimoji="0" lang="zh-TW" altLang="en-US" sz="20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定位誤差説明</a:t>
            </a:r>
            <a:endParaRPr kumimoji="0" lang="en-US" altLang="zh-TW" sz="20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endParaRPr>
          </a:p>
        </p:txBody>
      </p:sp>
      <p:sp>
        <p:nvSpPr>
          <p:cNvPr id="5" name="文字方塊 4">
            <a:extLst>
              <a:ext uri="{FF2B5EF4-FFF2-40B4-BE49-F238E27FC236}">
                <a16:creationId xmlns:a16="http://schemas.microsoft.com/office/drawing/2014/main" id="{EA8B1C4B-4557-44E2-AE38-C7EBC0287E37}"/>
              </a:ext>
            </a:extLst>
          </p:cNvPr>
          <p:cNvSpPr txBox="1"/>
          <p:nvPr/>
        </p:nvSpPr>
        <p:spPr>
          <a:xfrm>
            <a:off x="6423401" y="5811860"/>
            <a:ext cx="45423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50000"/>
                </a:solidFill>
                <a:effectLst/>
                <a:uLnTx/>
                <a:uFillTx/>
                <a:latin typeface="Microsoft JhengHei" panose="020B0604030504040204" pitchFamily="34" charset="-120"/>
                <a:ea typeface="Microsoft JhengHei" panose="020B0604030504040204" pitchFamily="34" charset="-120"/>
                <a:cs typeface="+mn-cs"/>
              </a:rPr>
              <a:t>指揮中心：無</a:t>
            </a:r>
            <a:r>
              <a:rPr kumimoji="0" lang="en-US" altLang="zh-TW" sz="1800" b="0" i="0" u="none" strike="noStrike" kern="1200" cap="none" spc="0" normalizeH="0" baseline="0" noProof="0" dirty="0">
                <a:ln>
                  <a:noFill/>
                </a:ln>
                <a:solidFill>
                  <a:srgbClr val="050000"/>
                </a:solidFill>
                <a:effectLst/>
                <a:uLnTx/>
                <a:uFillTx/>
                <a:latin typeface="Microsoft JhengHei" panose="020B0604030504040204" pitchFamily="34" charset="-120"/>
                <a:ea typeface="Microsoft JhengHei" panose="020B0604030504040204" pitchFamily="34" charset="-120"/>
                <a:cs typeface="+mn-cs"/>
              </a:rPr>
              <a:t>GPS</a:t>
            </a:r>
            <a:r>
              <a:rPr kumimoji="0" lang="zh-TW" altLang="en-US" sz="1800" b="0" i="0" u="none" strike="noStrike" kern="1200" cap="none" spc="0" normalizeH="0" baseline="0" noProof="0" dirty="0">
                <a:ln>
                  <a:noFill/>
                </a:ln>
                <a:solidFill>
                  <a:srgbClr val="050000"/>
                </a:solidFill>
                <a:effectLst/>
                <a:uLnTx/>
                <a:uFillTx/>
                <a:latin typeface="Microsoft JhengHei" panose="020B0604030504040204" pitchFamily="34" charset="-120"/>
                <a:ea typeface="Microsoft JhengHei" panose="020B0604030504040204" pitchFamily="34" charset="-120"/>
                <a:cs typeface="+mn-cs"/>
              </a:rPr>
              <a:t>及時定位（藍色軌跡）</a:t>
            </a:r>
            <a:endParaRPr kumimoji="0" lang="zh-TW" altLang="en-US" sz="1800" b="0" i="0" u="none" strike="noStrike" kern="1200" cap="none" spc="0" normalizeH="0" baseline="0" noProof="0" dirty="0">
              <a:ln>
                <a:noFill/>
              </a:ln>
              <a:solidFill>
                <a:srgbClr val="000000"/>
              </a:solidFill>
              <a:effectLst/>
              <a:uLnTx/>
              <a:uFillTx/>
              <a:latin typeface="Montserrat"/>
              <a:ea typeface="+mn-ea"/>
              <a:cs typeface="+mn-cs"/>
            </a:endParaRPr>
          </a:p>
        </p:txBody>
      </p:sp>
      <p:graphicFrame>
        <p:nvGraphicFramePr>
          <p:cNvPr id="6" name="表格 5">
            <a:extLst>
              <a:ext uri="{FF2B5EF4-FFF2-40B4-BE49-F238E27FC236}">
                <a16:creationId xmlns:a16="http://schemas.microsoft.com/office/drawing/2014/main" id="{BBD9BA75-1207-462C-A970-5AA101856984}"/>
              </a:ext>
            </a:extLst>
          </p:cNvPr>
          <p:cNvGraphicFramePr>
            <a:graphicFrameLocks noGrp="1"/>
          </p:cNvGraphicFramePr>
          <p:nvPr/>
        </p:nvGraphicFramePr>
        <p:xfrm>
          <a:off x="753468" y="4573551"/>
          <a:ext cx="4451096" cy="1752600"/>
        </p:xfrm>
        <a:graphic>
          <a:graphicData uri="http://schemas.openxmlformats.org/drawingml/2006/table">
            <a:tbl>
              <a:tblPr firstRow="1" bandRow="1">
                <a:tableStyleId>{073A0DAA-6AF3-43AB-8588-CEC1D06C72B9}</a:tableStyleId>
              </a:tblPr>
              <a:tblGrid>
                <a:gridCol w="1113114">
                  <a:extLst>
                    <a:ext uri="{9D8B030D-6E8A-4147-A177-3AD203B41FA5}">
                      <a16:colId xmlns:a16="http://schemas.microsoft.com/office/drawing/2014/main" val="3758013834"/>
                    </a:ext>
                  </a:extLst>
                </a:gridCol>
                <a:gridCol w="1624068">
                  <a:extLst>
                    <a:ext uri="{9D8B030D-6E8A-4147-A177-3AD203B41FA5}">
                      <a16:colId xmlns:a16="http://schemas.microsoft.com/office/drawing/2014/main" val="3879277616"/>
                    </a:ext>
                  </a:extLst>
                </a:gridCol>
                <a:gridCol w="1713914">
                  <a:extLst>
                    <a:ext uri="{9D8B030D-6E8A-4147-A177-3AD203B41FA5}">
                      <a16:colId xmlns:a16="http://schemas.microsoft.com/office/drawing/2014/main" val="3365812707"/>
                    </a:ext>
                  </a:extLst>
                </a:gridCol>
              </a:tblGrid>
              <a:tr h="370840">
                <a:tc>
                  <a:txBody>
                    <a:bodyPr/>
                    <a:lstStyle/>
                    <a:p>
                      <a:pPr algn="ctr"/>
                      <a:r>
                        <a:rPr lang="en-US" altLang="zh-TW" dirty="0"/>
                        <a:t>Error</a:t>
                      </a:r>
                      <a:endParaRPr lang="zh-TW" altLang="en-US" dirty="0"/>
                    </a:p>
                  </a:txBody>
                  <a:tcPr/>
                </a:tc>
                <a:tc>
                  <a:txBody>
                    <a:bodyPr/>
                    <a:lstStyle/>
                    <a:p>
                      <a:pPr algn="ctr"/>
                      <a:r>
                        <a:rPr lang="en-US" altLang="zh-TW" dirty="0"/>
                        <a:t>Proposed (m)</a:t>
                      </a:r>
                      <a:endParaRPr lang="zh-TW" altLang="en-US" dirty="0"/>
                    </a:p>
                  </a:txBody>
                  <a:tcPr/>
                </a:tc>
                <a:tc>
                  <a:txBody>
                    <a:bodyPr/>
                    <a:lstStyle/>
                    <a:p>
                      <a:pPr algn="ctr"/>
                      <a:r>
                        <a:rPr lang="en-US" altLang="zh-TW" dirty="0"/>
                        <a:t>Existing (m)</a:t>
                      </a:r>
                      <a:endParaRPr lang="zh-TW" altLang="en-US" dirty="0"/>
                    </a:p>
                  </a:txBody>
                  <a:tcPr/>
                </a:tc>
                <a:extLst>
                  <a:ext uri="{0D108BD9-81ED-4DB2-BD59-A6C34878D82A}">
                    <a16:rowId xmlns:a16="http://schemas.microsoft.com/office/drawing/2014/main" val="3109362821"/>
                  </a:ext>
                </a:extLst>
              </a:tr>
              <a:tr h="370840">
                <a:tc>
                  <a:txBody>
                    <a:bodyPr/>
                    <a:lstStyle/>
                    <a:p>
                      <a:r>
                        <a:rPr lang="en-US" altLang="zh-TW" dirty="0"/>
                        <a:t>Mean</a:t>
                      </a:r>
                      <a:endParaRPr lang="zh-TW" altLang="en-US" dirty="0"/>
                    </a:p>
                  </a:txBody>
                  <a:tcPr/>
                </a:tc>
                <a:tc>
                  <a:txBody>
                    <a:bodyPr/>
                    <a:lstStyle/>
                    <a:p>
                      <a:pPr algn="ctr"/>
                      <a:r>
                        <a:rPr lang="en-US" altLang="zh-TW" dirty="0">
                          <a:solidFill>
                            <a:srgbClr val="FF0000"/>
                          </a:solidFill>
                        </a:rPr>
                        <a:t>4.96</a:t>
                      </a:r>
                      <a:endParaRPr lang="zh-TW" altLang="en-US" dirty="0">
                        <a:solidFill>
                          <a:srgbClr val="FF0000"/>
                        </a:solidFill>
                      </a:endParaRPr>
                    </a:p>
                  </a:txBody>
                  <a:tcPr/>
                </a:tc>
                <a:tc>
                  <a:txBody>
                    <a:bodyPr/>
                    <a:lstStyle/>
                    <a:p>
                      <a:pPr algn="ctr"/>
                      <a:r>
                        <a:rPr lang="en-US" altLang="zh-TW" dirty="0">
                          <a:solidFill>
                            <a:srgbClr val="00B050"/>
                          </a:solidFill>
                        </a:rPr>
                        <a:t>5.46</a:t>
                      </a:r>
                      <a:endParaRPr lang="zh-TW" altLang="en-US" dirty="0">
                        <a:solidFill>
                          <a:srgbClr val="00B050"/>
                        </a:solidFill>
                      </a:endParaRPr>
                    </a:p>
                  </a:txBody>
                  <a:tcPr/>
                </a:tc>
                <a:extLst>
                  <a:ext uri="{0D108BD9-81ED-4DB2-BD59-A6C34878D82A}">
                    <a16:rowId xmlns:a16="http://schemas.microsoft.com/office/drawing/2014/main" val="971578359"/>
                  </a:ext>
                </a:extLst>
              </a:tr>
              <a:tr h="370840">
                <a:tc>
                  <a:txBody>
                    <a:bodyPr/>
                    <a:lstStyle/>
                    <a:p>
                      <a:r>
                        <a:rPr lang="en-US" altLang="zh-TW" dirty="0"/>
                        <a:t>Median</a:t>
                      </a:r>
                      <a:endParaRPr lang="zh-TW" altLang="en-US" dirty="0"/>
                    </a:p>
                  </a:txBody>
                  <a:tcPr/>
                </a:tc>
                <a:tc>
                  <a:txBody>
                    <a:bodyPr/>
                    <a:lstStyle/>
                    <a:p>
                      <a:pPr algn="ctr"/>
                      <a:r>
                        <a:rPr lang="en-US" altLang="zh-TW" dirty="0">
                          <a:solidFill>
                            <a:srgbClr val="FF0000"/>
                          </a:solidFill>
                        </a:rPr>
                        <a:t>2.57</a:t>
                      </a:r>
                      <a:endParaRPr lang="zh-TW" altLang="en-US" dirty="0">
                        <a:solidFill>
                          <a:srgbClr val="FF0000"/>
                        </a:solidFill>
                      </a:endParaRPr>
                    </a:p>
                  </a:txBody>
                  <a:tcPr/>
                </a:tc>
                <a:tc>
                  <a:txBody>
                    <a:bodyPr/>
                    <a:lstStyle/>
                    <a:p>
                      <a:pPr algn="ctr"/>
                      <a:r>
                        <a:rPr lang="en-US" altLang="zh-TW" dirty="0">
                          <a:solidFill>
                            <a:srgbClr val="00B050"/>
                          </a:solidFill>
                        </a:rPr>
                        <a:t>2.65</a:t>
                      </a:r>
                      <a:endParaRPr lang="zh-TW" altLang="en-US" dirty="0">
                        <a:solidFill>
                          <a:srgbClr val="00B050"/>
                        </a:solidFill>
                      </a:endParaRPr>
                    </a:p>
                  </a:txBody>
                  <a:tcPr/>
                </a:tc>
                <a:extLst>
                  <a:ext uri="{0D108BD9-81ED-4DB2-BD59-A6C34878D82A}">
                    <a16:rowId xmlns:a16="http://schemas.microsoft.com/office/drawing/2014/main" val="44151014"/>
                  </a:ext>
                </a:extLst>
              </a:tr>
              <a:tr h="370840">
                <a:tc>
                  <a:txBody>
                    <a:bodyPr/>
                    <a:lstStyle/>
                    <a:p>
                      <a:r>
                        <a:rPr lang="en-US" altLang="zh-TW" dirty="0"/>
                        <a:t>Sigma</a:t>
                      </a:r>
                      <a:endParaRPr lang="zh-TW" altLang="en-US" dirty="0"/>
                    </a:p>
                  </a:txBody>
                  <a:tcPr/>
                </a:tc>
                <a:tc>
                  <a:txBody>
                    <a:bodyPr/>
                    <a:lstStyle/>
                    <a:p>
                      <a:pPr algn="ctr"/>
                      <a:r>
                        <a:rPr lang="en-US" altLang="zh-TW" dirty="0">
                          <a:solidFill>
                            <a:srgbClr val="FF0000"/>
                          </a:solidFill>
                        </a:rPr>
                        <a:t>1.93</a:t>
                      </a:r>
                      <a:endParaRPr lang="zh-TW" altLang="en-US" dirty="0">
                        <a:solidFill>
                          <a:srgbClr val="FF0000"/>
                        </a:solidFill>
                      </a:endParaRPr>
                    </a:p>
                  </a:txBody>
                  <a:tcPr/>
                </a:tc>
                <a:tc>
                  <a:txBody>
                    <a:bodyPr/>
                    <a:lstStyle/>
                    <a:p>
                      <a:pPr algn="ctr"/>
                      <a:r>
                        <a:rPr lang="en-US" altLang="zh-TW" dirty="0">
                          <a:solidFill>
                            <a:srgbClr val="00B050"/>
                          </a:solidFill>
                        </a:rPr>
                        <a:t>4.75</a:t>
                      </a:r>
                      <a:endParaRPr lang="zh-TW" altLang="en-US" dirty="0">
                        <a:solidFill>
                          <a:srgbClr val="00B050"/>
                        </a:solidFill>
                      </a:endParaRPr>
                    </a:p>
                  </a:txBody>
                  <a:tcPr/>
                </a:tc>
                <a:extLst>
                  <a:ext uri="{0D108BD9-81ED-4DB2-BD59-A6C34878D82A}">
                    <a16:rowId xmlns:a16="http://schemas.microsoft.com/office/drawing/2014/main" val="1042002271"/>
                  </a:ext>
                </a:extLst>
              </a:tr>
            </a:tbl>
          </a:graphicData>
        </a:graphic>
      </p:graphicFrame>
      <p:pic>
        <p:nvPicPr>
          <p:cNvPr id="7" name="圖片 6">
            <a:extLst>
              <a:ext uri="{FF2B5EF4-FFF2-40B4-BE49-F238E27FC236}">
                <a16:creationId xmlns:a16="http://schemas.microsoft.com/office/drawing/2014/main" id="{0F27DF29-AB96-2450-7AC9-E223FFFABB81}"/>
              </a:ext>
            </a:extLst>
          </p:cNvPr>
          <p:cNvPicPr>
            <a:picLocks noChangeAspect="1"/>
          </p:cNvPicPr>
          <p:nvPr/>
        </p:nvPicPr>
        <p:blipFill>
          <a:blip r:embed="rId2"/>
          <a:stretch>
            <a:fillRect/>
          </a:stretch>
        </p:blipFill>
        <p:spPr>
          <a:xfrm>
            <a:off x="5640804" y="1958780"/>
            <a:ext cx="6289930" cy="3693318"/>
          </a:xfrm>
          <a:prstGeom prst="rect">
            <a:avLst/>
          </a:prstGeom>
        </p:spPr>
      </p:pic>
    </p:spTree>
    <p:extLst>
      <p:ext uri="{BB962C8B-B14F-4D97-AF65-F5344CB8AC3E}">
        <p14:creationId xmlns:p14="http://schemas.microsoft.com/office/powerpoint/2010/main" val="152135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F7589599-1671-404F-AA92-3A32108FCF96}"/>
              </a:ext>
            </a:extLst>
          </p:cNvPr>
          <p:cNvSpPr txBox="1"/>
          <p:nvPr/>
        </p:nvSpPr>
        <p:spPr>
          <a:xfrm>
            <a:off x="710713" y="166683"/>
            <a:ext cx="1000120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FY113:</a:t>
            </a:r>
            <a:r>
              <a:rPr kumimoji="0" lang="zh-TW" altLang="en-US" sz="44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 驗測內容</a:t>
            </a:r>
            <a:r>
              <a:rPr kumimoji="0" lang="en-US" altLang="zh-TW" sz="44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(114.5.9</a:t>
            </a:r>
            <a:r>
              <a:rPr lang="zh-TW" altLang="en-US" sz="4400" b="1" dirty="0">
                <a:solidFill>
                  <a:srgbClr val="0000FF"/>
                </a:solidFill>
                <a:latin typeface="Arial" panose="020B0604020202020204" pitchFamily="34" charset="0"/>
                <a:ea typeface="Kaiti TC" panose="02010600040101010101" pitchFamily="2" charset="-120"/>
                <a:cs typeface="Arial" panose="020B0604020202020204" pitchFamily="34" charset="0"/>
              </a:rPr>
              <a:t>已完成</a:t>
            </a:r>
            <a:r>
              <a:rPr kumimoji="0" lang="en-US" altLang="zh-TW" sz="44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a:t>
            </a:r>
            <a:endParaRPr kumimoji="0" lang="zh-TW" altLang="en-US" sz="44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endParaRPr>
          </a:p>
        </p:txBody>
      </p:sp>
      <p:sp>
        <p:nvSpPr>
          <p:cNvPr id="4" name="文字方塊 3">
            <a:extLst>
              <a:ext uri="{FF2B5EF4-FFF2-40B4-BE49-F238E27FC236}">
                <a16:creationId xmlns:a16="http://schemas.microsoft.com/office/drawing/2014/main" id="{0A619541-7404-4877-989B-C6B6EE5C2CB8}"/>
              </a:ext>
            </a:extLst>
          </p:cNvPr>
          <p:cNvSpPr txBox="1"/>
          <p:nvPr/>
        </p:nvSpPr>
        <p:spPr>
          <a:xfrm>
            <a:off x="298936" y="1003000"/>
            <a:ext cx="11440218" cy="3924151"/>
          </a:xfrm>
          <a:prstGeom prst="rect">
            <a:avLst/>
          </a:prstGeom>
          <a:noFill/>
        </p:spPr>
        <p:txBody>
          <a:bodyPr wrap="square" rtlCol="0">
            <a:spAutoFit/>
          </a:bodyPr>
          <a:lstStyle/>
          <a:p>
            <a:pPr marL="0" marR="0" lvl="0" indent="0" algn="l" defTabSz="914400" rtl="0" eaLnBrk="1" fontAlgn="t" latinLnBrk="0" hangingPunct="1">
              <a:lnSpc>
                <a:spcPct val="150000"/>
              </a:lnSpc>
              <a:spcBef>
                <a:spcPts val="0"/>
              </a:spcBef>
              <a:spcAft>
                <a:spcPts val="600"/>
              </a:spcAft>
              <a:buClrTx/>
              <a:buSzTx/>
              <a:buFontTx/>
              <a:buNone/>
              <a:tabLst/>
              <a:defRPr/>
            </a:pPr>
            <a:endParaRPr kumimoji="0" lang="en-US" altLang="zh-TW" sz="20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endParaRPr>
          </a:p>
          <a:p>
            <a:pPr marL="0" marR="0" lvl="0" indent="0" algn="l" defTabSz="914400" rtl="0" eaLnBrk="1" fontAlgn="t" latinLnBrk="0" hangingPunct="1">
              <a:lnSpc>
                <a:spcPct val="150000"/>
              </a:lnSpc>
              <a:spcBef>
                <a:spcPts val="0"/>
              </a:spcBef>
              <a:spcAft>
                <a:spcPts val="600"/>
              </a:spcAft>
              <a:buClrTx/>
              <a:buSzTx/>
              <a:buFontTx/>
              <a:buNone/>
              <a:tabLst/>
              <a:defRPr/>
            </a:pP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五項</a:t>
            </a:r>
            <a:r>
              <a:rPr kumimoji="0" lang="zh-TW" altLang="zh-TW"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驗測</a:t>
            </a: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指標</a:t>
            </a:r>
            <a:endParaRPr kumimoji="0" lang="zh-TW" altLang="zh-TW"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l" defTabSz="914400" rtl="0" eaLnBrk="1" fontAlgn="ctr" latinLnBrk="0" hangingPunct="1">
              <a:lnSpc>
                <a:spcPct val="150000"/>
              </a:lnSpc>
              <a:spcBef>
                <a:spcPts val="0"/>
              </a:spcBef>
              <a:spcAft>
                <a:spcPts val="600"/>
              </a:spcAft>
              <a:buClrTx/>
              <a:buSzTx/>
              <a:buFont typeface="Wingdings" panose="05000000000000000000" pitchFamily="2" charset="2"/>
              <a:buChar char="ü"/>
              <a:tabLst/>
              <a:defRPr/>
            </a:pP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驗證指標</a:t>
            </a:r>
            <a:r>
              <a:rPr kumimoji="0" lang="en-US" altLang="zh-TW"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a:t>
            </a: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t>
            </a:r>
            <a:r>
              <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構建</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指揮平台框架</a:t>
            </a:r>
            <a:r>
              <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可支援</a:t>
            </a:r>
            <a:r>
              <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至少</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3</a:t>
            </a:r>
            <a:r>
              <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台</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通訊機</a:t>
            </a:r>
            <a:r>
              <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混合語音、網路資訊</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交換</a:t>
            </a:r>
            <a:endParaRPr kumimoji="0" lang="zh-TW" altLang="zh-TW"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l" defTabSz="914400" rtl="0" eaLnBrk="1" fontAlgn="ctr" latinLnBrk="0" hangingPunct="1">
              <a:lnSpc>
                <a:spcPct val="150000"/>
              </a:lnSpc>
              <a:spcBef>
                <a:spcPts val="0"/>
              </a:spcBef>
              <a:spcAft>
                <a:spcPts val="600"/>
              </a:spcAft>
              <a:buClrTx/>
              <a:buSzTx/>
              <a:buFont typeface="Wingdings" panose="05000000000000000000" pitchFamily="2" charset="2"/>
              <a:buChar char="ü"/>
              <a:tabLst/>
              <a:defRPr/>
            </a:pP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驗證指標</a:t>
            </a:r>
            <a:r>
              <a:rPr kumimoji="0" lang="en-US" altLang="zh-TW"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B</a:t>
            </a: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開發網路監控管理模組，可即時監控通訊環境</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更新頻率</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 2s)</a:t>
            </a:r>
            <a:endParaRPr kumimoji="0" lang="zh-TW" altLang="zh-TW"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285750" marR="0" lvl="0" indent="-285750" algn="l" defTabSz="914400" rtl="0" eaLnBrk="1" fontAlgn="ctr" latinLnBrk="0" hangingPunct="1">
              <a:lnSpc>
                <a:spcPct val="150000"/>
              </a:lnSpc>
              <a:spcBef>
                <a:spcPts val="0"/>
              </a:spcBef>
              <a:spcAft>
                <a:spcPts val="600"/>
              </a:spcAft>
              <a:buClrTx/>
              <a:buSzTx/>
              <a:buFont typeface="Wingdings" panose="05000000000000000000" pitchFamily="2" charset="2"/>
              <a:buChar char="ü"/>
              <a:tabLst/>
              <a:defRPr/>
            </a:pP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驗證指標</a:t>
            </a:r>
            <a:r>
              <a:rPr kumimoji="0" lang="en-US" altLang="zh-TW"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C</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：開發環境感知模組，可偵測</a:t>
            </a:r>
            <a:r>
              <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至少</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2</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種異常資訊，成功率為</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90%</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以上</a:t>
            </a:r>
            <a:endPar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endParaRPr>
          </a:p>
          <a:p>
            <a:pPr marL="285750" marR="0" lvl="0" indent="-285750" algn="l" defTabSz="914400" rtl="0" eaLnBrk="1" fontAlgn="ctr" latinLnBrk="0" hangingPunct="1">
              <a:lnSpc>
                <a:spcPct val="150000"/>
              </a:lnSpc>
              <a:spcBef>
                <a:spcPts val="0"/>
              </a:spcBef>
              <a:spcAft>
                <a:spcPts val="600"/>
              </a:spcAft>
              <a:buClrTx/>
              <a:buSzTx/>
              <a:buFont typeface="Wingdings" panose="05000000000000000000" pitchFamily="2" charset="2"/>
              <a:buChar char="ü"/>
              <a:tabLst/>
              <a:defRPr/>
            </a:pP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驗證指標</a:t>
            </a:r>
            <a:r>
              <a:rPr kumimoji="0" lang="en-US" altLang="zh-TW"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D</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：開發</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LLM</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決策模組，可支援任務目標互動比例</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(Coverage rate)</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 </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&gt;</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 </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0.75</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t>
            </a:r>
            <a:b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b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任務成功執行率</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(Average transport rate)</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 </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&gt;</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 </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0.65</a:t>
            </a:r>
            <a:endPar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endParaRPr>
          </a:p>
          <a:p>
            <a:pPr marL="285750" marR="0" lvl="0" indent="-285750" algn="l" defTabSz="914400" rtl="0" eaLnBrk="1" fontAlgn="ctr" latinLnBrk="0" hangingPunct="1">
              <a:lnSpc>
                <a:spcPct val="150000"/>
              </a:lnSpc>
              <a:spcBef>
                <a:spcPts val="0"/>
              </a:spcBef>
              <a:spcAft>
                <a:spcPts val="600"/>
              </a:spcAft>
              <a:buClrTx/>
              <a:buSzTx/>
              <a:buFont typeface="Wingdings" panose="05000000000000000000" pitchFamily="2" charset="2"/>
              <a:buChar char="ü"/>
              <a:tabLst/>
              <a:defRPr/>
            </a:pP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驗證指標</a:t>
            </a:r>
            <a:r>
              <a:rPr kumimoji="0" lang="en-US" altLang="zh-TW"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E</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：開發</a:t>
            </a:r>
            <a:r>
              <a:rPr kumimoji="0" lang="zh-TW" altLang="en-US" sz="1800" b="0" i="0" u="none" strike="noStrike" kern="100" cap="none" spc="0" normalizeH="0" baseline="0" noProof="0" dirty="0">
                <a:ln>
                  <a:noFill/>
                </a:ln>
                <a:solidFill>
                  <a:srgbClr val="000000"/>
                </a:solidFill>
                <a:effectLst/>
                <a:uLnTx/>
                <a:uFillTx/>
                <a:latin typeface="Microsoft JhengHei" panose="020B0604030504040204" pitchFamily="34" charset="-120"/>
                <a:ea typeface="Microsoft JhengHei" panose="020B0604030504040204" pitchFamily="34" charset="-120"/>
                <a:cs typeface="+mn-cs"/>
              </a:rPr>
              <a:t>抗干擾模組，針對跳頻應用進行可重組運算架構設計及演算法開發</a:t>
            </a:r>
            <a:endParaRPr kumimoji="0" lang="en-US" altLang="zh-TW" sz="16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endParaRPr>
          </a:p>
        </p:txBody>
      </p:sp>
      <p:sp>
        <p:nvSpPr>
          <p:cNvPr id="2" name="右大括弧 1">
            <a:extLst>
              <a:ext uri="{FF2B5EF4-FFF2-40B4-BE49-F238E27FC236}">
                <a16:creationId xmlns:a16="http://schemas.microsoft.com/office/drawing/2014/main" id="{5957A1ED-7DC5-4010-ABEB-49E8F51E1CF7}"/>
              </a:ext>
            </a:extLst>
          </p:cNvPr>
          <p:cNvSpPr/>
          <p:nvPr/>
        </p:nvSpPr>
        <p:spPr>
          <a:xfrm>
            <a:off x="9010650" y="2241003"/>
            <a:ext cx="158750" cy="742575"/>
          </a:xfrm>
          <a:prstGeom prst="rightBrace">
            <a:avLst>
              <a:gd name="adj1" fmla="val 77777"/>
              <a:gd name="adj2" fmla="val 50000"/>
            </a:avLst>
          </a:prstGeom>
          <a:ln w="349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7" name="文字方塊 6">
            <a:extLst>
              <a:ext uri="{FF2B5EF4-FFF2-40B4-BE49-F238E27FC236}">
                <a16:creationId xmlns:a16="http://schemas.microsoft.com/office/drawing/2014/main" id="{7682D82E-215B-4E2D-918D-367B894804CA}"/>
              </a:ext>
            </a:extLst>
          </p:cNvPr>
          <p:cNvSpPr txBox="1"/>
          <p:nvPr/>
        </p:nvSpPr>
        <p:spPr>
          <a:xfrm>
            <a:off x="9403431" y="2443013"/>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子計畫一</a:t>
            </a:r>
          </a:p>
        </p:txBody>
      </p:sp>
      <p:sp>
        <p:nvSpPr>
          <p:cNvPr id="8" name="右大括弧 7">
            <a:extLst>
              <a:ext uri="{FF2B5EF4-FFF2-40B4-BE49-F238E27FC236}">
                <a16:creationId xmlns:a16="http://schemas.microsoft.com/office/drawing/2014/main" id="{7ED6555F-4F0F-4AC7-A342-10ACFE366E09}"/>
              </a:ext>
            </a:extLst>
          </p:cNvPr>
          <p:cNvSpPr/>
          <p:nvPr/>
        </p:nvSpPr>
        <p:spPr>
          <a:xfrm>
            <a:off x="9747250" y="3233163"/>
            <a:ext cx="158750" cy="742575"/>
          </a:xfrm>
          <a:prstGeom prst="rightBrace">
            <a:avLst>
              <a:gd name="adj1" fmla="val 77777"/>
              <a:gd name="adj2" fmla="val 50000"/>
            </a:avLst>
          </a:prstGeom>
          <a:ln w="3492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9" name="文字方塊 8">
            <a:extLst>
              <a:ext uri="{FF2B5EF4-FFF2-40B4-BE49-F238E27FC236}">
                <a16:creationId xmlns:a16="http://schemas.microsoft.com/office/drawing/2014/main" id="{ED3572CF-8FB8-4D3D-9418-E5FE37BA4FD4}"/>
              </a:ext>
            </a:extLst>
          </p:cNvPr>
          <p:cNvSpPr txBox="1"/>
          <p:nvPr/>
        </p:nvSpPr>
        <p:spPr>
          <a:xfrm>
            <a:off x="10140031" y="3435173"/>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rPr>
              <a:t>子計畫二</a:t>
            </a:r>
          </a:p>
        </p:txBody>
      </p:sp>
      <p:sp>
        <p:nvSpPr>
          <p:cNvPr id="10" name="文字方塊 9">
            <a:extLst>
              <a:ext uri="{FF2B5EF4-FFF2-40B4-BE49-F238E27FC236}">
                <a16:creationId xmlns:a16="http://schemas.microsoft.com/office/drawing/2014/main" id="{B8FA3471-F206-4451-8C96-620CB6E18C12}"/>
              </a:ext>
            </a:extLst>
          </p:cNvPr>
          <p:cNvSpPr txBox="1"/>
          <p:nvPr/>
        </p:nvSpPr>
        <p:spPr>
          <a:xfrm>
            <a:off x="9479631" y="4555863"/>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cs typeface="+mn-cs"/>
              </a:rPr>
              <a:t>子計畫三</a:t>
            </a:r>
            <a:endParaRPr kumimoji="0" lang="zh-TW" altLang="en-US" sz="1600" b="1"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926937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63E022-E3C5-68A7-6007-8C4DFFE28BFD}"/>
              </a:ext>
            </a:extLst>
          </p:cNvPr>
          <p:cNvSpPr txBox="1">
            <a:spLocks/>
          </p:cNvSpPr>
          <p:nvPr/>
        </p:nvSpPr>
        <p:spPr>
          <a:xfrm>
            <a:off x="838202" y="365125"/>
            <a:ext cx="10515600" cy="1325563"/>
          </a:xfrm>
          <a:prstGeom prst="rect">
            <a:avLst/>
          </a:prstGeom>
        </p:spPr>
        <p:txBody>
          <a:bodyPr/>
          <a:lstStyle>
            <a:lvl1pPr algn="ctr" defTabSz="914400" rtl="0" eaLnBrk="1" latinLnBrk="0" hangingPunct="1">
              <a:lnSpc>
                <a:spcPct val="90000"/>
              </a:lnSpc>
              <a:spcBef>
                <a:spcPct val="0"/>
              </a:spcBef>
              <a:buNone/>
              <a:defRPr sz="4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TW" altLang="en-US" sz="40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驗證指標</a:t>
            </a:r>
            <a:r>
              <a:rPr kumimoji="0" lang="en-US" altLang="zh-TW" sz="40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A/B</a:t>
            </a:r>
            <a:r>
              <a:rPr kumimoji="0" lang="zh-TW" altLang="en-US" sz="40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 </a:t>
            </a:r>
            <a:r>
              <a:rPr kumimoji="0" lang="en-US" altLang="zh-TW" sz="40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(114.5.9</a:t>
            </a:r>
            <a:r>
              <a:rPr lang="zh-TW" altLang="en-US" sz="4000" b="1" dirty="0">
                <a:solidFill>
                  <a:srgbClr val="0000FF"/>
                </a:solidFill>
                <a:latin typeface="Arial" panose="020B0604020202020204" pitchFamily="34" charset="0"/>
                <a:ea typeface="Kaiti TC" panose="02010600040101010101" pitchFamily="2" charset="-120"/>
                <a:cs typeface="Arial" panose="020B0604020202020204" pitchFamily="34" charset="0"/>
              </a:rPr>
              <a:t>已完成</a:t>
            </a:r>
            <a:r>
              <a:rPr kumimoji="0" lang="en-US" altLang="zh-TW" sz="40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a:t>
            </a:r>
            <a:endParaRPr kumimoji="0" lang="zh-TW" altLang="en-US" sz="40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698AB393-6ECB-24E1-E86F-BCA877D9D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25" y="1688484"/>
            <a:ext cx="5953475" cy="3481032"/>
          </a:xfrm>
          <a:prstGeom prst="rect">
            <a:avLst/>
          </a:prstGeom>
        </p:spPr>
      </p:pic>
      <p:sp>
        <p:nvSpPr>
          <p:cNvPr id="10" name="TextBox 9">
            <a:extLst>
              <a:ext uri="{FF2B5EF4-FFF2-40B4-BE49-F238E27FC236}">
                <a16:creationId xmlns:a16="http://schemas.microsoft.com/office/drawing/2014/main" id="{1015F35C-840C-5FDC-ADE1-B841BC59A33A}"/>
              </a:ext>
            </a:extLst>
          </p:cNvPr>
          <p:cNvSpPr txBox="1"/>
          <p:nvPr/>
        </p:nvSpPr>
        <p:spPr>
          <a:xfrm>
            <a:off x="6306207" y="1187668"/>
            <a:ext cx="5454700" cy="3554819"/>
          </a:xfrm>
          <a:prstGeom prst="rect">
            <a:avLst/>
          </a:prstGeom>
          <a:noFill/>
        </p:spPr>
        <p:txBody>
          <a:bodyPr wrap="square" rtlCol="0">
            <a:spAutoFit/>
          </a:bodyPr>
          <a:lstStyle/>
          <a:p>
            <a:pPr marL="342900" marR="0" lvl="0" indent="-342900" algn="l" defTabSz="914400" rtl="0" eaLnBrk="1" fontAlgn="ctr" latinLnBrk="0" hangingPunct="1">
              <a:lnSpc>
                <a:spcPct val="150000"/>
              </a:lnSpc>
              <a:spcBef>
                <a:spcPts val="0"/>
              </a:spcBef>
              <a:spcAft>
                <a:spcPts val="0"/>
              </a:spcAft>
              <a:buClrTx/>
              <a:buSzTx/>
              <a:buFont typeface="Wingdings" panose="05000000000000000000" pitchFamily="2" charset="2"/>
              <a:buChar char="l"/>
              <a:tabLst/>
              <a:defRPr/>
            </a:pPr>
            <a:r>
              <a:rPr kumimoji="0" lang="zh-TW" altLang="en-US" sz="1500" b="1"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通訊網路監控：</a:t>
            </a:r>
            <a:r>
              <a:rPr kumimoji="0" lang="en"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MESH</a:t>
            </a:r>
            <a:r>
              <a:rPr kumimoji="0" lang="zh-TW" altLang="en-US"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接取</a:t>
            </a:r>
            <a:r>
              <a:rPr kumimoji="0" lang="en-US"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a:t>
            </a:r>
            <a:r>
              <a:rPr kumimoji="0" lang="zh-TW" altLang="en-US"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通訊管理模組可監控通訊機上線數量</a:t>
            </a:r>
            <a:endParaRPr kumimoji="0" lang="en-US"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endParaRPr>
          </a:p>
          <a:p>
            <a:pPr marL="342900" marR="0" lvl="0" indent="-342900" algn="l" defTabSz="914400" rtl="0" eaLnBrk="1" fontAlgn="ctr" latinLnBrk="0" hangingPunct="1">
              <a:lnSpc>
                <a:spcPct val="150000"/>
              </a:lnSpc>
              <a:spcBef>
                <a:spcPts val="0"/>
              </a:spcBef>
              <a:spcAft>
                <a:spcPts val="0"/>
              </a:spcAft>
              <a:buClrTx/>
              <a:buSzTx/>
              <a:buFont typeface="Wingdings" panose="05000000000000000000" pitchFamily="2" charset="2"/>
              <a:buChar char="l"/>
              <a:tabLst/>
              <a:defRPr/>
            </a:pPr>
            <a:r>
              <a:rPr kumimoji="0" lang="zh-TW" altLang="en-US" sz="1500" b="1"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通訊網路管理：</a:t>
            </a:r>
            <a:r>
              <a:rPr kumimoji="0" lang="en"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MESH</a:t>
            </a:r>
            <a:r>
              <a:rPr kumimoji="0" lang="zh-TW" altLang="en-US"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接取</a:t>
            </a:r>
            <a:r>
              <a:rPr kumimoji="0" lang="en-US"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a:t>
            </a:r>
            <a:r>
              <a:rPr kumimoji="0" lang="zh-TW" altLang="en-US"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通訊管理模組可設定通訊路由機制</a:t>
            </a:r>
            <a:endParaRPr kumimoji="0" lang="en-US"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endParaRPr>
          </a:p>
          <a:p>
            <a:pPr marL="342900" marR="0" lvl="0" indent="-342900" algn="l" defTabSz="914400" rtl="0" eaLnBrk="1" fontAlgn="ctr" latinLnBrk="0" hangingPunct="1">
              <a:lnSpc>
                <a:spcPct val="150000"/>
              </a:lnSpc>
              <a:spcBef>
                <a:spcPts val="0"/>
              </a:spcBef>
              <a:spcAft>
                <a:spcPts val="0"/>
              </a:spcAft>
              <a:buClrTx/>
              <a:buSzTx/>
              <a:buFont typeface="Wingdings" panose="05000000000000000000" pitchFamily="2" charset="2"/>
              <a:buChar char="l"/>
              <a:tabLst/>
              <a:defRPr/>
            </a:pPr>
            <a:r>
              <a:rPr kumimoji="0" lang="zh-TW" altLang="en-US" sz="1500" b="1"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通訊頻率驗證：</a:t>
            </a:r>
            <a:r>
              <a:rPr kumimoji="0" lang="en"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MESH</a:t>
            </a:r>
            <a:r>
              <a:rPr kumimoji="0" lang="zh-TW" altLang="en-US"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接取</a:t>
            </a:r>
            <a:r>
              <a:rPr kumimoji="0" lang="en-US"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a:t>
            </a:r>
            <a:r>
              <a:rPr kumimoji="0" lang="zh-TW" altLang="en-US"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通訊管理模組可以</a:t>
            </a:r>
            <a:r>
              <a:rPr kumimoji="0" lang="en-US"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600-700</a:t>
            </a:r>
            <a:r>
              <a:rPr kumimoji="0" lang="en"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MHz</a:t>
            </a:r>
            <a:r>
              <a:rPr kumimoji="0" lang="zh-TW" altLang="en-US"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頻率進行訊息傳輸</a:t>
            </a:r>
            <a:endParaRPr kumimoji="0" lang="en-US"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endParaRPr>
          </a:p>
          <a:p>
            <a:pPr marL="342900" marR="0" lvl="0" indent="-342900" algn="l" defTabSz="914400" rtl="0" eaLnBrk="1" fontAlgn="ctr" latinLnBrk="0" hangingPunct="1">
              <a:lnSpc>
                <a:spcPct val="150000"/>
              </a:lnSpc>
              <a:spcBef>
                <a:spcPts val="0"/>
              </a:spcBef>
              <a:spcAft>
                <a:spcPts val="0"/>
              </a:spcAft>
              <a:buClrTx/>
              <a:buSzTx/>
              <a:buFont typeface="Wingdings" panose="05000000000000000000" pitchFamily="2" charset="2"/>
              <a:buChar char="l"/>
              <a:tabLst/>
              <a:defRPr/>
            </a:pPr>
            <a:r>
              <a:rPr kumimoji="0" lang="zh-TW" altLang="en-US" sz="1500" b="1"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通訊設備監控：</a:t>
            </a:r>
            <a:r>
              <a:rPr kumimoji="0" lang="zh-TW" altLang="en-US"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網路監控／自我組織模組可監控通訊機上線數量、通訊機狀態等</a:t>
            </a:r>
            <a:endParaRPr kumimoji="0" lang="en-US"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endParaRPr>
          </a:p>
          <a:p>
            <a:pPr marL="342900" marR="0" lvl="0" indent="-342900" algn="l" defTabSz="914400" rtl="0" eaLnBrk="1" fontAlgn="ctr" latinLnBrk="0" hangingPunct="1">
              <a:lnSpc>
                <a:spcPct val="150000"/>
              </a:lnSpc>
              <a:spcBef>
                <a:spcPts val="0"/>
              </a:spcBef>
              <a:spcAft>
                <a:spcPts val="0"/>
              </a:spcAft>
              <a:buClrTx/>
              <a:buSzTx/>
              <a:buFont typeface="Wingdings" panose="05000000000000000000" pitchFamily="2" charset="2"/>
              <a:buChar char="l"/>
              <a:tabLst/>
              <a:defRPr/>
            </a:pPr>
            <a:r>
              <a:rPr kumimoji="0" lang="zh-TW" altLang="en-US" sz="1500" b="1"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通訊環境更新頻率：</a:t>
            </a:r>
            <a:r>
              <a:rPr kumimoji="0" lang="zh-TW" altLang="en-US"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網路監控／自我組織模組監控更新頻率低於</a:t>
            </a:r>
            <a:r>
              <a:rPr kumimoji="0" lang="en-US"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2</a:t>
            </a:r>
            <a:r>
              <a:rPr kumimoji="0" lang="en"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s</a:t>
            </a:r>
            <a:endParaRPr kumimoji="0" lang="en-US" altLang="zh-TW" sz="1500" b="0" i="0" u="none" strike="noStrike" kern="1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endParaRPr>
          </a:p>
        </p:txBody>
      </p:sp>
    </p:spTree>
    <p:extLst>
      <p:ext uri="{BB962C8B-B14F-4D97-AF65-F5344CB8AC3E}">
        <p14:creationId xmlns:p14="http://schemas.microsoft.com/office/powerpoint/2010/main" val="376730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0225082-960A-4CA0-97F2-417A8F1561D0}"/>
              </a:ext>
            </a:extLst>
          </p:cNvPr>
          <p:cNvSpPr txBox="1"/>
          <p:nvPr/>
        </p:nvSpPr>
        <p:spPr>
          <a:xfrm>
            <a:off x="298937" y="892379"/>
            <a:ext cx="11490292" cy="4431983"/>
          </a:xfrm>
          <a:prstGeom prst="rect">
            <a:avLst/>
          </a:prstGeom>
          <a:noFill/>
        </p:spPr>
        <p:txBody>
          <a:bodyPr wrap="square" rtlCol="0">
            <a:spAutoFit/>
          </a:bodyPr>
          <a:lstStyle/>
          <a:p>
            <a:pPr marL="368300" marR="0" lvl="0" indent="-368300" algn="l" defTabSz="914400" rtl="0" eaLnBrk="1" fontAlgn="ctr" latinLnBrk="0" hangingPunct="1">
              <a:lnSpc>
                <a:spcPct val="150000"/>
              </a:lnSpc>
              <a:spcBef>
                <a:spcPts val="0"/>
              </a:spcBef>
              <a:spcAft>
                <a:spcPts val="0"/>
              </a:spcAft>
              <a:buClrTx/>
              <a:buSzTx/>
              <a:buFont typeface="Wingdings" panose="05000000000000000000" pitchFamily="2" charset="2"/>
              <a:buChar char="n"/>
              <a:tabLst/>
              <a:defRPr/>
            </a:pPr>
            <a:r>
              <a:rPr kumimoji="0" lang="zh-TW" altLang="en-US" sz="2000" b="1"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展示</a:t>
            </a:r>
            <a:r>
              <a:rPr kumimoji="0" lang="en-US" altLang="zh-TW" sz="2000" b="1"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3D</a:t>
            </a:r>
            <a:r>
              <a:rPr kumimoji="0" lang="zh-TW" altLang="en-US" sz="2000" b="1"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模擬器</a:t>
            </a:r>
            <a:r>
              <a:rPr kumimoji="0" lang="zh-TW" altLang="en-US" sz="20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，可於數位分身環境呈現無人機和基地台建置、定位、和建圖等功能</a:t>
            </a:r>
            <a:endParaRPr kumimoji="0" lang="zh-TW" altLang="en-US" sz="2000" b="0" i="0" u="none" strike="noStrike" kern="1200" cap="none" spc="0" normalizeH="0" baseline="0" noProof="0" dirty="0">
              <a:ln>
                <a:noFill/>
              </a:ln>
              <a:solidFill>
                <a:prstClr val="black"/>
              </a:solidFill>
              <a:effectLst/>
              <a:highlight>
                <a:srgbClr val="FFFF00"/>
              </a:highlight>
              <a:uLnTx/>
              <a:uFillTx/>
              <a:latin typeface="Century Gothic" panose="020B0502020202020204" pitchFamily="34" charset="0"/>
              <a:ea typeface="微軟正黑體" panose="020B0604030504040204" pitchFamily="34" charset="-120"/>
              <a:cs typeface="+mn-cs"/>
            </a:endParaRPr>
          </a:p>
          <a:p>
            <a:pPr marL="800100" marR="0" lvl="1" indent="-260350" algn="l" defTabSz="914400" rtl="0" eaLnBrk="1" fontAlgn="ctr" latinLnBrk="0" hangingPunct="1">
              <a:lnSpc>
                <a:spcPct val="150000"/>
              </a:lnSpc>
              <a:spcBef>
                <a:spcPts val="0"/>
              </a:spcBef>
              <a:spcAft>
                <a:spcPts val="0"/>
              </a:spcAft>
              <a:buClrTx/>
              <a:buSzTx/>
              <a:buFont typeface="Wingdings" panose="05000000000000000000" pitchFamily="2" charset="2"/>
              <a:buChar char="ü"/>
              <a:tabLst/>
              <a:defRPr/>
            </a:pPr>
            <a:r>
              <a:rPr kumimoji="0" lang="zh-TW"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利用</a:t>
            </a:r>
            <a:r>
              <a:rPr kumimoji="0" lang="en-US" altLang="zh-TW" sz="18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NYCU 3D</a:t>
            </a:r>
            <a:r>
              <a:rPr kumimoji="0" lang="zh-TW"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衛星圖，輔助無人機飛行</a:t>
            </a:r>
            <a:r>
              <a:rPr kumimoji="0" lang="en-US" altLang="zh-TW" sz="18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自動及手動模式</a:t>
            </a:r>
            <a:r>
              <a:rPr kumimoji="0" lang="en-US" altLang="zh-TW" sz="18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a:t>
            </a:r>
          </a:p>
          <a:p>
            <a:pPr marL="800100" marR="0" lvl="1" indent="-260350" algn="l" defTabSz="914400" rtl="0" eaLnBrk="1" fontAlgn="ctr" latinLnBrk="0" hangingPunct="1">
              <a:lnSpc>
                <a:spcPct val="150000"/>
              </a:lnSpc>
              <a:spcBef>
                <a:spcPts val="0"/>
              </a:spcBef>
              <a:spcAft>
                <a:spcPts val="0"/>
              </a:spcAft>
              <a:buClrTx/>
              <a:buSzTx/>
              <a:buFont typeface="Wingdings" panose="05000000000000000000" pitchFamily="2" charset="2"/>
              <a:buChar char="ü"/>
              <a:tabLst/>
              <a:defRPr/>
            </a:pPr>
            <a:r>
              <a:rPr kumimoji="0" lang="zh-TW"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並於無人機目前位置處產生</a:t>
            </a:r>
            <a:r>
              <a:rPr kumimoji="0" lang="en-US" altLang="zh-TW" sz="18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SINR</a:t>
            </a:r>
            <a:r>
              <a:rPr kumimoji="0" lang="zh-TW"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圖</a:t>
            </a:r>
            <a:endParaRPr kumimoji="0" lang="en-US" altLang="zh-TW" sz="18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endParaRPr>
          </a:p>
          <a:p>
            <a:pPr marL="368300" marR="0" lvl="0" indent="-368300" algn="l" defTabSz="914400" rtl="0" eaLnBrk="1" fontAlgn="ctr" latinLnBrk="0" hangingPunct="1">
              <a:lnSpc>
                <a:spcPct val="150000"/>
              </a:lnSpc>
              <a:spcBef>
                <a:spcPts val="0"/>
              </a:spcBef>
              <a:spcAft>
                <a:spcPts val="0"/>
              </a:spcAft>
              <a:buClrTx/>
              <a:buSzTx/>
              <a:buFont typeface="Wingdings" panose="05000000000000000000" pitchFamily="2" charset="2"/>
              <a:buChar char="n"/>
              <a:tabLst/>
              <a:defRPr/>
            </a:pPr>
            <a:r>
              <a:rPr kumimoji="0" lang="zh-TW" altLang="en-US" sz="20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展示干擾訊號</a:t>
            </a:r>
            <a:r>
              <a:rPr kumimoji="0" lang="zh-TW" altLang="en-US" sz="20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的數學建模、模擬設置與特性分析</a:t>
            </a:r>
            <a:endParaRPr kumimoji="0" lang="en-US" altLang="zh-TW" sz="2000" b="0"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endParaRPr>
          </a:p>
          <a:p>
            <a:pPr marL="800100" marR="0" lvl="1" indent="-260350" algn="l" defTabSz="914400" rtl="0" eaLnBrk="1" fontAlgn="ctr" latinLnBrk="0" hangingPunct="1">
              <a:lnSpc>
                <a:spcPct val="150000"/>
              </a:lnSpc>
              <a:spcBef>
                <a:spcPts val="0"/>
              </a:spcBef>
              <a:spcAft>
                <a:spcPts val="0"/>
              </a:spcAft>
              <a:buClrTx/>
              <a:buSzTx/>
              <a:buFont typeface="Wingdings" panose="05000000000000000000" pitchFamily="2" charset="2"/>
              <a:buChar char="ü"/>
              <a:tabLst/>
              <a:defRPr/>
            </a:pP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展示點頻、彈幕、掃頻干擾的頻域分析結果</a:t>
            </a:r>
          </a:p>
          <a:p>
            <a:pPr marL="800100" marR="0" lvl="1" indent="-260350" algn="l" defTabSz="914400" rtl="0" eaLnBrk="1" fontAlgn="ctr" latinLnBrk="0" hangingPunct="1">
              <a:lnSpc>
                <a:spcPct val="150000"/>
              </a:lnSpc>
              <a:spcBef>
                <a:spcPts val="0"/>
              </a:spcBef>
              <a:spcAft>
                <a:spcPts val="0"/>
              </a:spcAft>
              <a:buClrTx/>
              <a:buSzTx/>
              <a:buFont typeface="Wingdings" panose="05000000000000000000" pitchFamily="2" charset="2"/>
              <a:buChar char="ü"/>
              <a:tabLst/>
              <a:defRPr/>
            </a:pP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展示彈幕、掃頻干擾的時頻域分析結果</a:t>
            </a:r>
          </a:p>
          <a:p>
            <a:pPr marL="368300" marR="0" lvl="0" indent="-368300" algn="l" defTabSz="914400" rtl="0" eaLnBrk="1" fontAlgn="ctr" latinLnBrk="0" hangingPunct="1">
              <a:lnSpc>
                <a:spcPct val="150000"/>
              </a:lnSpc>
              <a:spcBef>
                <a:spcPts val="0"/>
              </a:spcBef>
              <a:spcAft>
                <a:spcPts val="0"/>
              </a:spcAft>
              <a:buClrTx/>
              <a:buSzTx/>
              <a:buFont typeface="Wingdings" panose="05000000000000000000" pitchFamily="2" charset="2"/>
              <a:buChar char="n"/>
              <a:tabLst/>
              <a:defRPr/>
            </a:pPr>
            <a:r>
              <a:rPr kumimoji="0" lang="zh-TW" altLang="en-US" sz="20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展示</a:t>
            </a:r>
            <a:r>
              <a:rPr kumimoji="0" lang="en-US" altLang="zh-TW" sz="20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LLM</a:t>
            </a:r>
            <a:r>
              <a:rPr kumimoji="0" lang="zh-TW" altLang="en-US" sz="20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決策模組</a:t>
            </a:r>
            <a:r>
              <a:rPr kumimoji="0" lang="zh-TW" altLang="en-US" sz="20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，可輸入指令呼叫模組進行資訊回覆</a:t>
            </a:r>
            <a:endParaRPr kumimoji="0" lang="en-US" altLang="zh-TW" sz="20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endParaRPr>
          </a:p>
          <a:p>
            <a:pPr marL="800100" marR="0" lvl="1" indent="-260350" algn="l" defTabSz="914400" rtl="0" eaLnBrk="1" fontAlgn="ctr" latinLnBrk="0" hangingPunct="1">
              <a:lnSpc>
                <a:spcPct val="150000"/>
              </a:lnSpc>
              <a:spcBef>
                <a:spcPts val="0"/>
              </a:spcBef>
              <a:spcAft>
                <a:spcPts val="0"/>
              </a:spcAft>
              <a:buClrTx/>
              <a:buSzTx/>
              <a:buFont typeface="Wingdings" panose="05000000000000000000" pitchFamily="2" charset="2"/>
              <a:buChar char="ü"/>
              <a:tabLst/>
              <a:defRPr/>
            </a:pP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在模擬場景中，達成至少</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0.65</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的任務成功率。</a:t>
            </a:r>
            <a:endPar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endParaRPr>
          </a:p>
          <a:p>
            <a:pPr marL="800100" marR="0" lvl="1" indent="-260350" algn="l" defTabSz="914400" rtl="0" eaLnBrk="1" fontAlgn="ctr" latinLnBrk="0" hangingPunct="1">
              <a:lnSpc>
                <a:spcPct val="150000"/>
              </a:lnSpc>
              <a:spcBef>
                <a:spcPts val="0"/>
              </a:spcBef>
              <a:spcAft>
                <a:spcPts val="0"/>
              </a:spcAft>
              <a:buClrTx/>
              <a:buSzTx/>
              <a:buFont typeface="Wingdings" panose="05000000000000000000" pitchFamily="2" charset="2"/>
              <a:buChar char="ü"/>
              <a:tabLst/>
              <a:defRPr/>
            </a:pP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模型在絕大多數情況下</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(80%)</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能於</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2</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秒內完成回應</a:t>
            </a:r>
            <a:endPar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endParaRPr>
          </a:p>
          <a:p>
            <a:pPr marL="342900" marR="0" lvl="0" indent="-342900" algn="l" defTabSz="914400" rtl="0" eaLnBrk="1" fontAlgn="ctr" latinLnBrk="0" hangingPunct="1">
              <a:lnSpc>
                <a:spcPct val="150000"/>
              </a:lnSpc>
              <a:spcBef>
                <a:spcPts val="0"/>
              </a:spcBef>
              <a:spcAft>
                <a:spcPts val="0"/>
              </a:spcAft>
              <a:buClrTx/>
              <a:buSzTx/>
              <a:buFont typeface="Wingdings" panose="05000000000000000000" pitchFamily="2" charset="2"/>
              <a:buChar char="n"/>
              <a:tabLst/>
              <a:defRPr/>
            </a:pPr>
            <a:r>
              <a:rPr kumimoji="0" lang="zh-TW" altLang="en-US" sz="2000" b="1"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展示驗測項目</a:t>
            </a:r>
            <a:r>
              <a:rPr kumimoji="0" lang="zh-TW" altLang="en-US" sz="20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t>
            </a:r>
            <a:r>
              <a:rPr kumimoji="0" lang="en-US" altLang="zh-TW" sz="20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C1-C5, D1-D4</a:t>
            </a:r>
          </a:p>
        </p:txBody>
      </p:sp>
      <p:graphicFrame>
        <p:nvGraphicFramePr>
          <p:cNvPr id="7" name="資料庫圖表 6">
            <a:extLst>
              <a:ext uri="{FF2B5EF4-FFF2-40B4-BE49-F238E27FC236}">
                <a16:creationId xmlns:a16="http://schemas.microsoft.com/office/drawing/2014/main" id="{063DCAE2-4D01-4C7D-8CE8-2B07DDEA0638}"/>
              </a:ext>
            </a:extLst>
          </p:cNvPr>
          <p:cNvGraphicFramePr/>
          <p:nvPr/>
        </p:nvGraphicFramePr>
        <p:xfrm>
          <a:off x="7650504" y="2112545"/>
          <a:ext cx="3741396" cy="3853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字方塊 1">
            <a:extLst>
              <a:ext uri="{FF2B5EF4-FFF2-40B4-BE49-F238E27FC236}">
                <a16:creationId xmlns:a16="http://schemas.microsoft.com/office/drawing/2014/main" id="{E5A88BFA-82FC-79C6-7975-1C8279076CDF}"/>
              </a:ext>
            </a:extLst>
          </p:cNvPr>
          <p:cNvSpPr txBox="1"/>
          <p:nvPr/>
        </p:nvSpPr>
        <p:spPr>
          <a:xfrm>
            <a:off x="298937" y="254976"/>
            <a:ext cx="1000120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00" cap="none" spc="0" normalizeH="0" baseline="0" noProof="0" dirty="0">
                <a:ln>
                  <a:noFill/>
                </a:ln>
                <a:solidFill>
                  <a:srgbClr val="0000FF"/>
                </a:solidFill>
                <a:effectLst/>
                <a:highlight>
                  <a:srgbClr val="FFFFFF"/>
                </a:highlight>
                <a:uLnTx/>
                <a:uFillTx/>
                <a:latin typeface="Century Gothic" panose="020B0502020202020204" pitchFamily="34" charset="0"/>
                <a:ea typeface="Microsoft JhengHei" panose="020B0604030504040204" pitchFamily="34" charset="-120"/>
                <a:cs typeface="+mn-cs"/>
              </a:rPr>
              <a:t>驗證指標</a:t>
            </a:r>
            <a:r>
              <a:rPr kumimoji="0" lang="en-US" altLang="zh-TW" sz="3200" b="1" i="0" u="none" strike="noStrike" kern="100" cap="none" spc="0" normalizeH="0" baseline="0" noProof="0" dirty="0">
                <a:ln>
                  <a:noFill/>
                </a:ln>
                <a:solidFill>
                  <a:srgbClr val="0000FF"/>
                </a:solidFill>
                <a:effectLst/>
                <a:highlight>
                  <a:srgbClr val="FFFFFF"/>
                </a:highlight>
                <a:uLnTx/>
                <a:uFillTx/>
                <a:latin typeface="Century Gothic" panose="020B0502020202020204" pitchFamily="34" charset="0"/>
                <a:ea typeface="Microsoft JhengHei" panose="020B0604030504040204" pitchFamily="34" charset="-120"/>
                <a:cs typeface="+mn-cs"/>
              </a:rPr>
              <a:t>C/D</a:t>
            </a:r>
            <a:r>
              <a:rPr kumimoji="0" lang="zh-TW" altLang="en-US" sz="3200" b="1" i="0" u="none" strike="noStrike" kern="100" cap="none" spc="0" normalizeH="0" baseline="0" noProof="0" dirty="0">
                <a:ln>
                  <a:noFill/>
                </a:ln>
                <a:solidFill>
                  <a:srgbClr val="0000FF"/>
                </a:solidFill>
                <a:effectLst/>
                <a:highlight>
                  <a:srgbClr val="FFFFFF"/>
                </a:highlight>
                <a:uLnTx/>
                <a:uFillTx/>
                <a:latin typeface="Century Gothic" panose="020B0502020202020204" pitchFamily="34" charset="0"/>
                <a:ea typeface="Microsoft JhengHei" panose="020B0604030504040204" pitchFamily="34" charset="-120"/>
                <a:cs typeface="+mn-cs"/>
              </a:rPr>
              <a:t> </a:t>
            </a:r>
            <a:r>
              <a:rPr kumimoji="0" lang="en-US" altLang="zh-TW" sz="32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(114.5.9</a:t>
            </a:r>
            <a:r>
              <a:rPr lang="zh-TW" altLang="en-US" sz="3200" b="1" dirty="0">
                <a:solidFill>
                  <a:srgbClr val="0000FF"/>
                </a:solidFill>
                <a:latin typeface="Arial" panose="020B0604020202020204" pitchFamily="34" charset="0"/>
                <a:ea typeface="Kaiti TC" panose="02010600040101010101" pitchFamily="2" charset="-120"/>
                <a:cs typeface="Arial" panose="020B0604020202020204" pitchFamily="34" charset="0"/>
              </a:rPr>
              <a:t>已完成</a:t>
            </a:r>
            <a:r>
              <a:rPr kumimoji="0" lang="en-US" altLang="zh-TW" sz="32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a:t>
            </a:r>
            <a:endParaRPr kumimoji="0" lang="zh-TW" altLang="en-US" sz="3200" b="1" i="0" u="none" strike="noStrike" kern="100" cap="none" spc="0" normalizeH="0" baseline="0" noProof="0" dirty="0">
              <a:ln>
                <a:noFill/>
              </a:ln>
              <a:solidFill>
                <a:srgbClr val="0000FF"/>
              </a:solidFill>
              <a:effectLst/>
              <a:highlight>
                <a:srgbClr val="FFFFFF"/>
              </a:highlight>
              <a:uLnTx/>
              <a:uFillTx/>
              <a:latin typeface="Century Gothic" panose="020B0502020202020204" pitchFamily="34" charset="0"/>
              <a:ea typeface="Microsoft JhengHei" panose="020B0604030504040204" pitchFamily="34" charset="-120"/>
              <a:cs typeface="+mn-cs"/>
            </a:endParaRPr>
          </a:p>
        </p:txBody>
      </p:sp>
    </p:spTree>
    <p:extLst>
      <p:ext uri="{BB962C8B-B14F-4D97-AF65-F5344CB8AC3E}">
        <p14:creationId xmlns:p14="http://schemas.microsoft.com/office/powerpoint/2010/main" val="13601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4">
            <a:extLst>
              <a:ext uri="{FF2B5EF4-FFF2-40B4-BE49-F238E27FC236}">
                <a16:creationId xmlns:a16="http://schemas.microsoft.com/office/drawing/2014/main" id="{3A41A361-7C79-4467-BBDC-D0E092D8B6D4}"/>
              </a:ext>
            </a:extLst>
          </p:cNvPr>
          <p:cNvSpPr txBox="1"/>
          <p:nvPr/>
        </p:nvSpPr>
        <p:spPr>
          <a:xfrm>
            <a:off x="298937" y="254976"/>
            <a:ext cx="1000120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0000FF"/>
                </a:solidFill>
                <a:effectLst/>
                <a:uLnTx/>
                <a:uFillTx/>
                <a:latin typeface="Century Gothic" panose="020B0502020202020204" pitchFamily="34" charset="0"/>
                <a:ea typeface="微軟正黑體" panose="020B0604030504040204" pitchFamily="34" charset="-120"/>
                <a:cs typeface="+mn-cs"/>
              </a:rPr>
              <a:t>驗證指標</a:t>
            </a:r>
            <a:r>
              <a:rPr kumimoji="0" lang="en" altLang="zh-TW" sz="3200" b="1" i="0" u="none" strike="noStrike" kern="1200" cap="none" spc="0" normalizeH="0" baseline="0" noProof="0" dirty="0">
                <a:ln>
                  <a:noFill/>
                </a:ln>
                <a:solidFill>
                  <a:srgbClr val="0000FF"/>
                </a:solidFill>
                <a:effectLst/>
                <a:uLnTx/>
                <a:uFillTx/>
                <a:latin typeface="Century Gothic" panose="020B0502020202020204" pitchFamily="34" charset="0"/>
                <a:ea typeface="微軟正黑體" panose="020B0604030504040204" pitchFamily="34" charset="-120"/>
                <a:cs typeface="+mn-cs"/>
              </a:rPr>
              <a:t>E</a:t>
            </a:r>
            <a:r>
              <a:rPr kumimoji="0" lang="zh-TW" altLang="en-US" sz="3200" b="1" i="0" u="none" strike="noStrike" kern="1200" cap="none" spc="0" normalizeH="0" baseline="0" noProof="0" dirty="0">
                <a:ln>
                  <a:noFill/>
                </a:ln>
                <a:solidFill>
                  <a:srgbClr val="0000FF"/>
                </a:solidFill>
                <a:effectLst/>
                <a:uLnTx/>
                <a:uFillTx/>
                <a:latin typeface="Century Gothic" panose="020B0502020202020204" pitchFamily="34" charset="0"/>
                <a:ea typeface="微軟正黑體" panose="020B0604030504040204" pitchFamily="34" charset="-120"/>
                <a:cs typeface="+mn-cs"/>
              </a:rPr>
              <a:t>：抗干擾晶片模組 </a:t>
            </a:r>
            <a:r>
              <a:rPr kumimoji="0" lang="en-US" altLang="zh-TW" sz="32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(114.5.9</a:t>
            </a:r>
            <a:r>
              <a:rPr lang="zh-TW" altLang="en-US" sz="3200" b="1" dirty="0">
                <a:solidFill>
                  <a:srgbClr val="0000FF"/>
                </a:solidFill>
                <a:latin typeface="Arial" panose="020B0604020202020204" pitchFamily="34" charset="0"/>
                <a:ea typeface="Kaiti TC" panose="02010600040101010101" pitchFamily="2" charset="-120"/>
                <a:cs typeface="Arial" panose="020B0604020202020204" pitchFamily="34" charset="0"/>
              </a:rPr>
              <a:t>已完成</a:t>
            </a:r>
            <a:r>
              <a:rPr kumimoji="0" lang="en-US" altLang="zh-TW" sz="32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a:t>
            </a:r>
            <a:endParaRPr kumimoji="0" lang="zh-TW" altLang="en-US" sz="3200" b="1" i="0" u="none" strike="noStrike" kern="1200" cap="none" spc="0" normalizeH="0" baseline="0" noProof="0" dirty="0">
              <a:ln>
                <a:noFill/>
              </a:ln>
              <a:solidFill>
                <a:srgbClr val="0000FF"/>
              </a:solidFill>
              <a:effectLst/>
              <a:uLnTx/>
              <a:uFillTx/>
              <a:latin typeface="Century Gothic" panose="020B0502020202020204" pitchFamily="34" charset="0"/>
              <a:ea typeface="微軟正黑體" panose="020B0604030504040204" pitchFamily="34" charset="-120"/>
              <a:cs typeface="+mn-cs"/>
            </a:endParaRPr>
          </a:p>
        </p:txBody>
      </p:sp>
      <p:sp>
        <p:nvSpPr>
          <p:cNvPr id="3" name="文字方塊 2">
            <a:extLst>
              <a:ext uri="{FF2B5EF4-FFF2-40B4-BE49-F238E27FC236}">
                <a16:creationId xmlns:a16="http://schemas.microsoft.com/office/drawing/2014/main" id="{C6C6C013-1768-4E90-A94C-9C917B019BC6}"/>
              </a:ext>
            </a:extLst>
          </p:cNvPr>
          <p:cNvSpPr txBox="1"/>
          <p:nvPr/>
        </p:nvSpPr>
        <p:spPr>
          <a:xfrm>
            <a:off x="202940" y="854091"/>
            <a:ext cx="5138279" cy="1400383"/>
          </a:xfrm>
          <a:prstGeom prst="rect">
            <a:avLst/>
          </a:prstGeom>
          <a:noFill/>
        </p:spPr>
        <p:txBody>
          <a:bodyPr wrap="square" rtlCol="0">
            <a:spAutoFit/>
          </a:bodyPr>
          <a:lstStyle/>
          <a:p>
            <a:pPr marL="361950" marR="0" lvl="0" indent="-361950" algn="l" defTabSz="914400" rtl="0" eaLnBrk="1" fontAlgn="auto" latinLnBrk="0" hangingPunct="1">
              <a:lnSpc>
                <a:spcPct val="100000"/>
              </a:lnSpc>
              <a:spcBef>
                <a:spcPts val="0"/>
              </a:spcBef>
              <a:spcAft>
                <a:spcPts val="600"/>
              </a:spcAft>
              <a:buClrTx/>
              <a:buSzTx/>
              <a:buFont typeface="Wingdings" panose="05000000000000000000" pitchFamily="2" charset="2"/>
              <a:buChar char="n"/>
              <a:tabLst/>
              <a:defRPr/>
            </a:pPr>
            <a:r>
              <a:rPr kumimoji="0" lang="zh-TW" altLang="zh-TW" sz="2000" b="1"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單發單收跳頻收發機</a:t>
            </a:r>
            <a:r>
              <a:rPr kumimoji="0" lang="zh-TW" altLang="en-US" sz="2000" b="1"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功能</a:t>
            </a:r>
            <a:r>
              <a:rPr kumimoji="0" lang="zh-TW"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模擬環境建立</a:t>
            </a:r>
            <a:r>
              <a:rPr kumimoji="0" lang="zh-TW" altLang="en-US" sz="2000" b="1"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a:t>
            </a:r>
            <a:r>
              <a:rPr kumimoji="0" lang="en-US" altLang="zh-TW" sz="2000" b="1"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 </a:t>
            </a:r>
            <a:r>
              <a:rPr kumimoji="0" lang="zh-TW"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針對</a:t>
            </a:r>
            <a:r>
              <a:rPr kumimoji="0" lang="en-US"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RF-SOC FPGA</a:t>
            </a:r>
            <a:r>
              <a:rPr kumimoji="0" lang="zh-TW"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平台在</a:t>
            </a:r>
            <a:r>
              <a:rPr kumimoji="0" lang="en-US"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Simulink</a:t>
            </a:r>
            <a:r>
              <a:rPr kumimoji="0" lang="zh-TW"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環境建立收發機架構，並建立跳頻控制介面</a:t>
            </a:r>
            <a:endParaRPr kumimoji="0" lang="en-US"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endParaRPr>
          </a:p>
          <a:p>
            <a:pPr marL="361950" marR="0" lvl="0" indent="-361950" algn="l" defTabSz="914400" rtl="0" eaLnBrk="1" fontAlgn="auto" latinLnBrk="0" hangingPunct="1">
              <a:lnSpc>
                <a:spcPct val="100000"/>
              </a:lnSpc>
              <a:spcBef>
                <a:spcPts val="0"/>
              </a:spcBef>
              <a:spcAft>
                <a:spcPts val="600"/>
              </a:spcAft>
              <a:buClrTx/>
              <a:buSzTx/>
              <a:buFont typeface="Wingdings" panose="05000000000000000000" pitchFamily="2" charset="2"/>
              <a:buChar char="n"/>
              <a:tabLst/>
              <a:defRPr/>
            </a:pPr>
            <a:r>
              <a:rPr kumimoji="0" lang="zh-TW" altLang="en-US" sz="2000" b="1"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展示驗測項目：</a:t>
            </a:r>
            <a:r>
              <a:rPr kumimoji="0" lang="en-US"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E-1, E-2</a:t>
            </a:r>
          </a:p>
        </p:txBody>
      </p:sp>
      <p:pic>
        <p:nvPicPr>
          <p:cNvPr id="4" name="圖片 3">
            <a:extLst>
              <a:ext uri="{FF2B5EF4-FFF2-40B4-BE49-F238E27FC236}">
                <a16:creationId xmlns:a16="http://schemas.microsoft.com/office/drawing/2014/main" id="{4CF36CF4-8CD5-4742-8D06-909F548D71EA}"/>
              </a:ext>
            </a:extLst>
          </p:cNvPr>
          <p:cNvPicPr>
            <a:picLocks noChangeAspect="1"/>
          </p:cNvPicPr>
          <p:nvPr/>
        </p:nvPicPr>
        <p:blipFill>
          <a:blip r:embed="rId2"/>
          <a:stretch>
            <a:fillRect/>
          </a:stretch>
        </p:blipFill>
        <p:spPr>
          <a:xfrm>
            <a:off x="125886" y="3415024"/>
            <a:ext cx="5375723" cy="2467788"/>
          </a:xfrm>
          <a:prstGeom prst="rect">
            <a:avLst/>
          </a:prstGeom>
        </p:spPr>
      </p:pic>
      <p:pic>
        <p:nvPicPr>
          <p:cNvPr id="5" name="圖片 4">
            <a:extLst>
              <a:ext uri="{FF2B5EF4-FFF2-40B4-BE49-F238E27FC236}">
                <a16:creationId xmlns:a16="http://schemas.microsoft.com/office/drawing/2014/main" id="{4DCA8694-AED4-4675-B774-698A127ED493}"/>
              </a:ext>
            </a:extLst>
          </p:cNvPr>
          <p:cNvPicPr>
            <a:picLocks noChangeAspect="1"/>
          </p:cNvPicPr>
          <p:nvPr/>
        </p:nvPicPr>
        <p:blipFill>
          <a:blip r:embed="rId3"/>
          <a:stretch>
            <a:fillRect/>
          </a:stretch>
        </p:blipFill>
        <p:spPr>
          <a:xfrm>
            <a:off x="9352648" y="4146386"/>
            <a:ext cx="2456650" cy="2300608"/>
          </a:xfrm>
          <a:prstGeom prst="rect">
            <a:avLst/>
          </a:prstGeom>
        </p:spPr>
      </p:pic>
      <p:sp>
        <p:nvSpPr>
          <p:cNvPr id="6" name="文字方塊 5">
            <a:extLst>
              <a:ext uri="{FF2B5EF4-FFF2-40B4-BE49-F238E27FC236}">
                <a16:creationId xmlns:a16="http://schemas.microsoft.com/office/drawing/2014/main" id="{A4311CE0-F4B8-4D64-81F9-79517EE6EC4F}"/>
              </a:ext>
            </a:extLst>
          </p:cNvPr>
          <p:cNvSpPr txBox="1"/>
          <p:nvPr/>
        </p:nvSpPr>
        <p:spPr>
          <a:xfrm>
            <a:off x="5501608" y="798498"/>
            <a:ext cx="6358629" cy="1200329"/>
          </a:xfrm>
          <a:prstGeom prst="rect">
            <a:avLst/>
          </a:prstGeom>
          <a:noFill/>
        </p:spPr>
        <p:txBody>
          <a:bodyPr wrap="square" rtlCol="0">
            <a:spAutoFit/>
          </a:bodyPr>
          <a:lstStyle/>
          <a:p>
            <a:pPr marL="361950" marR="0" lvl="0" indent="-36195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0" lang="zh-TW" altLang="zh-TW" sz="2000" b="1"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快速跳頻</a:t>
            </a:r>
            <a:r>
              <a:rPr kumimoji="0" lang="en-US" altLang="zh-TW" sz="2000" b="1"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Frame</a:t>
            </a:r>
            <a:r>
              <a:rPr kumimoji="0" lang="zh-TW" altLang="zh-TW" sz="2000" b="1"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設計</a:t>
            </a:r>
            <a:r>
              <a:rPr kumimoji="0" lang="zh-TW"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及無人機群快速細精</a:t>
            </a:r>
            <a:r>
              <a:rPr kumimoji="0" lang="zh-TW" altLang="en-US"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度</a:t>
            </a:r>
            <a:r>
              <a:rPr kumimoji="0" lang="zh-TW" altLang="zh-TW" sz="2000" b="1"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時偏及頻偏偵測</a:t>
            </a:r>
            <a:r>
              <a:rPr kumimoji="0" lang="zh-TW" altLang="en-US"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 </a:t>
            </a:r>
            <a:endParaRPr kumimoji="0" lang="en-US"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endParaRPr>
          </a:p>
          <a:p>
            <a:pPr marL="361950" marR="0" lvl="0" indent="-361950" algn="l" defTabSz="914400" rtl="0" eaLnBrk="1" fontAlgn="auto" latinLnBrk="0" hangingPunct="1">
              <a:lnSpc>
                <a:spcPct val="120000"/>
              </a:lnSpc>
              <a:spcBef>
                <a:spcPts val="0"/>
              </a:spcBef>
              <a:spcAft>
                <a:spcPts val="0"/>
              </a:spcAft>
              <a:buClrTx/>
              <a:buSzTx/>
              <a:buFont typeface="Wingdings" panose="05000000000000000000" pitchFamily="2" charset="2"/>
              <a:buChar char="n"/>
              <a:tabLst/>
              <a:defRPr/>
            </a:pPr>
            <a:r>
              <a:rPr kumimoji="0" lang="zh-TW" altLang="en-US" sz="2000" b="1" i="0" u="none" strike="noStrike" kern="1200" cap="none" spc="0" normalizeH="0" baseline="0" noProof="0" dirty="0">
                <a:ln>
                  <a:noFill/>
                </a:ln>
                <a:solidFill>
                  <a:prstClr val="black"/>
                </a:solidFill>
                <a:effectLst/>
                <a:uLnTx/>
                <a:uFillTx/>
                <a:latin typeface="Century Gothic" panose="020B0502020202020204" pitchFamily="34" charset="0"/>
                <a:ea typeface="微軟正黑體" panose="020B0604030504040204" pitchFamily="34" charset="-120"/>
                <a:cs typeface="+mn-cs"/>
              </a:rPr>
              <a:t>展示驗測項目：</a:t>
            </a:r>
            <a:r>
              <a:rPr kumimoji="0" lang="en-US"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微軟正黑體" panose="020B0604030504040204" pitchFamily="34" charset="-120"/>
                <a:cs typeface="+mn-cs"/>
              </a:rPr>
              <a:t>E-5, E-6</a:t>
            </a:r>
          </a:p>
        </p:txBody>
      </p:sp>
      <p:sp>
        <p:nvSpPr>
          <p:cNvPr id="7" name="文字方塊 6">
            <a:extLst>
              <a:ext uri="{FF2B5EF4-FFF2-40B4-BE49-F238E27FC236}">
                <a16:creationId xmlns:a16="http://schemas.microsoft.com/office/drawing/2014/main" id="{D495DE69-056D-4F65-9616-63163933E24B}"/>
              </a:ext>
            </a:extLst>
          </p:cNvPr>
          <p:cNvSpPr txBox="1"/>
          <p:nvPr/>
        </p:nvSpPr>
        <p:spPr>
          <a:xfrm>
            <a:off x="2196889" y="2927119"/>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2060"/>
                </a:solidFill>
                <a:effectLst/>
                <a:uLnTx/>
                <a:uFillTx/>
                <a:latin typeface="Century Gothic" panose="020B0502020202020204" pitchFamily="34" charset="0"/>
                <a:ea typeface="微軟正黑體" panose="020B0604030504040204" pitchFamily="34" charset="-120"/>
                <a:cs typeface="+mn-cs"/>
              </a:rPr>
              <a:t>跳頻動態模擬</a:t>
            </a:r>
          </a:p>
        </p:txBody>
      </p:sp>
      <p:pic>
        <p:nvPicPr>
          <p:cNvPr id="8" name="圖片 7">
            <a:extLst>
              <a:ext uri="{FF2B5EF4-FFF2-40B4-BE49-F238E27FC236}">
                <a16:creationId xmlns:a16="http://schemas.microsoft.com/office/drawing/2014/main" id="{492B4BB4-D834-4014-BB69-38930D4B0C15}"/>
              </a:ext>
            </a:extLst>
          </p:cNvPr>
          <p:cNvPicPr>
            <a:picLocks noChangeAspect="1"/>
          </p:cNvPicPr>
          <p:nvPr/>
        </p:nvPicPr>
        <p:blipFill>
          <a:blip r:embed="rId4"/>
          <a:stretch>
            <a:fillRect/>
          </a:stretch>
        </p:blipFill>
        <p:spPr>
          <a:xfrm>
            <a:off x="6254751" y="2014071"/>
            <a:ext cx="5081344" cy="2046256"/>
          </a:xfrm>
          <a:prstGeom prst="rect">
            <a:avLst/>
          </a:prstGeom>
        </p:spPr>
      </p:pic>
      <p:sp>
        <p:nvSpPr>
          <p:cNvPr id="9" name="文字方塊 8">
            <a:extLst>
              <a:ext uri="{FF2B5EF4-FFF2-40B4-BE49-F238E27FC236}">
                <a16:creationId xmlns:a16="http://schemas.microsoft.com/office/drawing/2014/main" id="{583B19E2-403B-490C-9105-9E30ED086C49}"/>
              </a:ext>
            </a:extLst>
          </p:cNvPr>
          <p:cNvSpPr txBox="1"/>
          <p:nvPr/>
        </p:nvSpPr>
        <p:spPr>
          <a:xfrm>
            <a:off x="6474841" y="2773598"/>
            <a:ext cx="228844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C00000"/>
                </a:solidFill>
                <a:effectLst/>
                <a:uLnTx/>
                <a:uFillTx/>
                <a:latin typeface="Century Gothic" panose="020B0502020202020204" pitchFamily="34" charset="0"/>
                <a:ea typeface="微軟正黑體" panose="020B0604030504040204" pitchFamily="34" charset="-120"/>
                <a:cs typeface="+mn-cs"/>
              </a:rPr>
              <a:t>Time offset detection</a:t>
            </a:r>
            <a:endParaRPr kumimoji="0" lang="zh-TW" altLang="en-US" sz="1600" b="1" i="0" u="none" strike="noStrike" kern="1200" cap="none" spc="0" normalizeH="0" baseline="0" noProof="0" dirty="0">
              <a:ln>
                <a:noFill/>
              </a:ln>
              <a:solidFill>
                <a:srgbClr val="C00000"/>
              </a:solidFill>
              <a:effectLst/>
              <a:uLnTx/>
              <a:uFillTx/>
              <a:latin typeface="Century Gothic" panose="020B0502020202020204" pitchFamily="34" charset="0"/>
              <a:ea typeface="微軟正黑體" panose="020B0604030504040204" pitchFamily="34" charset="-120"/>
              <a:cs typeface="+mn-cs"/>
            </a:endParaRPr>
          </a:p>
        </p:txBody>
      </p:sp>
      <p:sp>
        <p:nvSpPr>
          <p:cNvPr id="10" name="文字方塊 9">
            <a:extLst>
              <a:ext uri="{FF2B5EF4-FFF2-40B4-BE49-F238E27FC236}">
                <a16:creationId xmlns:a16="http://schemas.microsoft.com/office/drawing/2014/main" id="{A9858ACB-53A8-4B6C-A997-EE8A8D5D212B}"/>
              </a:ext>
            </a:extLst>
          </p:cNvPr>
          <p:cNvSpPr txBox="1"/>
          <p:nvPr/>
        </p:nvSpPr>
        <p:spPr>
          <a:xfrm>
            <a:off x="9015129" y="2783384"/>
            <a:ext cx="22919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C00000"/>
                </a:solidFill>
                <a:effectLst/>
                <a:uLnTx/>
                <a:uFillTx/>
                <a:latin typeface="Century Gothic" panose="020B0502020202020204" pitchFamily="34" charset="0"/>
                <a:ea typeface="微軟正黑體" panose="020B0604030504040204" pitchFamily="34" charset="-120"/>
                <a:cs typeface="+mn-cs"/>
              </a:rPr>
              <a:t>Freq. offset detection</a:t>
            </a:r>
          </a:p>
        </p:txBody>
      </p:sp>
      <p:pic>
        <p:nvPicPr>
          <p:cNvPr id="11" name="圖片 10">
            <a:extLst>
              <a:ext uri="{FF2B5EF4-FFF2-40B4-BE49-F238E27FC236}">
                <a16:creationId xmlns:a16="http://schemas.microsoft.com/office/drawing/2014/main" id="{A84366ED-CD46-4717-906E-2D5B96D90F19}"/>
              </a:ext>
            </a:extLst>
          </p:cNvPr>
          <p:cNvPicPr>
            <a:picLocks noChangeAspect="1"/>
          </p:cNvPicPr>
          <p:nvPr/>
        </p:nvPicPr>
        <p:blipFill>
          <a:blip r:embed="rId5"/>
          <a:stretch>
            <a:fillRect/>
          </a:stretch>
        </p:blipFill>
        <p:spPr>
          <a:xfrm>
            <a:off x="5953107" y="4208306"/>
            <a:ext cx="2252977" cy="2238688"/>
          </a:xfrm>
          <a:prstGeom prst="rect">
            <a:avLst/>
          </a:prstGeom>
        </p:spPr>
      </p:pic>
      <p:sp>
        <p:nvSpPr>
          <p:cNvPr id="12" name="箭號: 向右 11">
            <a:extLst>
              <a:ext uri="{FF2B5EF4-FFF2-40B4-BE49-F238E27FC236}">
                <a16:creationId xmlns:a16="http://schemas.microsoft.com/office/drawing/2014/main" id="{0B29100A-28F8-4996-A40E-B32BBDDA84A3}"/>
              </a:ext>
            </a:extLst>
          </p:cNvPr>
          <p:cNvSpPr/>
          <p:nvPr/>
        </p:nvSpPr>
        <p:spPr>
          <a:xfrm>
            <a:off x="8465942" y="5061697"/>
            <a:ext cx="626848" cy="437403"/>
          </a:xfrm>
          <a:prstGeom prst="rightArrow">
            <a:avLst/>
          </a:pr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609409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E1F97BF-14D1-454B-8DAA-14B8025925EC}"/>
              </a:ext>
            </a:extLst>
          </p:cNvPr>
          <p:cNvSpPr txBox="1"/>
          <p:nvPr/>
        </p:nvSpPr>
        <p:spPr>
          <a:xfrm>
            <a:off x="298937" y="254976"/>
            <a:ext cx="1000120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a:ln>
                  <a:noFill/>
                </a:ln>
                <a:solidFill>
                  <a:srgbClr val="0000FF"/>
                </a:solidFill>
                <a:effectLst/>
                <a:highlight>
                  <a:srgbClr val="FFFFFF"/>
                </a:highlight>
                <a:uLnTx/>
                <a:uFillTx/>
                <a:latin typeface="Arial" panose="020B0604020202020204" pitchFamily="34" charset="0"/>
                <a:ea typeface="Kaiti SC" panose="02010600040101010101" pitchFamily="2" charset="-122"/>
                <a:cs typeface="Arial" panose="020B0604020202020204" pitchFamily="34" charset="0"/>
              </a:rPr>
              <a:t>FY113:</a:t>
            </a:r>
            <a:r>
              <a:rPr kumimoji="0" lang="zh-TW" altLang="en-US" sz="4000" b="1" i="0" u="none" strike="noStrike" kern="1200" cap="none" spc="0" normalizeH="0" baseline="0" noProof="0" dirty="0">
                <a:ln>
                  <a:noFill/>
                </a:ln>
                <a:solidFill>
                  <a:srgbClr val="0000FF"/>
                </a:solidFill>
                <a:effectLst/>
                <a:highlight>
                  <a:srgbClr val="FFFFFF"/>
                </a:highlight>
                <a:uLnTx/>
                <a:uFillTx/>
                <a:latin typeface="Arial" panose="020B0604020202020204" pitchFamily="34" charset="0"/>
                <a:ea typeface="Kaiti SC" panose="02010600040101010101" pitchFamily="2" charset="-122"/>
                <a:cs typeface="Arial" panose="020B0604020202020204" pitchFamily="34" charset="0"/>
              </a:rPr>
              <a:t> 驗測規劃</a:t>
            </a:r>
            <a:r>
              <a:rPr lang="zh-TW" altLang="en-US" sz="4000" b="1" dirty="0">
                <a:solidFill>
                  <a:srgbClr val="0000FF"/>
                </a:solidFill>
                <a:highlight>
                  <a:srgbClr val="FFFFFF"/>
                </a:highlight>
                <a:latin typeface="Arial" panose="020B0604020202020204" pitchFamily="34" charset="0"/>
                <a:ea typeface="Kaiti SC" panose="02010600040101010101" pitchFamily="2" charset="-122"/>
                <a:cs typeface="Arial" panose="020B0604020202020204" pitchFamily="34" charset="0"/>
              </a:rPr>
              <a:t>中</a:t>
            </a:r>
            <a:r>
              <a:rPr lang="en-US" altLang="zh-TW" sz="4000" b="1" dirty="0">
                <a:solidFill>
                  <a:srgbClr val="0000FF"/>
                </a:solidFill>
                <a:highlight>
                  <a:srgbClr val="FFFFFF"/>
                </a:highlight>
                <a:latin typeface="Arial" panose="020B0604020202020204" pitchFamily="34" charset="0"/>
                <a:ea typeface="Kaiti SC" panose="02010600040101010101" pitchFamily="2" charset="-122"/>
                <a:cs typeface="Arial" panose="020B0604020202020204" pitchFamily="34" charset="0"/>
              </a:rPr>
              <a:t>(</a:t>
            </a:r>
            <a:r>
              <a:rPr lang="zh-TW" altLang="en-US" sz="4000" b="1" dirty="0">
                <a:solidFill>
                  <a:srgbClr val="0000FF"/>
                </a:solidFill>
                <a:highlight>
                  <a:srgbClr val="FFFFFF"/>
                </a:highlight>
                <a:latin typeface="Arial" panose="020B0604020202020204" pitchFamily="34" charset="0"/>
                <a:ea typeface="Kaiti SC" panose="02010600040101010101" pitchFamily="2" charset="-122"/>
                <a:cs typeface="Arial" panose="020B0604020202020204" pitchFamily="34" charset="0"/>
              </a:rPr>
              <a:t>預計</a:t>
            </a:r>
            <a:r>
              <a:rPr kumimoji="0" lang="en-US" altLang="zh-TW" sz="4000" b="1" i="0" u="none" strike="noStrike" kern="1200" cap="none" spc="0" normalizeH="0" baseline="0" noProof="0" dirty="0">
                <a:ln>
                  <a:noFill/>
                </a:ln>
                <a:solidFill>
                  <a:srgbClr val="0000FF"/>
                </a:solidFill>
                <a:effectLst/>
                <a:highlight>
                  <a:srgbClr val="FFFFFF"/>
                </a:highlight>
                <a:uLnTx/>
                <a:uFillTx/>
                <a:latin typeface="Arial" panose="020B0604020202020204" pitchFamily="34" charset="0"/>
                <a:ea typeface="Kaiti SC" panose="02010600040101010101" pitchFamily="2" charset="-122"/>
                <a:cs typeface="Arial" panose="020B0604020202020204" pitchFamily="34" charset="0"/>
              </a:rPr>
              <a:t>114.9</a:t>
            </a:r>
            <a:r>
              <a:rPr lang="en-US" altLang="zh-TW" sz="4000" b="1" dirty="0">
                <a:solidFill>
                  <a:srgbClr val="0000FF"/>
                </a:solidFill>
                <a:highlight>
                  <a:srgbClr val="FFFFFF"/>
                </a:highlight>
                <a:latin typeface="Arial" panose="020B0604020202020204" pitchFamily="34" charset="0"/>
                <a:ea typeface="Kaiti SC" panose="02010600040101010101" pitchFamily="2" charset="-122"/>
                <a:cs typeface="Arial" panose="020B0604020202020204" pitchFamily="34" charset="0"/>
              </a:rPr>
              <a:t>)</a:t>
            </a:r>
            <a:endParaRPr kumimoji="0" lang="zh-TW" altLang="en-US" sz="4000" b="1" i="0" u="none" strike="noStrike" kern="1200" cap="none" spc="0" normalizeH="0" baseline="0" noProof="0" dirty="0">
              <a:ln>
                <a:noFill/>
              </a:ln>
              <a:solidFill>
                <a:srgbClr val="0000FF"/>
              </a:solidFill>
              <a:effectLst/>
              <a:highlight>
                <a:srgbClr val="FFFFFF"/>
              </a:highlight>
              <a:uLnTx/>
              <a:uFillTx/>
              <a:latin typeface="Arial" panose="020B0604020202020204" pitchFamily="34" charset="0"/>
              <a:ea typeface="Kaiti SC" panose="02010600040101010101" pitchFamily="2" charset="-122"/>
              <a:cs typeface="Arial" panose="020B0604020202020204" pitchFamily="34" charset="0"/>
            </a:endParaRPr>
          </a:p>
        </p:txBody>
      </p:sp>
      <p:sp>
        <p:nvSpPr>
          <p:cNvPr id="3" name="文字方塊 2">
            <a:extLst>
              <a:ext uri="{FF2B5EF4-FFF2-40B4-BE49-F238E27FC236}">
                <a16:creationId xmlns:a16="http://schemas.microsoft.com/office/drawing/2014/main" id="{CA19C160-DE9E-4FC7-9510-04F96AD8194E}"/>
              </a:ext>
            </a:extLst>
          </p:cNvPr>
          <p:cNvSpPr txBox="1"/>
          <p:nvPr/>
        </p:nvSpPr>
        <p:spPr>
          <a:xfrm>
            <a:off x="298937" y="750321"/>
            <a:ext cx="4834738" cy="3323987"/>
          </a:xfrm>
          <a:prstGeom prst="rect">
            <a:avLst/>
          </a:prstGeom>
          <a:noFill/>
        </p:spPr>
        <p:txBody>
          <a:bodyPr wrap="square" rtlCol="0">
            <a:spAutoFit/>
          </a:bodyPr>
          <a:lstStyle/>
          <a:p>
            <a:pPr marL="0" marR="0" lvl="0" indent="0" algn="l" defTabSz="914400" rtl="0" eaLnBrk="1" fontAlgn="ctr" latinLnBrk="0" hangingPunct="1">
              <a:lnSpc>
                <a:spcPct val="150000"/>
              </a:lnSpc>
              <a:spcBef>
                <a:spcPts val="0"/>
              </a:spcBef>
              <a:spcAft>
                <a:spcPts val="600"/>
              </a:spcAft>
              <a:buClrTx/>
              <a:buSzTx/>
              <a:buFontTx/>
              <a:buNone/>
              <a:tabLst/>
              <a:defRPr/>
            </a:pPr>
            <a:endParaRPr kumimoji="0" lang="en-US" altLang="zh-TW" sz="20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endParaRPr>
          </a:p>
          <a:p>
            <a:pPr marL="342900" marR="0" lvl="0" indent="-342900" algn="l" defTabSz="914400" rtl="0" eaLnBrk="1" fontAlgn="ctr" latinLnBrk="0" hangingPunct="1">
              <a:lnSpc>
                <a:spcPct val="150000"/>
              </a:lnSpc>
              <a:spcBef>
                <a:spcPts val="0"/>
              </a:spcBef>
              <a:spcAft>
                <a:spcPts val="600"/>
              </a:spcAft>
              <a:buClrTx/>
              <a:buSzTx/>
              <a:buFont typeface="Wingdings" panose="05000000000000000000" pitchFamily="2" charset="2"/>
              <a:buChar char="n"/>
              <a:tabLst/>
              <a:defRPr/>
            </a:pPr>
            <a:r>
              <a:rPr kumimoji="0" lang="zh-TW" altLang="en-US" sz="20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場域：</a:t>
            </a:r>
            <a:r>
              <a:rPr kumimoji="0" lang="zh-TW" altLang="en-US" sz="20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南寮漁港 </a:t>
            </a:r>
            <a:r>
              <a:rPr kumimoji="0" lang="en-US" altLang="zh-TW" sz="20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sym typeface="Wingdings" pitchFamily="2" charset="2"/>
              </a:rPr>
              <a:t></a:t>
            </a:r>
            <a:r>
              <a:rPr kumimoji="0" lang="zh-TW" altLang="en-US" sz="20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sym typeface="Wingdings" pitchFamily="2" charset="2"/>
              </a:rPr>
              <a:t>天德堂</a:t>
            </a:r>
            <a:r>
              <a:rPr kumimoji="0" lang="en-US" altLang="zh-TW" sz="20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sym typeface="Wingdings" pitchFamily="2" charset="2"/>
              </a:rPr>
              <a:t>(5km)</a:t>
            </a:r>
            <a:endParaRPr kumimoji="0" lang="en-US" altLang="zh-TW" sz="20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endParaRPr>
          </a:p>
          <a:p>
            <a:pPr marL="742950" marR="0" lvl="1" indent="-285750" algn="l" defTabSz="914400" rtl="0" eaLnBrk="1" fontAlgn="ctr" latinLnBrk="0" hangingPunct="1">
              <a:lnSpc>
                <a:spcPct val="150000"/>
              </a:lnSpc>
              <a:spcBef>
                <a:spcPts val="0"/>
              </a:spcBef>
              <a:spcAft>
                <a:spcPts val="600"/>
              </a:spcAft>
              <a:buClrTx/>
              <a:buSzTx/>
              <a:buFont typeface="Wingdings" panose="05000000000000000000" pitchFamily="2" charset="2"/>
              <a:buChar char="ü"/>
              <a:tabLst/>
              <a:defRPr/>
            </a:pP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驗證指標</a:t>
            </a:r>
            <a:r>
              <a:rPr kumimoji="0" lang="en-US" altLang="zh-TW"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a:t>
            </a: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t>
            </a:r>
            <a:r>
              <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構建</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指揮平台框架</a:t>
            </a:r>
            <a:r>
              <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可支援</a:t>
            </a:r>
            <a:r>
              <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至少</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3</a:t>
            </a:r>
            <a:r>
              <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台</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通訊機</a:t>
            </a:r>
            <a:r>
              <a:rPr kumimoji="0" lang="zh-TW"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混合語音、網路資訊</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交換</a:t>
            </a:r>
            <a:endParaRPr kumimoji="0" lang="en-US" altLang="zh-TW"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endParaRPr>
          </a:p>
          <a:p>
            <a:pPr marL="742950" marR="0" lvl="1" indent="-285750" algn="l" defTabSz="914400" rtl="0" eaLnBrk="1" fontAlgn="ctr" latinLnBrk="0" hangingPunct="1">
              <a:lnSpc>
                <a:spcPct val="150000"/>
              </a:lnSpc>
              <a:spcBef>
                <a:spcPts val="0"/>
              </a:spcBef>
              <a:spcAft>
                <a:spcPts val="600"/>
              </a:spcAft>
              <a:buClrTx/>
              <a:buSzTx/>
              <a:buFont typeface="Wingdings" panose="05000000000000000000" pitchFamily="2" charset="2"/>
              <a:buChar char="ü"/>
              <a:tabLst/>
              <a:defRPr/>
            </a:pP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驗證指標</a:t>
            </a:r>
            <a:r>
              <a:rPr kumimoji="0" lang="en-US" altLang="zh-TW"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B</a:t>
            </a: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開發網路監控管理模組，可即時監控通訊環境</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t>
            </a:r>
            <a:r>
              <a:rPr kumimoji="0" lang="zh-TW" altLang="en-US"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更新頻率：</a:t>
            </a:r>
            <a:r>
              <a:rPr kumimoji="0" lang="en-US" altLang="zh-TW" sz="1800" b="0"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2s)</a:t>
            </a:r>
            <a:endParaRPr kumimoji="0" lang="zh-TW" altLang="zh-TW"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grpSp>
        <p:nvGrpSpPr>
          <p:cNvPr id="4" name="群組 3">
            <a:extLst>
              <a:ext uri="{FF2B5EF4-FFF2-40B4-BE49-F238E27FC236}">
                <a16:creationId xmlns:a16="http://schemas.microsoft.com/office/drawing/2014/main" id="{1A80F23F-AA93-4ECE-B080-BA9E4603690A}"/>
              </a:ext>
            </a:extLst>
          </p:cNvPr>
          <p:cNvGrpSpPr/>
          <p:nvPr/>
        </p:nvGrpSpPr>
        <p:grpSpPr>
          <a:xfrm>
            <a:off x="5133675" y="1365741"/>
            <a:ext cx="6759388" cy="4126517"/>
            <a:chOff x="5133675" y="1365741"/>
            <a:chExt cx="6759388" cy="4126517"/>
          </a:xfrm>
        </p:grpSpPr>
        <p:pic>
          <p:nvPicPr>
            <p:cNvPr id="5" name="圖片 4">
              <a:extLst>
                <a:ext uri="{FF2B5EF4-FFF2-40B4-BE49-F238E27FC236}">
                  <a16:creationId xmlns:a16="http://schemas.microsoft.com/office/drawing/2014/main" id="{7CD440C7-2AD8-43E0-948F-617C5F644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675" y="1365741"/>
              <a:ext cx="6759388" cy="4126517"/>
            </a:xfrm>
            <a:prstGeom prst="rect">
              <a:avLst/>
            </a:prstGeom>
          </p:spPr>
        </p:pic>
        <p:cxnSp>
          <p:nvCxnSpPr>
            <p:cNvPr id="6" name="直線接點 5">
              <a:extLst>
                <a:ext uri="{FF2B5EF4-FFF2-40B4-BE49-F238E27FC236}">
                  <a16:creationId xmlns:a16="http://schemas.microsoft.com/office/drawing/2014/main" id="{E65CA419-385C-45B2-A47A-F7EBB88EE45A}"/>
                </a:ext>
              </a:extLst>
            </p:cNvPr>
            <p:cNvCxnSpPr>
              <a:cxnSpLocks/>
            </p:cNvCxnSpPr>
            <p:nvPr/>
          </p:nvCxnSpPr>
          <p:spPr>
            <a:xfrm flipV="1">
              <a:off x="6694714" y="2569029"/>
              <a:ext cx="3298372" cy="1371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2567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A5943-2657-936F-B91F-04AE8BA7DF23}"/>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3D178B4C-3F67-60B4-759F-91C0AC22E341}"/>
              </a:ext>
            </a:extLst>
          </p:cNvPr>
          <p:cNvSpPr txBox="1"/>
          <p:nvPr/>
        </p:nvSpPr>
        <p:spPr>
          <a:xfrm>
            <a:off x="325313" y="184244"/>
            <a:ext cx="8835619" cy="646331"/>
          </a:xfrm>
          <a:prstGeom prst="rect">
            <a:avLst/>
          </a:prstGeom>
          <a:noFill/>
        </p:spPr>
        <p:txBody>
          <a:bodyPr wrap="square" rtlCol="0">
            <a:spAutoFit/>
          </a:bodyPr>
          <a:lstStyle/>
          <a:p>
            <a:pPr lvl="0">
              <a:defRPr/>
            </a:pPr>
            <a:r>
              <a:rPr kumimoji="0" lang="zh-TW" altLang="en-US" sz="36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本期</a:t>
            </a:r>
            <a:r>
              <a:rPr lang="en-US" altLang="zh-TW" sz="3600" b="1" dirty="0">
                <a:solidFill>
                  <a:srgbClr val="0000FF"/>
                </a:solidFill>
                <a:latin typeface="Kaiti TC" panose="02010600040101010101" pitchFamily="2" charset="-120"/>
                <a:ea typeface="Kaiti TC" panose="02010600040101010101" pitchFamily="2" charset="-120"/>
              </a:rPr>
              <a:t>(FY114-115)</a:t>
            </a:r>
            <a:r>
              <a:rPr kumimoji="0" lang="zh-TW" altLang="en-US" sz="36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關鍵技術驗測與時程規劃</a:t>
            </a:r>
            <a:endParaRPr lang="zh-TW" altLang="en-US" sz="3600" b="1" dirty="0">
              <a:solidFill>
                <a:srgbClr val="0000FF"/>
              </a:solidFill>
              <a:latin typeface="Kaiti TC" panose="02010600040101010101" pitchFamily="2" charset="-120"/>
              <a:ea typeface="Kaiti TC" panose="02010600040101010101" pitchFamily="2" charset="-120"/>
            </a:endParaRPr>
          </a:p>
        </p:txBody>
      </p:sp>
      <p:sp>
        <p:nvSpPr>
          <p:cNvPr id="73" name="文字方塊 72">
            <a:extLst>
              <a:ext uri="{FF2B5EF4-FFF2-40B4-BE49-F238E27FC236}">
                <a16:creationId xmlns:a16="http://schemas.microsoft.com/office/drawing/2014/main" id="{84090BA4-437F-33DA-2BC3-B805DF7257AB}"/>
              </a:ext>
            </a:extLst>
          </p:cNvPr>
          <p:cNvSpPr txBox="1"/>
          <p:nvPr/>
        </p:nvSpPr>
        <p:spPr>
          <a:xfrm>
            <a:off x="10438908" y="476632"/>
            <a:ext cx="1542884" cy="369332"/>
          </a:xfrm>
          <a:prstGeom prst="rect">
            <a:avLst/>
          </a:prstGeom>
          <a:noFill/>
          <a:ln w="317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rPr>
              <a:t>CONFIDENTIAL</a:t>
            </a:r>
            <a:endParaRPr kumimoji="0" lang="zh-TW" altLang="en-US"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endParaRPr>
          </a:p>
        </p:txBody>
      </p:sp>
      <p:graphicFrame>
        <p:nvGraphicFramePr>
          <p:cNvPr id="29" name="表格 28">
            <a:extLst>
              <a:ext uri="{FF2B5EF4-FFF2-40B4-BE49-F238E27FC236}">
                <a16:creationId xmlns:a16="http://schemas.microsoft.com/office/drawing/2014/main" id="{93A15EAE-0386-2288-FF2E-13E360A5A3ED}"/>
              </a:ext>
            </a:extLst>
          </p:cNvPr>
          <p:cNvGraphicFramePr>
            <a:graphicFrameLocks noGrp="1"/>
          </p:cNvGraphicFramePr>
          <p:nvPr>
            <p:extLst>
              <p:ext uri="{D42A27DB-BD31-4B8C-83A1-F6EECF244321}">
                <p14:modId xmlns:p14="http://schemas.microsoft.com/office/powerpoint/2010/main" val="2743300369"/>
              </p:ext>
            </p:extLst>
          </p:nvPr>
        </p:nvGraphicFramePr>
        <p:xfrm>
          <a:off x="600947" y="3259660"/>
          <a:ext cx="10990103" cy="3222240"/>
        </p:xfrm>
        <a:graphic>
          <a:graphicData uri="http://schemas.openxmlformats.org/drawingml/2006/table">
            <a:tbl>
              <a:tblPr firstRow="1" bandRow="1">
                <a:tableStyleId>{8A107856-5554-42FB-B03E-39F5DBC370BA}</a:tableStyleId>
              </a:tblPr>
              <a:tblGrid>
                <a:gridCol w="2408067">
                  <a:extLst>
                    <a:ext uri="{9D8B030D-6E8A-4147-A177-3AD203B41FA5}">
                      <a16:colId xmlns:a16="http://schemas.microsoft.com/office/drawing/2014/main" val="2178258920"/>
                    </a:ext>
                  </a:extLst>
                </a:gridCol>
                <a:gridCol w="4468337">
                  <a:extLst>
                    <a:ext uri="{9D8B030D-6E8A-4147-A177-3AD203B41FA5}">
                      <a16:colId xmlns:a16="http://schemas.microsoft.com/office/drawing/2014/main" val="2329324532"/>
                    </a:ext>
                  </a:extLst>
                </a:gridCol>
                <a:gridCol w="2062716">
                  <a:extLst>
                    <a:ext uri="{9D8B030D-6E8A-4147-A177-3AD203B41FA5}">
                      <a16:colId xmlns:a16="http://schemas.microsoft.com/office/drawing/2014/main" val="1926420493"/>
                    </a:ext>
                  </a:extLst>
                </a:gridCol>
                <a:gridCol w="2050983">
                  <a:extLst>
                    <a:ext uri="{9D8B030D-6E8A-4147-A177-3AD203B41FA5}">
                      <a16:colId xmlns:a16="http://schemas.microsoft.com/office/drawing/2014/main" val="3916525983"/>
                    </a:ext>
                  </a:extLst>
                </a:gridCol>
              </a:tblGrid>
              <a:tr h="324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chemeClr val="bg1"/>
                          </a:solidFill>
                          <a:effectLst/>
                          <a:uLnTx/>
                          <a:uFillTx/>
                          <a:latin typeface="Calibri" panose="020F0502020204030204" pitchFamily="34" charset="0"/>
                          <a:ea typeface="微軟正黑體" panose="020B0604030504040204" pitchFamily="34" charset="-120"/>
                        </a:rPr>
                        <a:t>關鍵技術項目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Calibri" panose="020F0502020204030204" pitchFamily="34" charset="0"/>
                          <a:ea typeface="微軟正黑體" panose="020B0604030504040204" pitchFamily="34" charset="-120"/>
                        </a:rPr>
                        <a:t>規格</a:t>
                      </a:r>
                      <a:endParaRPr lang="zh-TW" altLang="en-US" sz="1800" b="1" kern="1200" dirty="0">
                        <a:solidFill>
                          <a:schemeClr val="bg1"/>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Calibri" panose="020F0502020204030204" pitchFamily="34" charset="0"/>
                          <a:ea typeface="微軟正黑體" panose="020B0604030504040204" pitchFamily="34" charset="-120"/>
                          <a:cs typeface="Times New Roman" panose="02020603050405020304" pitchFamily="18" charset="0"/>
                        </a:rPr>
                        <a:t>期中驗測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Calibri" panose="020F0502020204030204" pitchFamily="34" charset="0"/>
                          <a:ea typeface="微軟正黑體" panose="020B0604030504040204" pitchFamily="34" charset="-120"/>
                          <a:cs typeface="Times New Roman" panose="02020603050405020304" pitchFamily="18" charset="0"/>
                        </a:rPr>
                        <a:t>期末驗測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572346378"/>
                  </a:ext>
                </a:extLst>
              </a:tr>
              <a:tr h="54000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TW" altLang="en-US" sz="1600" b="1" kern="1200" dirty="0">
                          <a:solidFill>
                            <a:srgbClr val="002060"/>
                          </a:solidFill>
                          <a:latin typeface="Calibri" panose="020F0502020204030204" pitchFamily="34" charset="0"/>
                          <a:ea typeface="微軟正黑體" panose="020B0604030504040204" pitchFamily="34" charset="-120"/>
                        </a:rPr>
                        <a:t>數位分身</a:t>
                      </a:r>
                      <a:r>
                        <a:rPr lang="en-US" altLang="zh-TW" sz="1600" b="1" kern="1200" dirty="0">
                          <a:solidFill>
                            <a:srgbClr val="002060"/>
                          </a:solidFill>
                          <a:latin typeface="Calibri" panose="020F0502020204030204" pitchFamily="34" charset="0"/>
                          <a:ea typeface="微軟正黑體" panose="020B0604030504040204" pitchFamily="34" charset="-120"/>
                        </a:rPr>
                        <a:t>--</a:t>
                      </a:r>
                      <a:r>
                        <a:rPr lang="zh-TW" altLang="en-US" sz="1600" b="1" kern="1200" dirty="0">
                          <a:solidFill>
                            <a:srgbClr val="002060"/>
                          </a:solidFill>
                          <a:latin typeface="Calibri" panose="020F0502020204030204" pitchFamily="34" charset="0"/>
                          <a:ea typeface="微軟正黑體" panose="020B0604030504040204" pitchFamily="34" charset="-120"/>
                        </a:rPr>
                        <a:t>環境感知技術</a:t>
                      </a:r>
                      <a:endParaRPr lang="en-US" altLang="zh-TW" sz="1600" b="1" kern="1200" baseline="0" dirty="0">
                        <a:solidFill>
                          <a:srgbClr val="002060"/>
                        </a:solidFill>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異常干擾辨識率</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&gt;0.8</a:t>
                      </a:r>
                      <a:endParaRPr lang="zh-TW" altLang="en-US" sz="1600" b="1" baseline="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341571"/>
                  </a:ext>
                </a:extLst>
              </a:tr>
              <a:tr h="54000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600" b="1" kern="1200" baseline="0" dirty="0">
                          <a:solidFill>
                            <a:srgbClr val="002060"/>
                          </a:solidFill>
                          <a:ea typeface="微軟正黑體" panose="020B0604030504040204" pitchFamily="34" charset="-120"/>
                        </a:rPr>
                        <a:t>LLM</a:t>
                      </a:r>
                      <a:r>
                        <a:rPr lang="zh-TW" altLang="en-US" sz="1600" b="1" kern="1200" baseline="0" dirty="0">
                          <a:solidFill>
                            <a:srgbClr val="002060"/>
                          </a:solidFill>
                          <a:ea typeface="微軟正黑體" panose="020B0604030504040204" pitchFamily="34" charset="-120"/>
                        </a:rPr>
                        <a:t> 語音無人機任務分派</a:t>
                      </a:r>
                      <a:endParaRPr lang="zh-TW" altLang="en-US"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可支援任務目標互動比例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&gt;</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0.9</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任務成功執行率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&gt;</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7557810"/>
                  </a:ext>
                </a:extLst>
              </a:tr>
              <a:tr h="54000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TW"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rPr>
                        <a:t>NTN Node </a:t>
                      </a:r>
                      <a:r>
                        <a:rPr lang="zh-TW" altLang="en-US"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rPr>
                        <a:t>波束管理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0.1</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秒切換一次波束</a:t>
                      </a:r>
                      <a:endPar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使用者搜尋時間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&lt;</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1</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秒</a:t>
                      </a:r>
                      <a:endPar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4272195"/>
                  </a:ext>
                </a:extLst>
              </a:tr>
              <a:tr h="54000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TW" altLang="en-US" sz="1600" b="1" kern="1200" dirty="0">
                          <a:solidFill>
                            <a:srgbClr val="002060"/>
                          </a:solidFill>
                          <a:latin typeface="Calibri" panose="020F0502020204030204" pitchFamily="34" charset="0"/>
                          <a:ea typeface="微軟正黑體" panose="020B0604030504040204" pitchFamily="34" charset="-120"/>
                        </a:rPr>
                        <a:t>干擾管理方法</a:t>
                      </a:r>
                      <a:endPar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TW" altLang="en-US" sz="1600" b="1" kern="1200" dirty="0">
                          <a:solidFill>
                            <a:srgbClr val="002060"/>
                          </a:solidFill>
                          <a:latin typeface="Calibri" panose="020F0502020204030204" pitchFamily="34" charset="0"/>
                          <a:ea typeface="微軟正黑體" panose="020B0604030504040204" pitchFamily="34" charset="-120"/>
                        </a:rPr>
                        <a:t>在訊雜比為 </a:t>
                      </a:r>
                      <a:r>
                        <a:rPr lang="en-US" altLang="zh-TW" sz="1600" b="1" kern="1200" dirty="0">
                          <a:solidFill>
                            <a:srgbClr val="002060"/>
                          </a:solidFill>
                          <a:latin typeface="Calibri" panose="020F0502020204030204" pitchFamily="34" charset="0"/>
                          <a:ea typeface="微軟正黑體" panose="020B0604030504040204" pitchFamily="34" charset="-120"/>
                        </a:rPr>
                        <a:t>6dB </a:t>
                      </a:r>
                      <a:r>
                        <a:rPr lang="zh-TW" altLang="en-US" sz="1600" b="1" kern="1200" dirty="0">
                          <a:solidFill>
                            <a:srgbClr val="002060"/>
                          </a:solidFill>
                          <a:latin typeface="Calibri" panose="020F0502020204030204" pitchFamily="34" charset="0"/>
                          <a:ea typeface="微軟正黑體" panose="020B0604030504040204" pitchFamily="34" charset="-120"/>
                        </a:rPr>
                        <a:t>以及通訊頻寬 </a:t>
                      </a:r>
                      <a:r>
                        <a:rPr lang="en-US" altLang="zh-TW" sz="1600" b="1" kern="1200" dirty="0">
                          <a:solidFill>
                            <a:srgbClr val="002060"/>
                          </a:solidFill>
                          <a:latin typeface="Calibri" panose="020F0502020204030204" pitchFamily="34" charset="0"/>
                          <a:ea typeface="微軟正黑體" panose="020B0604030504040204" pitchFamily="34" charset="-120"/>
                        </a:rPr>
                        <a:t>20 MHz </a:t>
                      </a:r>
                      <a:r>
                        <a:rPr lang="zh-TW" altLang="en-US" sz="1600" b="1" kern="1200" dirty="0">
                          <a:solidFill>
                            <a:srgbClr val="002060"/>
                          </a:solidFill>
                          <a:latin typeface="Calibri" panose="020F0502020204030204" pitchFamily="34" charset="0"/>
                          <a:ea typeface="微軟正黑體" panose="020B0604030504040204" pitchFamily="34" charset="-120"/>
                        </a:rPr>
                        <a:t>的強況下，傳輸速率 </a:t>
                      </a:r>
                      <a:r>
                        <a:rPr lang="zh-TW" altLang="en-US" sz="1600" b="1" kern="1200" dirty="0">
                          <a:solidFill>
                            <a:srgbClr val="002060"/>
                          </a:solidFill>
                          <a:latin typeface="Calibri" panose="020F0502020204030204" pitchFamily="34" charset="0"/>
                          <a:ea typeface="微軟正黑體" panose="020B0604030504040204" pitchFamily="34" charset="-120"/>
                          <a:sym typeface="Symbol" panose="05050102010706020507" pitchFamily="18" charset="2"/>
                        </a:rPr>
                        <a:t></a:t>
                      </a:r>
                      <a:r>
                        <a:rPr lang="zh-TW" altLang="en-US" sz="1600" b="1" kern="1200" dirty="0">
                          <a:solidFill>
                            <a:srgbClr val="002060"/>
                          </a:solidFill>
                          <a:latin typeface="Calibri" panose="020F0502020204030204" pitchFamily="34" charset="0"/>
                          <a:ea typeface="微軟正黑體" panose="020B0604030504040204" pitchFamily="34" charset="-120"/>
                        </a:rPr>
                        <a:t> </a:t>
                      </a:r>
                      <a:r>
                        <a:rPr lang="en-US" altLang="zh-TW" sz="1600" b="1" kern="1200" dirty="0">
                          <a:solidFill>
                            <a:srgbClr val="002060"/>
                          </a:solidFill>
                          <a:latin typeface="Calibri" panose="020F0502020204030204" pitchFamily="34" charset="0"/>
                          <a:ea typeface="微軟正黑體" panose="020B0604030504040204" pitchFamily="34" charset="-120"/>
                        </a:rPr>
                        <a:t>12Mbps</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7129531"/>
                  </a:ext>
                </a:extLst>
              </a:tr>
              <a:tr h="54000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TW" altLang="en-US" sz="1600" b="1" kern="1200" dirty="0">
                          <a:solidFill>
                            <a:srgbClr val="002060"/>
                          </a:solidFill>
                          <a:latin typeface="Calibri" panose="020F0502020204030204" pitchFamily="34" charset="0"/>
                          <a:ea typeface="微軟正黑體" panose="020B0604030504040204" pitchFamily="34" charset="-120"/>
                        </a:rPr>
                        <a:t>抗干擾通訊模組</a:t>
                      </a:r>
                      <a:endPar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 typeface="Wingdings" panose="05000000000000000000" pitchFamily="2" charset="2"/>
                        <a:buChar char="l"/>
                      </a:pP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跳頻速率 ≧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1000</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跳</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秒</a:t>
                      </a:r>
                      <a:endPar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endParaRPr>
                    </a:p>
                    <a:p>
                      <a:pPr marL="285750" indent="-285750" algn="l">
                        <a:buFont typeface="Wingdings" panose="05000000000000000000" pitchFamily="2" charset="2"/>
                        <a:buChar char="l"/>
                      </a:pPr>
                      <a:r>
                        <a:rPr kumimoji="0" lang="zh-TW" altLang="en-US" sz="16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Times New Roman" panose="02020603050405020304" pitchFamily="18" charset="0"/>
                        </a:rPr>
                        <a:t>跳頻處理增益 </a:t>
                      </a:r>
                      <a:r>
                        <a:rPr kumimoji="0" lang="en" altLang="zh-TW" sz="16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Times New Roman" panose="02020603050405020304" pitchFamily="18" charset="0"/>
                        </a:rPr>
                        <a:t>≧ 13dB (</a:t>
                      </a:r>
                      <a:r>
                        <a:rPr kumimoji="0" lang="zh-TW" altLang="en-US" sz="16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Times New Roman" panose="02020603050405020304" pitchFamily="18" charset="0"/>
                        </a:rPr>
                        <a:t>後續升級目標為 </a:t>
                      </a:r>
                      <a:r>
                        <a:rPr kumimoji="0" lang="en-US" altLang="zh-TW" sz="16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Times New Roman" panose="02020603050405020304" pitchFamily="18" charset="0"/>
                        </a:rPr>
                        <a:t>20 dB)</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6816405"/>
                  </a:ext>
                </a:extLst>
              </a:tr>
            </a:tbl>
          </a:graphicData>
        </a:graphic>
      </p:graphicFrame>
      <p:pic>
        <p:nvPicPr>
          <p:cNvPr id="8" name="圖片 7">
            <a:extLst>
              <a:ext uri="{FF2B5EF4-FFF2-40B4-BE49-F238E27FC236}">
                <a16:creationId xmlns:a16="http://schemas.microsoft.com/office/drawing/2014/main" id="{AF4BF2D7-3388-4AE0-D0D5-0112A807D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993" y="992347"/>
            <a:ext cx="10388009" cy="2152402"/>
          </a:xfrm>
          <a:prstGeom prst="rect">
            <a:avLst/>
          </a:prstGeom>
        </p:spPr>
      </p:pic>
    </p:spTree>
    <p:extLst>
      <p:ext uri="{BB962C8B-B14F-4D97-AF65-F5344CB8AC3E}">
        <p14:creationId xmlns:p14="http://schemas.microsoft.com/office/powerpoint/2010/main" val="130508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C67F-7572-067A-F6F5-2A3002FD03FB}"/>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23EE4721-F10C-E1F8-744A-51AA5D6E57A6}"/>
              </a:ext>
            </a:extLst>
          </p:cNvPr>
          <p:cNvSpPr>
            <a:spLocks/>
          </p:cNvSpPr>
          <p:nvPr/>
        </p:nvSpPr>
        <p:spPr>
          <a:xfrm>
            <a:off x="1959781" y="1796335"/>
            <a:ext cx="5786241" cy="2256920"/>
          </a:xfrm>
          <a:prstGeom prst="rect">
            <a:avLst/>
          </a:prstGeom>
          <a:pattFill prst="pct5">
            <a:fgClr>
              <a:schemeClr val="accent1"/>
            </a:fgClr>
            <a:bgClr>
              <a:schemeClr val="bg1"/>
            </a:bgClr>
          </a:pattFill>
          <a:ln w="0">
            <a:noFill/>
          </a:ln>
          <a:effectLst>
            <a:glow rad="228600">
              <a:schemeClr val="accent3">
                <a:satMod val="175000"/>
                <a:alpha val="40000"/>
              </a:schemeClr>
            </a:glow>
            <a:outerShdw blurRad="50800" dist="38100" dir="18900000" algn="b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FD8E6804-B93F-CEF4-FB07-27234F9584D9}"/>
              </a:ext>
            </a:extLst>
          </p:cNvPr>
          <p:cNvSpPr txBox="1"/>
          <p:nvPr/>
        </p:nvSpPr>
        <p:spPr>
          <a:xfrm>
            <a:off x="2792634" y="2574482"/>
            <a:ext cx="4425851" cy="700192"/>
          </a:xfrm>
          <a:prstGeom prst="rect">
            <a:avLst/>
          </a:prstGeom>
          <a:noFill/>
        </p:spPr>
        <p:txBody>
          <a:bodyPr wrap="square" rtlCol="0">
            <a:spAutoFit/>
          </a:bodyPr>
          <a:lstStyle/>
          <a:p>
            <a:pPr marL="0" marR="0" lvl="0" indent="0" algn="l" defTabSz="914400" rtl="0" eaLnBrk="1" fontAlgn="auto" latinLnBrk="0" hangingPunct="1">
              <a:lnSpc>
                <a:spcPts val="52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專案計劃架構</a:t>
            </a:r>
          </a:p>
        </p:txBody>
      </p:sp>
      <p:sp>
        <p:nvSpPr>
          <p:cNvPr id="5" name="菱形 4">
            <a:extLst>
              <a:ext uri="{FF2B5EF4-FFF2-40B4-BE49-F238E27FC236}">
                <a16:creationId xmlns:a16="http://schemas.microsoft.com/office/drawing/2014/main" id="{D5C20AA4-2EA3-7E23-58AD-5CD386D7489E}"/>
              </a:ext>
            </a:extLst>
          </p:cNvPr>
          <p:cNvSpPr>
            <a:spLocks noChangeAspect="1"/>
          </p:cNvSpPr>
          <p:nvPr/>
        </p:nvSpPr>
        <p:spPr>
          <a:xfrm>
            <a:off x="315777" y="988692"/>
            <a:ext cx="2304000" cy="2304000"/>
          </a:xfrm>
          <a:prstGeom prst="diamond">
            <a:avLst/>
          </a:prstGeom>
          <a:solidFill>
            <a:srgbClr val="172E9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rPr>
              <a:t>1-a</a:t>
            </a:r>
            <a:endParaRPr kumimoji="0" lang="zh-TW" altLang="en-US" sz="4800" b="0"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155943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90476-D6ED-6D60-6990-4938E298D6F8}"/>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C32BFC27-CD8A-981B-8501-97092B049516}"/>
              </a:ext>
            </a:extLst>
          </p:cNvPr>
          <p:cNvSpPr txBox="1"/>
          <p:nvPr/>
        </p:nvSpPr>
        <p:spPr>
          <a:xfrm>
            <a:off x="298937" y="195534"/>
            <a:ext cx="840166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驗測規劃</a:t>
            </a:r>
            <a:r>
              <a:rPr kumimoji="0" lang="en-US" altLang="zh-TW"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a:t>
            </a:r>
            <a:r>
              <a:rPr kumimoji="0" lang="zh-TW" altLang="en-US"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第一年 </a:t>
            </a:r>
            <a:r>
              <a:rPr kumimoji="0" lang="en" altLang="zh-TW"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FY115Q2)</a:t>
            </a:r>
            <a:endParaRPr kumimoji="0" lang="zh-TW" altLang="en-US"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endParaRPr>
          </a:p>
        </p:txBody>
      </p:sp>
      <p:sp>
        <p:nvSpPr>
          <p:cNvPr id="73" name="文字方塊 72">
            <a:extLst>
              <a:ext uri="{FF2B5EF4-FFF2-40B4-BE49-F238E27FC236}">
                <a16:creationId xmlns:a16="http://schemas.microsoft.com/office/drawing/2014/main" id="{8EE31C20-93A8-6341-6C81-BF0397D47E18}"/>
              </a:ext>
            </a:extLst>
          </p:cNvPr>
          <p:cNvSpPr txBox="1"/>
          <p:nvPr/>
        </p:nvSpPr>
        <p:spPr>
          <a:xfrm>
            <a:off x="10438908" y="476632"/>
            <a:ext cx="1542884" cy="369332"/>
          </a:xfrm>
          <a:prstGeom prst="rect">
            <a:avLst/>
          </a:prstGeom>
          <a:noFill/>
          <a:ln w="317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rPr>
              <a:t>CONFIDENTIAL</a:t>
            </a:r>
            <a:endParaRPr kumimoji="0" lang="zh-TW" altLang="en-US"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endParaRPr>
          </a:p>
        </p:txBody>
      </p:sp>
      <p:sp>
        <p:nvSpPr>
          <p:cNvPr id="8" name="文字方塊 7">
            <a:extLst>
              <a:ext uri="{FF2B5EF4-FFF2-40B4-BE49-F238E27FC236}">
                <a16:creationId xmlns:a16="http://schemas.microsoft.com/office/drawing/2014/main" id="{6909C8C6-97E6-F6B6-B258-B985B6BCEB8C}"/>
              </a:ext>
            </a:extLst>
          </p:cNvPr>
          <p:cNvSpPr txBox="1"/>
          <p:nvPr/>
        </p:nvSpPr>
        <p:spPr>
          <a:xfrm>
            <a:off x="298937" y="1276167"/>
            <a:ext cx="11594126" cy="830997"/>
          </a:xfrm>
          <a:prstGeom prst="rect">
            <a:avLst/>
          </a:prstGeom>
          <a:noFill/>
        </p:spPr>
        <p:txBody>
          <a:bodyPr wrap="square" rtlCol="0">
            <a:spAutoFit/>
          </a:bodyPr>
          <a:lstStyle/>
          <a:p>
            <a:pPr marL="342900" indent="-342900">
              <a:buFont typeface="Wingdings" panose="05000000000000000000" pitchFamily="2" charset="2"/>
              <a:buChar char="n"/>
              <a:defRPr/>
            </a:pPr>
            <a:r>
              <a:rPr kumimoji="0" lang="zh-TW" altLang="en-US" sz="2400" b="1" i="0" u="none" strike="noStrike" kern="1200" cap="none" spc="0" normalizeH="0" baseline="0" noProof="0" dirty="0">
                <a:ln>
                  <a:noFill/>
                </a:ln>
                <a:solidFill>
                  <a:srgbClr val="002060"/>
                </a:solidFill>
                <a:effectLst/>
                <a:uLnTx/>
                <a:uFillTx/>
                <a:latin typeface="Calibri" panose="020F0502020204030204"/>
                <a:ea typeface="微軟正黑體" panose="020B0604030504040204" pitchFamily="34" charset="-120"/>
                <a:cs typeface="+mn-cs"/>
              </a:rPr>
              <a:t>韌性通訊系統與網路管理平台</a:t>
            </a:r>
            <a:endParaRPr kumimoji="0" lang="en-US" altLang="zh-TW" sz="2400" b="1" i="0" u="none" strike="noStrike" kern="12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p>
            <a:pPr marL="342900" indent="-342900">
              <a:buFont typeface="Wingdings" panose="05000000000000000000" pitchFamily="2" charset="2"/>
              <a:buChar char="n"/>
              <a:defRPr/>
            </a:pPr>
            <a:r>
              <a:rPr kumimoji="0" lang="zh-TW" altLang="en-US" sz="2400" b="1" i="0" u="none" strike="noStrike" kern="12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地點：陽明交大光復校區</a:t>
            </a:r>
            <a:endParaRPr kumimoji="0" lang="en-US" altLang="zh-TW" sz="2400" b="1" i="0" u="none" strike="noStrike" kern="12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endParaRPr>
          </a:p>
        </p:txBody>
      </p:sp>
      <p:graphicFrame>
        <p:nvGraphicFramePr>
          <p:cNvPr id="10" name="表格 9">
            <a:extLst>
              <a:ext uri="{FF2B5EF4-FFF2-40B4-BE49-F238E27FC236}">
                <a16:creationId xmlns:a16="http://schemas.microsoft.com/office/drawing/2014/main" id="{60FFC90C-D811-2524-E1AC-501F335CF308}"/>
              </a:ext>
            </a:extLst>
          </p:cNvPr>
          <p:cNvGraphicFramePr>
            <a:graphicFrameLocks noGrp="1"/>
          </p:cNvGraphicFramePr>
          <p:nvPr>
            <p:extLst>
              <p:ext uri="{D42A27DB-BD31-4B8C-83A1-F6EECF244321}">
                <p14:modId xmlns:p14="http://schemas.microsoft.com/office/powerpoint/2010/main" val="448060001"/>
              </p:ext>
            </p:extLst>
          </p:nvPr>
        </p:nvGraphicFramePr>
        <p:xfrm>
          <a:off x="308511" y="2107164"/>
          <a:ext cx="11584552" cy="4328160"/>
        </p:xfrm>
        <a:graphic>
          <a:graphicData uri="http://schemas.openxmlformats.org/drawingml/2006/table">
            <a:tbl>
              <a:tblPr firstRow="1" bandRow="1">
                <a:effectLst>
                  <a:outerShdw blurRad="50800" dist="38100" dir="2700000" algn="tl" rotWithShape="0">
                    <a:prstClr val="black">
                      <a:alpha val="40000"/>
                    </a:prstClr>
                  </a:outerShdw>
                </a:effectLst>
                <a:tableStyleId>{22838BEF-8BB2-4498-84A7-C5851F593DF1}</a:tableStyleId>
              </a:tblPr>
              <a:tblGrid>
                <a:gridCol w="1048979">
                  <a:extLst>
                    <a:ext uri="{9D8B030D-6E8A-4147-A177-3AD203B41FA5}">
                      <a16:colId xmlns:a16="http://schemas.microsoft.com/office/drawing/2014/main" val="1143417163"/>
                    </a:ext>
                  </a:extLst>
                </a:gridCol>
                <a:gridCol w="3902149">
                  <a:extLst>
                    <a:ext uri="{9D8B030D-6E8A-4147-A177-3AD203B41FA5}">
                      <a16:colId xmlns:a16="http://schemas.microsoft.com/office/drawing/2014/main" val="520272968"/>
                    </a:ext>
                  </a:extLst>
                </a:gridCol>
                <a:gridCol w="6633424">
                  <a:extLst>
                    <a:ext uri="{9D8B030D-6E8A-4147-A177-3AD203B41FA5}">
                      <a16:colId xmlns:a16="http://schemas.microsoft.com/office/drawing/2014/main" val="484624527"/>
                    </a:ext>
                  </a:extLst>
                </a:gridCol>
              </a:tblGrid>
              <a:tr h="370840">
                <a:tc>
                  <a:txBody>
                    <a:bodyPr/>
                    <a:lstStyle/>
                    <a:p>
                      <a:pPr algn="ctr"/>
                      <a:r>
                        <a:rPr lang="zh-TW" altLang="en-US" sz="2000" b="1" dirty="0">
                          <a:solidFill>
                            <a:srgbClr val="002060"/>
                          </a:solidFill>
                          <a:latin typeface="Calibri" panose="020F0502020204030204" pitchFamily="34" charset="0"/>
                          <a:ea typeface="微軟正黑體" panose="020B0604030504040204" pitchFamily="34" charset="-120"/>
                        </a:rPr>
                        <a:t>項次</a:t>
                      </a:r>
                    </a:p>
                  </a:txBody>
                  <a:tcPr anchor="ctr"/>
                </a:tc>
                <a:tc>
                  <a:txBody>
                    <a:bodyPr/>
                    <a:lstStyle/>
                    <a:p>
                      <a:pPr algn="ctr"/>
                      <a:r>
                        <a:rPr lang="zh-TW" altLang="en-US" sz="2000" b="1" dirty="0">
                          <a:solidFill>
                            <a:srgbClr val="002060"/>
                          </a:solidFill>
                          <a:latin typeface="Calibri" panose="020F0502020204030204" pitchFamily="34" charset="0"/>
                          <a:ea typeface="微軟正黑體" panose="020B0604030504040204" pitchFamily="34" charset="-120"/>
                        </a:rPr>
                        <a:t>驗證項目</a:t>
                      </a:r>
                    </a:p>
                  </a:txBody>
                  <a:tcPr anchor="ctr"/>
                </a:tc>
                <a:tc>
                  <a:txBody>
                    <a:bodyPr/>
                    <a:lstStyle/>
                    <a:p>
                      <a:pPr algn="ctr"/>
                      <a:r>
                        <a:rPr lang="zh-TW" altLang="en-US" sz="2000" b="1" dirty="0">
                          <a:solidFill>
                            <a:srgbClr val="002060"/>
                          </a:solidFill>
                          <a:latin typeface="Calibri" panose="020F0502020204030204" pitchFamily="34" charset="0"/>
                          <a:ea typeface="微軟正黑體" panose="020B0604030504040204" pitchFamily="34" charset="-120"/>
                        </a:rPr>
                        <a:t>驗證效能指標</a:t>
                      </a:r>
                    </a:p>
                  </a:txBody>
                  <a:tcPr anchor="ctr"/>
                </a:tc>
                <a:extLst>
                  <a:ext uri="{0D108BD9-81ED-4DB2-BD59-A6C34878D82A}">
                    <a16:rowId xmlns:a16="http://schemas.microsoft.com/office/drawing/2014/main" val="2396353866"/>
                  </a:ext>
                </a:extLst>
              </a:tr>
              <a:tr h="576000">
                <a:tc>
                  <a:txBody>
                    <a:bodyPr/>
                    <a:lstStyle/>
                    <a:p>
                      <a:pPr algn="ctr"/>
                      <a:r>
                        <a:rPr lang="en-US" altLang="zh-TW" sz="2000" b="1" dirty="0">
                          <a:solidFill>
                            <a:srgbClr val="002060"/>
                          </a:solidFill>
                          <a:latin typeface="Calibri" panose="020F0502020204030204" pitchFamily="34" charset="0"/>
                          <a:ea typeface="微軟正黑體" panose="020B0604030504040204" pitchFamily="34" charset="-120"/>
                        </a:rPr>
                        <a:t>1</a:t>
                      </a:r>
                      <a:endParaRPr lang="zh-TW" altLang="en-US" sz="20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algn="l"/>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數位分身技術</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開發環境感知模組</a:t>
                      </a:r>
                      <a:endParaRPr lang="zh-TW" altLang="en-US" sz="20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algn="l"/>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基於驗測場域建立數位分身環境，導入指定參數於數位環境的通訊模組 </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資料傳輸成功率</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&gt;90%)</a:t>
                      </a:r>
                      <a:endParaRPr lang="zh-TW" altLang="en-US" sz="2000" b="1" dirty="0">
                        <a:solidFill>
                          <a:srgbClr val="002060"/>
                        </a:solidFill>
                        <a:latin typeface="Calibri" panose="020F0502020204030204" pitchFamily="34" charset="0"/>
                        <a:ea typeface="微軟正黑體" panose="020B0604030504040204" pitchFamily="34" charset="-120"/>
                      </a:endParaRPr>
                    </a:p>
                  </a:txBody>
                  <a:tcPr anchor="ctr"/>
                </a:tc>
                <a:extLst>
                  <a:ext uri="{0D108BD9-81ED-4DB2-BD59-A6C34878D82A}">
                    <a16:rowId xmlns:a16="http://schemas.microsoft.com/office/drawing/2014/main" val="625488487"/>
                  </a:ext>
                </a:extLst>
              </a:tr>
              <a:tr h="684000">
                <a:tc>
                  <a:txBody>
                    <a:bodyPr/>
                    <a:lstStyle/>
                    <a:p>
                      <a:pPr algn="ctr"/>
                      <a:r>
                        <a:rPr lang="en-US" altLang="zh-TW" sz="2000" b="1" dirty="0">
                          <a:solidFill>
                            <a:srgbClr val="002060"/>
                          </a:solidFill>
                          <a:latin typeface="Calibri" panose="020F0502020204030204" pitchFamily="34" charset="0"/>
                          <a:ea typeface="微軟正黑體" panose="020B0604030504040204" pitchFamily="34" charset="-120"/>
                        </a:rPr>
                        <a:t>2</a:t>
                      </a:r>
                      <a:endParaRPr lang="zh-TW" altLang="en-US" sz="20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algn="l"/>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LLM</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決策模型</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開發</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LLM</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決策模組</a:t>
                      </a:r>
                      <a:endParaRPr lang="zh-TW" altLang="en-US" sz="20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algn="l"/>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設計高效能</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LLM</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決策模組，通過提高任務成功執行率來增強指揮部的執行能力 </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任務目標互動比例</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&gt;80%)</a:t>
                      </a:r>
                      <a:endParaRPr lang="zh-TW" altLang="en-US" sz="2000" b="1" dirty="0">
                        <a:solidFill>
                          <a:srgbClr val="002060"/>
                        </a:solidFill>
                        <a:latin typeface="Calibri" panose="020F0502020204030204" pitchFamily="34" charset="0"/>
                        <a:ea typeface="微軟正黑體" panose="020B0604030504040204" pitchFamily="34" charset="-120"/>
                      </a:endParaRPr>
                    </a:p>
                  </a:txBody>
                  <a:tcPr anchor="ctr"/>
                </a:tc>
                <a:extLst>
                  <a:ext uri="{0D108BD9-81ED-4DB2-BD59-A6C34878D82A}">
                    <a16:rowId xmlns:a16="http://schemas.microsoft.com/office/drawing/2014/main" val="2402581920"/>
                  </a:ext>
                </a:extLst>
              </a:tr>
              <a:tr h="684000">
                <a:tc>
                  <a:txBody>
                    <a:bodyPr/>
                    <a:lstStyle/>
                    <a:p>
                      <a:pPr algn="ctr"/>
                      <a:r>
                        <a:rPr lang="en-US" altLang="zh-TW" sz="2000" b="1" dirty="0">
                          <a:solidFill>
                            <a:srgbClr val="002060"/>
                          </a:solidFill>
                          <a:latin typeface="Calibri" panose="020F0502020204030204" pitchFamily="34" charset="0"/>
                          <a:ea typeface="微軟正黑體" panose="020B0604030504040204" pitchFamily="34" charset="-120"/>
                        </a:rPr>
                        <a:t>3</a:t>
                      </a:r>
                      <a:endParaRPr lang="zh-TW" altLang="en-US" sz="20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algn="l"/>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整合驗測</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韌性通訊系統</a:t>
                      </a:r>
                      <a:endParaRPr lang="zh-TW" altLang="en-US" sz="20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marL="180975" indent="-180975" algn="l">
                        <a:buFont typeface="Arial" panose="020B0604020202020204" pitchFamily="34" charset="0"/>
                        <a:buChar char="•"/>
                      </a:pP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建置 </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AI</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RAN </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與 </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NTN</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基地台之通訊系統</a:t>
                      </a:r>
                      <a:endPar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p>
                      <a:pPr marL="180975" indent="-180975" algn="l">
                        <a:buFont typeface="Arial" panose="020B0604020202020204" pitchFamily="34" charset="0"/>
                        <a:buChar char="•"/>
                      </a:pPr>
                      <a:r>
                        <a:rPr lang="en-US" altLang="zh-TW" sz="2000" b="1" dirty="0">
                          <a:solidFill>
                            <a:srgbClr val="002060"/>
                          </a:solidFill>
                          <a:latin typeface="Calibri" panose="020F0502020204030204" pitchFamily="34" charset="0"/>
                          <a:ea typeface="微軟正黑體" panose="020B0604030504040204" pitchFamily="34" charset="-120"/>
                        </a:rPr>
                        <a:t>3</a:t>
                      </a:r>
                      <a:r>
                        <a:rPr lang="zh-TW" altLang="en-US" sz="2000" b="1" dirty="0">
                          <a:solidFill>
                            <a:srgbClr val="002060"/>
                          </a:solidFill>
                          <a:latin typeface="Calibri" panose="020F0502020204030204" pitchFamily="34" charset="0"/>
                          <a:ea typeface="微軟正黑體" panose="020B0604030504040204" pitchFamily="34" charset="-120"/>
                        </a:rPr>
                        <a:t>種基站：</a:t>
                      </a:r>
                      <a:r>
                        <a:rPr lang="en-US" altLang="zh-TW" sz="2000" b="1" dirty="0">
                          <a:solidFill>
                            <a:srgbClr val="002060"/>
                          </a:solidFill>
                          <a:latin typeface="Calibri" panose="020F0502020204030204" pitchFamily="34" charset="0"/>
                          <a:ea typeface="微軟正黑體" panose="020B0604030504040204" pitchFamily="34" charset="-120"/>
                        </a:rPr>
                        <a:t>(</a:t>
                      </a:r>
                      <a:r>
                        <a:rPr lang="en-US" altLang="zh-TW" sz="2000" b="1" dirty="0" err="1">
                          <a:solidFill>
                            <a:srgbClr val="002060"/>
                          </a:solidFill>
                          <a:latin typeface="Calibri" panose="020F0502020204030204" pitchFamily="34" charset="0"/>
                          <a:ea typeface="微軟正黑體" panose="020B0604030504040204" pitchFamily="34" charset="-120"/>
                        </a:rPr>
                        <a:t>i</a:t>
                      </a:r>
                      <a:r>
                        <a:rPr lang="en-US" altLang="zh-TW" sz="2000" b="1" dirty="0">
                          <a:solidFill>
                            <a:srgbClr val="002060"/>
                          </a:solidFill>
                          <a:latin typeface="Calibri" panose="020F0502020204030204" pitchFamily="34" charset="0"/>
                          <a:ea typeface="微軟正黑體" panose="020B0604030504040204" pitchFamily="34" charset="-120"/>
                        </a:rPr>
                        <a:t>) O-RAN </a:t>
                      </a:r>
                      <a:r>
                        <a:rPr lang="zh-TW" altLang="en-US" sz="2000" b="1" dirty="0">
                          <a:solidFill>
                            <a:srgbClr val="002060"/>
                          </a:solidFill>
                          <a:latin typeface="Calibri" panose="020F0502020204030204" pitchFamily="34" charset="0"/>
                          <a:ea typeface="微軟正黑體" panose="020B0604030504040204" pitchFamily="34" charset="-120"/>
                        </a:rPr>
                        <a:t>基站</a:t>
                      </a:r>
                      <a:r>
                        <a:rPr lang="en-US" altLang="zh-TW" sz="2000" b="1" dirty="0">
                          <a:solidFill>
                            <a:srgbClr val="002060"/>
                          </a:solidFill>
                          <a:latin typeface="Calibri" panose="020F0502020204030204" pitchFamily="34" charset="0"/>
                          <a:ea typeface="微軟正黑體" panose="020B0604030504040204" pitchFamily="34" charset="-120"/>
                        </a:rPr>
                        <a:t>, (ii)  ACAR+O-RU</a:t>
                      </a:r>
                      <a:r>
                        <a:rPr lang="zh-TW" altLang="en-US" sz="2000" b="1" dirty="0">
                          <a:solidFill>
                            <a:srgbClr val="002060"/>
                          </a:solidFill>
                          <a:latin typeface="Calibri" panose="020F0502020204030204" pitchFamily="34" charset="0"/>
                          <a:ea typeface="微軟正黑體" panose="020B0604030504040204" pitchFamily="34" charset="-120"/>
                        </a:rPr>
                        <a:t>之</a:t>
                      </a:r>
                      <a:r>
                        <a:rPr lang="en-US" altLang="zh-TW" sz="2000" b="1" dirty="0">
                          <a:solidFill>
                            <a:srgbClr val="002060"/>
                          </a:solidFill>
                          <a:latin typeface="Calibri" panose="020F0502020204030204" pitchFamily="34" charset="0"/>
                          <a:ea typeface="微軟正黑體" panose="020B0604030504040204" pitchFamily="34" charset="-120"/>
                        </a:rPr>
                        <a:t>AI-RAN</a:t>
                      </a:r>
                      <a:r>
                        <a:rPr lang="zh-TW" altLang="en-US" sz="2000" b="1" dirty="0">
                          <a:solidFill>
                            <a:srgbClr val="002060"/>
                          </a:solidFill>
                          <a:latin typeface="Calibri" panose="020F0502020204030204" pitchFamily="34" charset="0"/>
                          <a:ea typeface="微軟正黑體" panose="020B0604030504040204" pitchFamily="34" charset="-120"/>
                        </a:rPr>
                        <a:t>基站</a:t>
                      </a:r>
                      <a:r>
                        <a:rPr lang="en-US" altLang="zh-TW" sz="2000" b="1" dirty="0">
                          <a:solidFill>
                            <a:srgbClr val="002060"/>
                          </a:solidFill>
                          <a:latin typeface="Calibri" panose="020F0502020204030204" pitchFamily="34" charset="0"/>
                          <a:ea typeface="微軟正黑體" panose="020B0604030504040204" pitchFamily="34" charset="-120"/>
                        </a:rPr>
                        <a:t>, (iii) Transparent mode NTN </a:t>
                      </a:r>
                      <a:r>
                        <a:rPr lang="zh-TW" altLang="en-US" sz="2000" b="1" dirty="0">
                          <a:solidFill>
                            <a:srgbClr val="002060"/>
                          </a:solidFill>
                          <a:latin typeface="Calibri" panose="020F0502020204030204" pitchFamily="34" charset="0"/>
                          <a:ea typeface="微軟正黑體" panose="020B0604030504040204" pitchFamily="34" charset="-120"/>
                        </a:rPr>
                        <a:t>基站</a:t>
                      </a:r>
                    </a:p>
                    <a:p>
                      <a:pPr marL="180975" indent="-180975" algn="l">
                        <a:buFont typeface="Arial" panose="020B0604020202020204" pitchFamily="34" charset="0"/>
                        <a:buChar char="•"/>
                      </a:pPr>
                      <a:r>
                        <a:rPr lang="zh-TW" altLang="en-US" sz="2000" b="1" dirty="0">
                          <a:solidFill>
                            <a:srgbClr val="002060"/>
                          </a:solidFill>
                          <a:latin typeface="Calibri" panose="020F0502020204030204" pitchFamily="34" charset="0"/>
                          <a:ea typeface="微軟正黑體" panose="020B0604030504040204" pitchFamily="34" charset="-120"/>
                        </a:rPr>
                        <a:t>無線通訊系統使用  </a:t>
                      </a:r>
                      <a:r>
                        <a:rPr lang="en-US" altLang="zh-TW" sz="2000" b="1" dirty="0">
                          <a:solidFill>
                            <a:srgbClr val="002060"/>
                          </a:solidFill>
                          <a:latin typeface="Calibri" panose="020F0502020204030204" pitchFamily="34" charset="0"/>
                          <a:ea typeface="微軟正黑體" panose="020B0604030504040204" pitchFamily="34" charset="-120"/>
                        </a:rPr>
                        <a:t>NTN L1, R7 </a:t>
                      </a:r>
                      <a:r>
                        <a:rPr lang="zh-TW" altLang="en-US" sz="2000" b="1" dirty="0">
                          <a:solidFill>
                            <a:srgbClr val="002060"/>
                          </a:solidFill>
                          <a:latin typeface="Calibri" panose="020F0502020204030204" pitchFamily="34" charset="0"/>
                          <a:ea typeface="微軟正黑體" panose="020B0604030504040204" pitchFamily="34" charset="-120"/>
                        </a:rPr>
                        <a:t>等頻段</a:t>
                      </a:r>
                      <a:r>
                        <a:rPr lang="en-US" altLang="zh-TW" sz="2000" b="1" dirty="0">
                          <a:solidFill>
                            <a:srgbClr val="002060"/>
                          </a:solidFill>
                          <a:latin typeface="Calibri" panose="020F0502020204030204" pitchFamily="34" charset="0"/>
                          <a:ea typeface="微軟正黑體" panose="020B0604030504040204" pitchFamily="34" charset="-120"/>
                        </a:rPr>
                        <a:t>, 5W </a:t>
                      </a:r>
                      <a:r>
                        <a:rPr lang="zh-TW" altLang="en-US" sz="2000" b="1" dirty="0">
                          <a:solidFill>
                            <a:srgbClr val="002060"/>
                          </a:solidFill>
                          <a:latin typeface="Calibri" panose="020F0502020204030204" pitchFamily="34" charset="0"/>
                          <a:ea typeface="微軟正黑體" panose="020B0604030504040204" pitchFamily="34" charset="-120"/>
                        </a:rPr>
                        <a:t>傳輸功率</a:t>
                      </a:r>
                    </a:p>
                    <a:p>
                      <a:pPr marL="180975" indent="-180975" algn="l">
                        <a:buFont typeface="Arial" panose="020B0604020202020204" pitchFamily="34" charset="0"/>
                        <a:buChar char="•"/>
                      </a:pPr>
                      <a:r>
                        <a:rPr lang="zh-TW" altLang="en-US" sz="2000" b="1" dirty="0">
                          <a:solidFill>
                            <a:srgbClr val="002060"/>
                          </a:solidFill>
                          <a:latin typeface="Calibri" panose="020F0502020204030204" pitchFamily="34" charset="0"/>
                          <a:ea typeface="微軟正黑體" panose="020B0604030504040204" pitchFamily="34" charset="-120"/>
                        </a:rPr>
                        <a:t>展示核心網路備援功能</a:t>
                      </a:r>
                    </a:p>
                    <a:p>
                      <a:pPr marL="180975" indent="-180975" algn="l">
                        <a:buFont typeface="Arial" panose="020B0604020202020204" pitchFamily="34" charset="0"/>
                        <a:buChar char="•"/>
                      </a:pPr>
                      <a:r>
                        <a:rPr lang="zh-TW" altLang="en-US" sz="2000" b="1" dirty="0">
                          <a:solidFill>
                            <a:srgbClr val="002060"/>
                          </a:solidFill>
                          <a:latin typeface="Calibri" panose="020F0502020204030204" pitchFamily="34" charset="0"/>
                          <a:ea typeface="微軟正黑體" panose="020B0604030504040204" pitchFamily="34" charset="-120"/>
                        </a:rPr>
                        <a:t>網路管理軟體顯示無人機位置</a:t>
                      </a:r>
                      <a:r>
                        <a:rPr lang="en-US" altLang="zh-TW" sz="2000" b="1" dirty="0">
                          <a:solidFill>
                            <a:srgbClr val="002060"/>
                          </a:solidFill>
                          <a:latin typeface="Calibri" panose="020F0502020204030204" pitchFamily="34" charset="0"/>
                          <a:ea typeface="微軟正黑體" panose="020B0604030504040204" pitchFamily="34" charset="-120"/>
                        </a:rPr>
                        <a:t>, </a:t>
                      </a:r>
                      <a:r>
                        <a:rPr lang="zh-TW" altLang="en-US" sz="2000" b="1" dirty="0">
                          <a:solidFill>
                            <a:srgbClr val="002060"/>
                          </a:solidFill>
                          <a:latin typeface="Calibri" panose="020F0502020204030204" pitchFamily="34" charset="0"/>
                          <a:ea typeface="微軟正黑體" panose="020B0604030504040204" pitchFamily="34" charset="-120"/>
                        </a:rPr>
                        <a:t>各基地台頻譜使用統計狀態、遭受干擾狀態等靜態資訊 </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更新週期</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1</a:t>
                      </a:r>
                      <a:r>
                        <a:rPr kumimoji="0" lang="zh-TW" altLang="en-US"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秒</a:t>
                      </a:r>
                      <a:r>
                        <a:rPr kumimoji="0" lang="en-US" altLang="zh-TW" sz="20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p>
                    <a:p>
                      <a:pPr marL="180975" indent="-180975" algn="l">
                        <a:buFont typeface="Arial" panose="020B0604020202020204" pitchFamily="34" charset="0"/>
                        <a:buChar char="•"/>
                      </a:pPr>
                      <a:r>
                        <a:rPr kumimoji="0" lang="zh-TW" altLang="en-US" sz="20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rPr>
                        <a:t>在軍方提供驗測場預測試 </a:t>
                      </a:r>
                      <a:r>
                        <a:rPr kumimoji="0" lang="en-US" altLang="zh-TW" sz="20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rPr>
                        <a:t>Tier-1 </a:t>
                      </a:r>
                      <a:r>
                        <a:rPr kumimoji="0" lang="zh-TW" altLang="en-US" sz="20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rPr>
                        <a:t>網路傳輸距離</a:t>
                      </a:r>
                      <a:r>
                        <a:rPr kumimoji="0" lang="en-US" altLang="zh-TW" sz="20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rPr>
                        <a:t>10</a:t>
                      </a:r>
                      <a:r>
                        <a:rPr kumimoji="0" lang="zh-TW" altLang="en-US" sz="20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rPr>
                        <a:t>公里</a:t>
                      </a:r>
                      <a:endParaRPr lang="zh-TW" altLang="en-US" sz="2000" b="1" dirty="0">
                        <a:solidFill>
                          <a:srgbClr val="009900"/>
                        </a:solidFill>
                        <a:latin typeface="Calibri" panose="020F0502020204030204" pitchFamily="34" charset="0"/>
                        <a:ea typeface="微軟正黑體" panose="020B0604030504040204" pitchFamily="34" charset="-120"/>
                      </a:endParaRPr>
                    </a:p>
                  </a:txBody>
                  <a:tcPr anchor="ctr"/>
                </a:tc>
                <a:extLst>
                  <a:ext uri="{0D108BD9-81ED-4DB2-BD59-A6C34878D82A}">
                    <a16:rowId xmlns:a16="http://schemas.microsoft.com/office/drawing/2014/main" val="4216080350"/>
                  </a:ext>
                </a:extLst>
              </a:tr>
            </a:tbl>
          </a:graphicData>
        </a:graphic>
      </p:graphicFrame>
    </p:spTree>
    <p:extLst>
      <p:ext uri="{BB962C8B-B14F-4D97-AF65-F5344CB8AC3E}">
        <p14:creationId xmlns:p14="http://schemas.microsoft.com/office/powerpoint/2010/main" val="2385979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58A21-1A6C-10A8-43B4-F6FB9A2D73C7}"/>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72D7BEF1-250B-87CD-3D50-6A8C9F7AAB52}"/>
              </a:ext>
            </a:extLst>
          </p:cNvPr>
          <p:cNvSpPr txBox="1"/>
          <p:nvPr/>
        </p:nvSpPr>
        <p:spPr>
          <a:xfrm>
            <a:off x="298937" y="376100"/>
            <a:ext cx="840166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驗測規劃</a:t>
            </a:r>
            <a:r>
              <a:rPr kumimoji="0" lang="en-US" altLang="zh-TW"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a:t>
            </a:r>
            <a:r>
              <a:rPr kumimoji="0" lang="zh-TW" altLang="en-US"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第二年</a:t>
            </a:r>
            <a:r>
              <a:rPr kumimoji="0" lang="en" altLang="zh-TW"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FY116Q2)</a:t>
            </a:r>
            <a:endParaRPr kumimoji="0" lang="zh-TW" altLang="en-US"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endParaRPr>
          </a:p>
        </p:txBody>
      </p:sp>
      <p:sp>
        <p:nvSpPr>
          <p:cNvPr id="73" name="文字方塊 72">
            <a:extLst>
              <a:ext uri="{FF2B5EF4-FFF2-40B4-BE49-F238E27FC236}">
                <a16:creationId xmlns:a16="http://schemas.microsoft.com/office/drawing/2014/main" id="{550A18BC-E0F4-93D2-5774-B9C86356FCAF}"/>
              </a:ext>
            </a:extLst>
          </p:cNvPr>
          <p:cNvSpPr txBox="1"/>
          <p:nvPr/>
        </p:nvSpPr>
        <p:spPr>
          <a:xfrm>
            <a:off x="10438908" y="476632"/>
            <a:ext cx="1542884" cy="369332"/>
          </a:xfrm>
          <a:prstGeom prst="rect">
            <a:avLst/>
          </a:prstGeom>
          <a:noFill/>
          <a:ln w="317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rPr>
              <a:t>CONFIDENTIAL</a:t>
            </a:r>
            <a:endParaRPr kumimoji="0" lang="zh-TW" altLang="en-US"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endParaRPr>
          </a:p>
        </p:txBody>
      </p:sp>
      <p:sp>
        <p:nvSpPr>
          <p:cNvPr id="8" name="文字方塊 7">
            <a:extLst>
              <a:ext uri="{FF2B5EF4-FFF2-40B4-BE49-F238E27FC236}">
                <a16:creationId xmlns:a16="http://schemas.microsoft.com/office/drawing/2014/main" id="{3116D812-A4B9-0382-DFE1-C0F4823A9AD4}"/>
              </a:ext>
            </a:extLst>
          </p:cNvPr>
          <p:cNvSpPr txBox="1"/>
          <p:nvPr/>
        </p:nvSpPr>
        <p:spPr>
          <a:xfrm>
            <a:off x="308511" y="1062473"/>
            <a:ext cx="11682855" cy="830997"/>
          </a:xfrm>
          <a:prstGeom prst="rect">
            <a:avLst/>
          </a:prstGeom>
          <a:noFill/>
        </p:spPr>
        <p:txBody>
          <a:bodyPr wrap="square" rtlCol="0">
            <a:spAutoFit/>
          </a:bodyPr>
          <a:lstStyle/>
          <a:p>
            <a:pPr marL="342900" indent="-342900">
              <a:buFont typeface="Wingdings" panose="05000000000000000000" pitchFamily="2" charset="2"/>
              <a:buChar char="n"/>
              <a:defRPr/>
            </a:pPr>
            <a:r>
              <a:rPr kumimoji="0" lang="zh-TW" altLang="en-US" sz="2400" b="1" i="0" u="none" strike="noStrike" kern="12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展示</a:t>
            </a:r>
            <a:r>
              <a:rPr kumimoji="0" lang="zh-TW" altLang="en-US" sz="24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無人載具</a:t>
            </a:r>
            <a:r>
              <a:rPr kumimoji="0" lang="en-US" altLang="zh-TW" sz="24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NTN</a:t>
            </a:r>
            <a:r>
              <a:rPr kumimoji="0" lang="zh-TW" altLang="en-US" sz="24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a:t>
            </a:r>
            <a:r>
              <a:rPr kumimoji="0" lang="en" altLang="zh-TW" sz="24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MESH</a:t>
            </a:r>
            <a:r>
              <a:rPr kumimoji="0" lang="zh-TW" altLang="en-US" sz="24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網路通訊系統</a:t>
            </a:r>
            <a:endParaRPr kumimoji="0" lang="en-US" altLang="zh-TW" sz="2400" b="1" i="0" u="none" strike="noStrike" kern="12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p>
            <a:pPr marL="342900" indent="-342900">
              <a:buFont typeface="Wingdings" panose="05000000000000000000" pitchFamily="2" charset="2"/>
              <a:buChar char="n"/>
              <a:defRPr/>
            </a:pPr>
            <a:r>
              <a:rPr kumimoji="0" lang="zh-TW" altLang="en-US" sz="2400" b="1" i="0" u="none" strike="noStrike" kern="12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地點：陽明交大光復校區，並可配合軍方在設定之國軍演示場域進行實地驗測</a:t>
            </a:r>
            <a:endParaRPr kumimoji="0" lang="en-US" altLang="zh-TW" sz="2400" b="1" i="0" u="none" strike="noStrike" kern="12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p:txBody>
      </p:sp>
      <p:graphicFrame>
        <p:nvGraphicFramePr>
          <p:cNvPr id="10" name="表格 9">
            <a:extLst>
              <a:ext uri="{FF2B5EF4-FFF2-40B4-BE49-F238E27FC236}">
                <a16:creationId xmlns:a16="http://schemas.microsoft.com/office/drawing/2014/main" id="{926E01F2-06A4-ABFF-1286-DFD924D3B826}"/>
              </a:ext>
            </a:extLst>
          </p:cNvPr>
          <p:cNvGraphicFramePr>
            <a:graphicFrameLocks noGrp="1"/>
          </p:cNvGraphicFramePr>
          <p:nvPr/>
        </p:nvGraphicFramePr>
        <p:xfrm>
          <a:off x="298937" y="2050279"/>
          <a:ext cx="11584552" cy="4463520"/>
        </p:xfrm>
        <a:graphic>
          <a:graphicData uri="http://schemas.openxmlformats.org/drawingml/2006/table">
            <a:tbl>
              <a:tblPr firstRow="1" bandRow="1">
                <a:effectLst>
                  <a:outerShdw blurRad="50800" dist="38100" dir="2700000" algn="tl" rotWithShape="0">
                    <a:prstClr val="black">
                      <a:alpha val="40000"/>
                    </a:prstClr>
                  </a:outerShdw>
                </a:effectLst>
                <a:tableStyleId>{22838BEF-8BB2-4498-84A7-C5851F593DF1}</a:tableStyleId>
              </a:tblPr>
              <a:tblGrid>
                <a:gridCol w="1048979">
                  <a:extLst>
                    <a:ext uri="{9D8B030D-6E8A-4147-A177-3AD203B41FA5}">
                      <a16:colId xmlns:a16="http://schemas.microsoft.com/office/drawing/2014/main" val="1143417163"/>
                    </a:ext>
                  </a:extLst>
                </a:gridCol>
                <a:gridCol w="3902149">
                  <a:extLst>
                    <a:ext uri="{9D8B030D-6E8A-4147-A177-3AD203B41FA5}">
                      <a16:colId xmlns:a16="http://schemas.microsoft.com/office/drawing/2014/main" val="520272968"/>
                    </a:ext>
                  </a:extLst>
                </a:gridCol>
                <a:gridCol w="6633424">
                  <a:extLst>
                    <a:ext uri="{9D8B030D-6E8A-4147-A177-3AD203B41FA5}">
                      <a16:colId xmlns:a16="http://schemas.microsoft.com/office/drawing/2014/main" val="484624527"/>
                    </a:ext>
                  </a:extLst>
                </a:gridCol>
              </a:tblGrid>
              <a:tr h="370840">
                <a:tc>
                  <a:txBody>
                    <a:bodyPr/>
                    <a:lstStyle/>
                    <a:p>
                      <a:pPr algn="ctr"/>
                      <a:r>
                        <a:rPr lang="zh-TW" altLang="en-US" sz="2000" b="1" dirty="0">
                          <a:solidFill>
                            <a:srgbClr val="002060"/>
                          </a:solidFill>
                          <a:latin typeface="Calibri" panose="020F0502020204030204" pitchFamily="34" charset="0"/>
                          <a:ea typeface="微軟正黑體" panose="020B0604030504040204" pitchFamily="34" charset="-120"/>
                        </a:rPr>
                        <a:t>項次</a:t>
                      </a:r>
                    </a:p>
                  </a:txBody>
                  <a:tcPr anchor="ctr"/>
                </a:tc>
                <a:tc>
                  <a:txBody>
                    <a:bodyPr/>
                    <a:lstStyle/>
                    <a:p>
                      <a:pPr algn="ctr"/>
                      <a:r>
                        <a:rPr lang="zh-TW" altLang="en-US" sz="2000" b="1" dirty="0">
                          <a:solidFill>
                            <a:srgbClr val="002060"/>
                          </a:solidFill>
                          <a:latin typeface="Calibri" panose="020F0502020204030204" pitchFamily="34" charset="0"/>
                          <a:ea typeface="微軟正黑體" panose="020B0604030504040204" pitchFamily="34" charset="-120"/>
                        </a:rPr>
                        <a:t>驗證項目</a:t>
                      </a:r>
                    </a:p>
                  </a:txBody>
                  <a:tcPr anchor="ctr"/>
                </a:tc>
                <a:tc>
                  <a:txBody>
                    <a:bodyPr/>
                    <a:lstStyle/>
                    <a:p>
                      <a:pPr algn="ctr"/>
                      <a:r>
                        <a:rPr lang="zh-TW" altLang="en-US" sz="2000" b="1" dirty="0">
                          <a:solidFill>
                            <a:srgbClr val="002060"/>
                          </a:solidFill>
                          <a:latin typeface="Calibri" panose="020F0502020204030204" pitchFamily="34" charset="0"/>
                          <a:ea typeface="微軟正黑體" panose="020B0604030504040204" pitchFamily="34" charset="-120"/>
                        </a:rPr>
                        <a:t>驗證效能指標</a:t>
                      </a:r>
                    </a:p>
                  </a:txBody>
                  <a:tcPr anchor="ctr"/>
                </a:tc>
                <a:extLst>
                  <a:ext uri="{0D108BD9-81ED-4DB2-BD59-A6C34878D82A}">
                    <a16:rowId xmlns:a16="http://schemas.microsoft.com/office/drawing/2014/main" val="2396353866"/>
                  </a:ext>
                </a:extLst>
              </a:tr>
              <a:tr h="720000">
                <a:tc>
                  <a:txBody>
                    <a:bodyPr/>
                    <a:lstStyle/>
                    <a:p>
                      <a:pPr algn="ctr"/>
                      <a:r>
                        <a:rPr lang="en-US" altLang="zh-TW" sz="1800" b="1" dirty="0">
                          <a:solidFill>
                            <a:srgbClr val="002060"/>
                          </a:solidFill>
                          <a:latin typeface="Calibri" panose="020F0502020204030204" pitchFamily="34" charset="0"/>
                          <a:ea typeface="微軟正黑體" panose="020B0604030504040204" pitchFamily="34" charset="-120"/>
                        </a:rPr>
                        <a:t>1</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NTN</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Node</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波束配置</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每 </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0.1 </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秒切換波束一次</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使用者搜尋時間</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&lt;1</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秒</a:t>
                      </a:r>
                      <a:endPar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展示基站備援功能</a:t>
                      </a:r>
                      <a:endParaRPr lang="zh-TW" altLang="en-US" sz="18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893559585"/>
                  </a:ext>
                </a:extLst>
              </a:tr>
              <a:tr h="360000">
                <a:tc>
                  <a:txBody>
                    <a:bodyPr/>
                    <a:lstStyle/>
                    <a:p>
                      <a:pPr algn="ctr"/>
                      <a:r>
                        <a:rPr lang="en-US" altLang="zh-TW" sz="1800" b="1" dirty="0">
                          <a:solidFill>
                            <a:srgbClr val="002060"/>
                          </a:solidFill>
                          <a:latin typeface="Calibri" panose="020F0502020204030204" pitchFamily="34" charset="0"/>
                          <a:ea typeface="微軟正黑體" panose="020B0604030504040204" pitchFamily="34" charset="-120"/>
                        </a:rPr>
                        <a:t>2</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algn="l"/>
                      <a:r>
                        <a:rPr kumimoji="0" lang="zh-TW" altLang="en-US" sz="1800" b="1" i="0" u="none" strike="noStrike" kern="100" cap="none" spc="0" normalizeH="0" baseline="0" noProof="0" dirty="0">
                          <a:ln>
                            <a:noFill/>
                          </a:ln>
                          <a:solidFill>
                            <a:srgbClr val="002060"/>
                          </a:solidFill>
                          <a:effectLst/>
                          <a:uLnTx/>
                          <a:uFillTx/>
                          <a:latin typeface="Microsoft JhengHei" panose="020B0604030504040204" pitchFamily="34" charset="-120"/>
                          <a:ea typeface="Microsoft JhengHei" panose="020B0604030504040204" pitchFamily="34" charset="-120"/>
                          <a:cs typeface="+mn-cs"/>
                        </a:rPr>
                        <a:t>干擾管理</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TW" altLang="en-US" sz="1800" b="1" kern="1200" dirty="0">
                          <a:solidFill>
                            <a:srgbClr val="002060"/>
                          </a:solidFill>
                          <a:latin typeface="Calibri" panose="020F0502020204030204" pitchFamily="34" charset="0"/>
                          <a:ea typeface="微軟正黑體" panose="020B0604030504040204" pitchFamily="34" charset="-120"/>
                        </a:rPr>
                        <a:t>在訊雜比為 </a:t>
                      </a:r>
                      <a:r>
                        <a:rPr lang="en-US" altLang="zh-TW" sz="1800" b="1" kern="1200" dirty="0">
                          <a:solidFill>
                            <a:srgbClr val="002060"/>
                          </a:solidFill>
                          <a:latin typeface="Calibri" panose="020F0502020204030204" pitchFamily="34" charset="0"/>
                          <a:ea typeface="微軟正黑體" panose="020B0604030504040204" pitchFamily="34" charset="-120"/>
                        </a:rPr>
                        <a:t>6dB </a:t>
                      </a:r>
                      <a:r>
                        <a:rPr lang="zh-TW" altLang="en-US" sz="1800" b="1" kern="1200" dirty="0">
                          <a:solidFill>
                            <a:srgbClr val="002060"/>
                          </a:solidFill>
                          <a:latin typeface="Calibri" panose="020F0502020204030204" pitchFamily="34" charset="0"/>
                          <a:ea typeface="微軟正黑體" panose="020B0604030504040204" pitchFamily="34" charset="-120"/>
                        </a:rPr>
                        <a:t>以及通訊頻寬 </a:t>
                      </a:r>
                      <a:r>
                        <a:rPr lang="en-US" altLang="zh-TW" sz="1800" b="1" kern="1200" dirty="0">
                          <a:solidFill>
                            <a:srgbClr val="002060"/>
                          </a:solidFill>
                          <a:latin typeface="Calibri" panose="020F0502020204030204" pitchFamily="34" charset="0"/>
                          <a:ea typeface="微軟正黑體" panose="020B0604030504040204" pitchFamily="34" charset="-120"/>
                        </a:rPr>
                        <a:t>20 MHz </a:t>
                      </a:r>
                      <a:r>
                        <a:rPr lang="zh-TW" altLang="en-US" sz="1800" b="1" kern="1200" dirty="0">
                          <a:solidFill>
                            <a:srgbClr val="002060"/>
                          </a:solidFill>
                          <a:latin typeface="Calibri" panose="020F0502020204030204" pitchFamily="34" charset="0"/>
                          <a:ea typeface="微軟正黑體" panose="020B0604030504040204" pitchFamily="34" charset="-120"/>
                        </a:rPr>
                        <a:t>下，傳輸速率 </a:t>
                      </a:r>
                      <a:r>
                        <a:rPr lang="zh-TW" altLang="en-US" sz="1800" b="1" kern="1200" dirty="0">
                          <a:solidFill>
                            <a:srgbClr val="002060"/>
                          </a:solidFill>
                          <a:latin typeface="Calibri" panose="020F0502020204030204" pitchFamily="34" charset="0"/>
                          <a:ea typeface="微軟正黑體" panose="020B0604030504040204" pitchFamily="34" charset="-120"/>
                          <a:sym typeface="Symbol" panose="05050102010706020507" pitchFamily="18" charset="2"/>
                        </a:rPr>
                        <a:t></a:t>
                      </a:r>
                      <a:r>
                        <a:rPr lang="zh-TW" altLang="en-US" sz="1800" b="1" kern="1200" dirty="0">
                          <a:solidFill>
                            <a:srgbClr val="002060"/>
                          </a:solidFill>
                          <a:latin typeface="Calibri" panose="020F0502020204030204" pitchFamily="34" charset="0"/>
                          <a:ea typeface="微軟正黑體" panose="020B0604030504040204" pitchFamily="34" charset="-120"/>
                        </a:rPr>
                        <a:t> </a:t>
                      </a:r>
                      <a:r>
                        <a:rPr lang="en-US" altLang="zh-TW" sz="1800" b="1" kern="1200" dirty="0">
                          <a:solidFill>
                            <a:srgbClr val="002060"/>
                          </a:solidFill>
                          <a:latin typeface="Calibri" panose="020F0502020204030204" pitchFamily="34" charset="0"/>
                          <a:ea typeface="微軟正黑體" panose="020B0604030504040204" pitchFamily="34" charset="-120"/>
                        </a:rPr>
                        <a:t>12Mbps</a:t>
                      </a:r>
                      <a:endParaRPr lang="zh-TW" altLang="en-US" sz="18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333150122"/>
                  </a:ext>
                </a:extLst>
              </a:tr>
              <a:tr h="684000">
                <a:tc>
                  <a:txBody>
                    <a:bodyPr/>
                    <a:lstStyle/>
                    <a:p>
                      <a:pPr algn="ctr"/>
                      <a:r>
                        <a:rPr lang="en-US" altLang="zh-TW" sz="1800" b="1" dirty="0">
                          <a:solidFill>
                            <a:srgbClr val="002060"/>
                          </a:solidFill>
                          <a:latin typeface="Calibri" panose="020F0502020204030204" pitchFamily="34" charset="0"/>
                          <a:ea typeface="微軟正黑體" panose="020B0604030504040204" pitchFamily="34" charset="-120"/>
                        </a:rPr>
                        <a:t>3</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algn="l"/>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數位分身技術</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完成環境感知模組</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algn="l"/>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設置軍方需求參數於數位分身環境的通訊設備，在此環境建立干擾源並進行感知偵測 </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成功率</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&gt;90%)</a:t>
                      </a:r>
                    </a:p>
                  </a:txBody>
                  <a:tcPr anchor="ctr"/>
                </a:tc>
                <a:extLst>
                  <a:ext uri="{0D108BD9-81ED-4DB2-BD59-A6C34878D82A}">
                    <a16:rowId xmlns:a16="http://schemas.microsoft.com/office/drawing/2014/main" val="1512335426"/>
                  </a:ext>
                </a:extLst>
              </a:tr>
              <a:tr h="684000">
                <a:tc>
                  <a:txBody>
                    <a:bodyPr/>
                    <a:lstStyle/>
                    <a:p>
                      <a:pPr algn="ctr"/>
                      <a:r>
                        <a:rPr lang="en-US" altLang="zh-TW" sz="1800" b="1" dirty="0">
                          <a:solidFill>
                            <a:srgbClr val="002060"/>
                          </a:solidFill>
                          <a:latin typeface="Calibri" panose="020F0502020204030204" pitchFamily="34" charset="0"/>
                          <a:ea typeface="微軟正黑體" panose="020B0604030504040204" pitchFamily="34" charset="-120"/>
                        </a:rPr>
                        <a:t>4</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algn="l"/>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LLM</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決策模型</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完成</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LLM</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決策模組</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開發增強語意理解的多模態</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LLM</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模型，支援圖像、語音和文字等多種資料模態，提高不同場景下的理解能力和分析能力。</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任務目標互動比例</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&gt;80%)</a:t>
                      </a:r>
                    </a:p>
                  </a:txBody>
                  <a:tcPr anchor="ctr"/>
                </a:tc>
                <a:extLst>
                  <a:ext uri="{0D108BD9-81ED-4DB2-BD59-A6C34878D82A}">
                    <a16:rowId xmlns:a16="http://schemas.microsoft.com/office/drawing/2014/main" val="625488487"/>
                  </a:ext>
                </a:extLst>
              </a:tr>
              <a:tr h="720000">
                <a:tc>
                  <a:txBody>
                    <a:bodyPr/>
                    <a:lstStyle/>
                    <a:p>
                      <a:pPr algn="ctr"/>
                      <a:r>
                        <a:rPr lang="en-US" altLang="zh-TW" sz="1800" b="1" dirty="0">
                          <a:solidFill>
                            <a:srgbClr val="002060"/>
                          </a:solidFill>
                          <a:latin typeface="Calibri" panose="020F0502020204030204" pitchFamily="34" charset="0"/>
                          <a:ea typeface="微軟正黑體" panose="020B0604030504040204" pitchFamily="34" charset="-120"/>
                        </a:rPr>
                        <a:t>5</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頻譜感知移頻技術</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具偵知發生蓄意干擾之功能</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偵知蓄意干擾後之平均避頻反應時間≦</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3</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秒</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可移頻數≧</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3</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傳輸速率應達</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20Mbps</a:t>
                      </a:r>
                      <a:endParaRPr lang="zh-TW" altLang="en-US" sz="18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402581920"/>
                  </a:ext>
                </a:extLst>
              </a:tr>
            </a:tbl>
          </a:graphicData>
        </a:graphic>
      </p:graphicFrame>
    </p:spTree>
    <p:extLst>
      <p:ext uri="{BB962C8B-B14F-4D97-AF65-F5344CB8AC3E}">
        <p14:creationId xmlns:p14="http://schemas.microsoft.com/office/powerpoint/2010/main" val="4207700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92D4C-4A17-38AC-7FCD-45664C748FA9}"/>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F2394CA2-6FE3-5DE0-E539-91EB63D1BB3E}"/>
              </a:ext>
            </a:extLst>
          </p:cNvPr>
          <p:cNvSpPr txBox="1"/>
          <p:nvPr/>
        </p:nvSpPr>
        <p:spPr>
          <a:xfrm>
            <a:off x="298937" y="376100"/>
            <a:ext cx="840166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a:t>
            </a:r>
            <a:r>
              <a:rPr kumimoji="0" lang="zh-TW" altLang="en-US"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續</a:t>
            </a:r>
            <a:r>
              <a:rPr kumimoji="0" lang="en-US" altLang="zh-TW"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 </a:t>
            </a:r>
            <a:r>
              <a:rPr kumimoji="0" lang="zh-TW" altLang="en-US"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驗測規劃</a:t>
            </a:r>
          </a:p>
        </p:txBody>
      </p:sp>
      <p:sp>
        <p:nvSpPr>
          <p:cNvPr id="73" name="文字方塊 72">
            <a:extLst>
              <a:ext uri="{FF2B5EF4-FFF2-40B4-BE49-F238E27FC236}">
                <a16:creationId xmlns:a16="http://schemas.microsoft.com/office/drawing/2014/main" id="{99EA108E-E439-8FE1-C3C4-4A7469447908}"/>
              </a:ext>
            </a:extLst>
          </p:cNvPr>
          <p:cNvSpPr txBox="1"/>
          <p:nvPr/>
        </p:nvSpPr>
        <p:spPr>
          <a:xfrm>
            <a:off x="10438908" y="476632"/>
            <a:ext cx="1542884" cy="369332"/>
          </a:xfrm>
          <a:prstGeom prst="rect">
            <a:avLst/>
          </a:prstGeom>
          <a:noFill/>
          <a:ln w="317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rPr>
              <a:t>CONFIDENTIAL</a:t>
            </a:r>
            <a:endParaRPr kumimoji="0" lang="zh-TW" altLang="en-US"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endParaRPr>
          </a:p>
        </p:txBody>
      </p:sp>
      <p:graphicFrame>
        <p:nvGraphicFramePr>
          <p:cNvPr id="10" name="表格 9">
            <a:extLst>
              <a:ext uri="{FF2B5EF4-FFF2-40B4-BE49-F238E27FC236}">
                <a16:creationId xmlns:a16="http://schemas.microsoft.com/office/drawing/2014/main" id="{51E7597D-C82A-3CA3-CD97-AA289E14D28D}"/>
              </a:ext>
            </a:extLst>
          </p:cNvPr>
          <p:cNvGraphicFramePr>
            <a:graphicFrameLocks noGrp="1"/>
          </p:cNvGraphicFramePr>
          <p:nvPr>
            <p:extLst>
              <p:ext uri="{D42A27DB-BD31-4B8C-83A1-F6EECF244321}">
                <p14:modId xmlns:p14="http://schemas.microsoft.com/office/powerpoint/2010/main" val="2288563866"/>
              </p:ext>
            </p:extLst>
          </p:nvPr>
        </p:nvGraphicFramePr>
        <p:xfrm>
          <a:off x="303724" y="1362119"/>
          <a:ext cx="11584552" cy="4562995"/>
        </p:xfrm>
        <a:graphic>
          <a:graphicData uri="http://schemas.openxmlformats.org/drawingml/2006/table">
            <a:tbl>
              <a:tblPr firstRow="1" bandRow="1">
                <a:effectLst>
                  <a:outerShdw blurRad="50800" dist="38100" dir="2700000" algn="tl" rotWithShape="0">
                    <a:prstClr val="black">
                      <a:alpha val="40000"/>
                    </a:prstClr>
                  </a:outerShdw>
                </a:effectLst>
                <a:tableStyleId>{22838BEF-8BB2-4498-84A7-C5851F593DF1}</a:tableStyleId>
              </a:tblPr>
              <a:tblGrid>
                <a:gridCol w="1048979">
                  <a:extLst>
                    <a:ext uri="{9D8B030D-6E8A-4147-A177-3AD203B41FA5}">
                      <a16:colId xmlns:a16="http://schemas.microsoft.com/office/drawing/2014/main" val="1143417163"/>
                    </a:ext>
                  </a:extLst>
                </a:gridCol>
                <a:gridCol w="3902149">
                  <a:extLst>
                    <a:ext uri="{9D8B030D-6E8A-4147-A177-3AD203B41FA5}">
                      <a16:colId xmlns:a16="http://schemas.microsoft.com/office/drawing/2014/main" val="520272968"/>
                    </a:ext>
                  </a:extLst>
                </a:gridCol>
                <a:gridCol w="6633424">
                  <a:extLst>
                    <a:ext uri="{9D8B030D-6E8A-4147-A177-3AD203B41FA5}">
                      <a16:colId xmlns:a16="http://schemas.microsoft.com/office/drawing/2014/main" val="484624527"/>
                    </a:ext>
                  </a:extLst>
                </a:gridCol>
              </a:tblGrid>
              <a:tr h="418772">
                <a:tc>
                  <a:txBody>
                    <a:bodyPr/>
                    <a:lstStyle/>
                    <a:p>
                      <a:pPr algn="ctr"/>
                      <a:r>
                        <a:rPr lang="zh-TW" altLang="en-US" sz="2000" b="1" dirty="0">
                          <a:solidFill>
                            <a:srgbClr val="002060"/>
                          </a:solidFill>
                          <a:latin typeface="Calibri" panose="020F0502020204030204" pitchFamily="34" charset="0"/>
                          <a:ea typeface="微軟正黑體" panose="020B0604030504040204" pitchFamily="34" charset="-120"/>
                        </a:rPr>
                        <a:t>項次</a:t>
                      </a:r>
                    </a:p>
                  </a:txBody>
                  <a:tcPr anchor="ctr"/>
                </a:tc>
                <a:tc>
                  <a:txBody>
                    <a:bodyPr/>
                    <a:lstStyle/>
                    <a:p>
                      <a:pPr algn="ctr"/>
                      <a:r>
                        <a:rPr lang="zh-TW" altLang="en-US" sz="2000" b="1" dirty="0">
                          <a:solidFill>
                            <a:srgbClr val="002060"/>
                          </a:solidFill>
                          <a:latin typeface="Calibri" panose="020F0502020204030204" pitchFamily="34" charset="0"/>
                          <a:ea typeface="微軟正黑體" panose="020B0604030504040204" pitchFamily="34" charset="-120"/>
                        </a:rPr>
                        <a:t>驗證項目</a:t>
                      </a:r>
                    </a:p>
                  </a:txBody>
                  <a:tcPr anchor="ctr"/>
                </a:tc>
                <a:tc>
                  <a:txBody>
                    <a:bodyPr/>
                    <a:lstStyle/>
                    <a:p>
                      <a:pPr algn="ctr"/>
                      <a:r>
                        <a:rPr lang="zh-TW" altLang="en-US" sz="2000" b="1" dirty="0">
                          <a:solidFill>
                            <a:srgbClr val="002060"/>
                          </a:solidFill>
                          <a:latin typeface="Calibri" panose="020F0502020204030204" pitchFamily="34" charset="0"/>
                          <a:ea typeface="微軟正黑體" panose="020B0604030504040204" pitchFamily="34" charset="-120"/>
                        </a:rPr>
                        <a:t>驗證效能指標</a:t>
                      </a:r>
                    </a:p>
                  </a:txBody>
                  <a:tcPr anchor="ctr"/>
                </a:tc>
                <a:extLst>
                  <a:ext uri="{0D108BD9-81ED-4DB2-BD59-A6C34878D82A}">
                    <a16:rowId xmlns:a16="http://schemas.microsoft.com/office/drawing/2014/main" val="2396353866"/>
                  </a:ext>
                </a:extLst>
              </a:tr>
              <a:tr h="760943">
                <a:tc>
                  <a:txBody>
                    <a:bodyPr/>
                    <a:lstStyle/>
                    <a:p>
                      <a:pPr algn="ctr"/>
                      <a:r>
                        <a:rPr lang="en-US" altLang="zh-TW" sz="1800" b="1" dirty="0">
                          <a:solidFill>
                            <a:srgbClr val="002060"/>
                          </a:solidFill>
                          <a:latin typeface="Calibri" panose="020F0502020204030204" pitchFamily="34" charset="0"/>
                          <a:ea typeface="微軟正黑體" panose="020B0604030504040204" pitchFamily="34" charset="-120"/>
                        </a:rPr>
                        <a:t>6</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頻譜感知跳頻技術</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跳頻處理增益≧</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13dB (</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跳頻範圍達</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20</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個非重疊頻道</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跳頻速率≧</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1000</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跳</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秒 </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抗</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150</a:t>
                      </a:r>
                      <a:r>
                        <a:rPr kumimoji="0" lang="zh-TW" altLang="en-US"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公里外追蹤干擾</a:t>
                      </a:r>
                      <a:r>
                        <a:rPr kumimoji="0" lang="en-US" altLang="zh-TW" sz="18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a:t>
                      </a:r>
                      <a:endParaRPr lang="zh-TW" altLang="en-US" sz="18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893559585"/>
                  </a:ext>
                </a:extLst>
              </a:tr>
              <a:tr h="3189113">
                <a:tc>
                  <a:txBody>
                    <a:bodyPr/>
                    <a:lstStyle/>
                    <a:p>
                      <a:pPr algn="ctr"/>
                      <a:r>
                        <a:rPr lang="en-US" altLang="zh-TW" sz="1800" b="1" dirty="0">
                          <a:solidFill>
                            <a:srgbClr val="002060"/>
                          </a:solidFill>
                          <a:latin typeface="Calibri" panose="020F0502020204030204" pitchFamily="34" charset="0"/>
                          <a:ea typeface="微軟正黑體" panose="020B0604030504040204" pitchFamily="34" charset="-120"/>
                        </a:rPr>
                        <a:t>7</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algn="l"/>
                      <a:r>
                        <a:rPr kumimoji="0" lang="zh-TW" altLang="en-US" sz="1800" b="1" i="0" u="none" strike="noStrike" kern="100" cap="none" spc="0" normalizeH="0" baseline="0" noProof="0" dirty="0">
                          <a:ln>
                            <a:noFill/>
                          </a:ln>
                          <a:solidFill>
                            <a:srgbClr val="002060"/>
                          </a:solidFill>
                          <a:effectLst/>
                          <a:uLnTx/>
                          <a:uFillTx/>
                          <a:latin typeface="Microsoft JhengHei" panose="020B0604030504040204" pitchFamily="34" charset="-120"/>
                          <a:ea typeface="Microsoft JhengHei" panose="020B0604030504040204" pitchFamily="34" charset="-120"/>
                          <a:cs typeface="+mn-cs"/>
                        </a:rPr>
                        <a:t>整合驗測</a:t>
                      </a:r>
                      <a:r>
                        <a:rPr kumimoji="0" lang="en-US" altLang="zh-TW" sz="1800" b="1" i="0" u="none" strike="noStrike" kern="100" cap="none" spc="0" normalizeH="0" baseline="0" noProof="0" dirty="0">
                          <a:ln>
                            <a:noFill/>
                          </a:ln>
                          <a:solidFill>
                            <a:srgbClr val="002060"/>
                          </a:solidFill>
                          <a:effectLst/>
                          <a:uLnTx/>
                          <a:uFillTx/>
                          <a:latin typeface="Microsoft JhengHei" panose="020B0604030504040204" pitchFamily="34" charset="-120"/>
                          <a:ea typeface="Microsoft JhengHei" panose="020B0604030504040204" pitchFamily="34" charset="-120"/>
                          <a:cs typeface="+mn-cs"/>
                        </a:rPr>
                        <a:t>--</a:t>
                      </a:r>
                      <a:r>
                        <a:rPr kumimoji="0" lang="zh-TW" altLang="en-US" sz="1800" b="1" i="0" u="none" strike="noStrike" kern="100" cap="none" spc="0" normalizeH="0" baseline="0" noProof="0" dirty="0">
                          <a:ln>
                            <a:noFill/>
                          </a:ln>
                          <a:solidFill>
                            <a:srgbClr val="002060"/>
                          </a:solidFill>
                          <a:effectLst/>
                          <a:uLnTx/>
                          <a:uFillTx/>
                          <a:latin typeface="Microsoft JhengHei" panose="020B0604030504040204" pitchFamily="34" charset="-120"/>
                          <a:ea typeface="Microsoft JhengHei" panose="020B0604030504040204" pitchFamily="34" charset="-120"/>
                          <a:cs typeface="+mn-cs"/>
                        </a:rPr>
                        <a:t>無人載具輔助非地面數據通訊網路</a:t>
                      </a:r>
                      <a:endParaRPr lang="zh-TW" altLang="en-US" sz="1800" b="1" dirty="0">
                        <a:solidFill>
                          <a:srgbClr val="002060"/>
                        </a:solidFill>
                        <a:latin typeface="Calibri" panose="020F0502020204030204" pitchFamily="34" charset="0"/>
                        <a:ea typeface="微軟正黑體" panose="020B0604030504040204" pitchFamily="34" charset="-120"/>
                      </a:endParaRP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1" kern="1200" dirty="0">
                          <a:solidFill>
                            <a:srgbClr val="002060"/>
                          </a:solidFill>
                          <a:latin typeface="Calibri" panose="020F0502020204030204" pitchFamily="34" charset="0"/>
                          <a:ea typeface="微軟正黑體" panose="020B0604030504040204" pitchFamily="34" charset="-120"/>
                        </a:rPr>
                        <a:t>駕駛無人機並分別持續進行</a:t>
                      </a:r>
                      <a:r>
                        <a:rPr lang="en-US" altLang="zh-TW" sz="1800" b="1" kern="1200" dirty="0">
                          <a:solidFill>
                            <a:srgbClr val="002060"/>
                          </a:solidFill>
                          <a:latin typeface="Calibri" panose="020F0502020204030204" pitchFamily="34" charset="0"/>
                          <a:ea typeface="微軟正黑體" panose="020B0604030504040204" pitchFamily="34" charset="-120"/>
                        </a:rPr>
                        <a:t>12Mbps </a:t>
                      </a:r>
                      <a:r>
                        <a:rPr lang="zh-TW" altLang="en-US" sz="1800" b="1" kern="1200" dirty="0">
                          <a:solidFill>
                            <a:srgbClr val="002060"/>
                          </a:solidFill>
                          <a:latin typeface="Calibri" panose="020F0502020204030204" pitchFamily="34" charset="0"/>
                          <a:ea typeface="微軟正黑體" panose="020B0604030504040204" pitchFamily="34" charset="-120"/>
                        </a:rPr>
                        <a:t>上、下行數據傳輸，使用儀器干擾特定頻段，抗干擾電路模組可以感測周遭環境被干擾的頻段並將資訊回傳至智能網路控制器，由智能網路控制器上的干擾管理模組進行通道資源配置，避開使用被干擾通道。在網管平台上觀察無人機之上行數據傳輸速率穩定不受干擾影響。</a:t>
                      </a:r>
                      <a:r>
                        <a:rPr lang="en-US" altLang="zh-TW" sz="1800" b="1" kern="1200" dirty="0">
                          <a:solidFill>
                            <a:srgbClr val="002060"/>
                          </a:solidFill>
                          <a:latin typeface="Calibri" panose="020F0502020204030204" pitchFamily="34" charset="0"/>
                          <a:ea typeface="微軟正黑體" panose="020B0604030504040204" pitchFamily="34" charset="-120"/>
                        </a:rPr>
                        <a:t>(</a:t>
                      </a:r>
                      <a:r>
                        <a:rPr lang="zh-TW" altLang="en-US" sz="1800" b="1" kern="1200" dirty="0">
                          <a:solidFill>
                            <a:srgbClr val="002060"/>
                          </a:solidFill>
                          <a:latin typeface="Calibri" panose="020F0502020204030204" pitchFamily="34" charset="0"/>
                          <a:ea typeface="微軟正黑體" panose="020B0604030504040204" pitchFamily="34" charset="-120"/>
                        </a:rPr>
                        <a:t>進行環境感知、頻譜感知、與干擾管理之整合性驗測</a:t>
                      </a:r>
                      <a:r>
                        <a:rPr lang="en-US" altLang="zh-TW" sz="1800" b="1" kern="1200" dirty="0">
                          <a:solidFill>
                            <a:srgbClr val="002060"/>
                          </a:solidFill>
                          <a:latin typeface="Calibri" panose="020F0502020204030204" pitchFamily="34" charset="0"/>
                          <a:ea typeface="微軟正黑體" panose="020B0604030504040204" pitchFamily="34" charset="-120"/>
                        </a:rPr>
                        <a:t>)</a:t>
                      </a:r>
                      <a:endParaRPr lang="zh-TW" altLang="en-US" sz="1800" b="1" kern="1200" dirty="0">
                        <a:solidFill>
                          <a:srgbClr val="002060"/>
                        </a:solidFill>
                        <a:latin typeface="Calibri" panose="020F0502020204030204" pitchFamily="34" charset="0"/>
                        <a:ea typeface="微軟正黑體" panose="020B0604030504040204" pitchFamily="34" charset="-120"/>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1" kern="1200" dirty="0">
                          <a:solidFill>
                            <a:srgbClr val="002060"/>
                          </a:solidFill>
                          <a:latin typeface="Calibri" panose="020F0502020204030204" pitchFamily="34" charset="0"/>
                          <a:ea typeface="微軟正黑體" panose="020B0604030504040204" pitchFamily="34" charset="-120"/>
                        </a:rPr>
                        <a:t>在網管平台上顯示位置資訊與資料鏈結等資訊。</a:t>
                      </a:r>
                      <a:r>
                        <a:rPr lang="en-US" altLang="zh-TW" sz="1800" b="1" kern="1200" dirty="0">
                          <a:solidFill>
                            <a:srgbClr val="002060"/>
                          </a:solidFill>
                          <a:latin typeface="Calibri" panose="020F0502020204030204" pitchFamily="34" charset="0"/>
                          <a:ea typeface="微軟正黑體" panose="020B0604030504040204" pitchFamily="34" charset="-120"/>
                        </a:rPr>
                        <a:t>(</a:t>
                      </a:r>
                      <a:r>
                        <a:rPr lang="zh-TW" altLang="en-US" sz="1800" b="1" kern="1200" dirty="0">
                          <a:solidFill>
                            <a:srgbClr val="002060"/>
                          </a:solidFill>
                          <a:latin typeface="Calibri" panose="020F0502020204030204" pitchFamily="34" charset="0"/>
                          <a:ea typeface="微軟正黑體" panose="020B0604030504040204" pitchFamily="34" charset="-120"/>
                        </a:rPr>
                        <a:t>展示語音無人機派遣</a:t>
                      </a:r>
                      <a:r>
                        <a:rPr lang="en-US" altLang="zh-TW" sz="1800" b="1" kern="1200" dirty="0">
                          <a:solidFill>
                            <a:srgbClr val="002060"/>
                          </a:solidFill>
                          <a:latin typeface="Calibri" panose="020F0502020204030204" pitchFamily="34" charset="0"/>
                          <a:ea typeface="微軟正黑體" panose="020B0604030504040204" pitchFamily="34" charset="-120"/>
                        </a:rPr>
                        <a:t>)</a:t>
                      </a:r>
                      <a:endParaRPr lang="zh-TW" altLang="en-US" sz="1800" b="1" kern="1200" dirty="0">
                        <a:solidFill>
                          <a:srgbClr val="002060"/>
                        </a:solidFill>
                        <a:latin typeface="Calibri" panose="020F0502020204030204" pitchFamily="34" charset="0"/>
                        <a:ea typeface="微軟正黑體" panose="020B0604030504040204" pitchFamily="34" charset="-120"/>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1" kern="1200" dirty="0">
                          <a:solidFill>
                            <a:srgbClr val="002060"/>
                          </a:solidFill>
                          <a:latin typeface="Calibri" panose="020F0502020204030204" pitchFamily="34" charset="0"/>
                          <a:ea typeface="微軟正黑體" panose="020B0604030504040204" pitchFamily="34" charset="-120"/>
                        </a:rPr>
                        <a:t>展示無人機群的多機導控通訊功能。</a:t>
                      </a:r>
                      <a:r>
                        <a:rPr lang="en-US" altLang="zh-TW" sz="1800" b="1" kern="1200" dirty="0">
                          <a:solidFill>
                            <a:srgbClr val="002060"/>
                          </a:solidFill>
                          <a:latin typeface="Calibri" panose="020F0502020204030204" pitchFamily="34" charset="0"/>
                          <a:ea typeface="微軟正黑體" panose="020B0604030504040204" pitchFamily="34" charset="-120"/>
                        </a:rPr>
                        <a:t>(</a:t>
                      </a:r>
                      <a:r>
                        <a:rPr lang="zh-TW" altLang="en-US" sz="1800" b="1" kern="1200" dirty="0">
                          <a:solidFill>
                            <a:srgbClr val="002060"/>
                          </a:solidFill>
                          <a:latin typeface="Calibri" panose="020F0502020204030204" pitchFamily="34" charset="0"/>
                          <a:ea typeface="微軟正黑體" panose="020B0604030504040204" pitchFamily="34" charset="-120"/>
                        </a:rPr>
                        <a:t>展示多機導控</a:t>
                      </a:r>
                      <a:r>
                        <a:rPr lang="en-US" altLang="zh-TW" sz="1800" b="1" kern="1200" dirty="0">
                          <a:solidFill>
                            <a:srgbClr val="002060"/>
                          </a:solidFill>
                          <a:latin typeface="Calibri" panose="020F0502020204030204" pitchFamily="34" charset="0"/>
                          <a:ea typeface="微軟正黑體" panose="020B0604030504040204" pitchFamily="34" charset="-120"/>
                        </a:rPr>
                        <a:t>)</a:t>
                      </a:r>
                      <a:endParaRPr lang="en-US" altLang="zh-TW" sz="1800" b="1" kern="1200"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rPr>
                        <a:t>Tier-2 </a:t>
                      </a:r>
                      <a:r>
                        <a:rPr kumimoji="0" lang="zh-TW" altLang="en-US" sz="18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rPr>
                        <a:t>網路傳輸距離</a:t>
                      </a:r>
                      <a:r>
                        <a:rPr kumimoji="0" lang="en-US" altLang="zh-TW" sz="18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rPr>
                        <a:t>30</a:t>
                      </a:r>
                      <a:r>
                        <a:rPr kumimoji="0" lang="zh-TW" altLang="en-US" sz="18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rPr>
                        <a:t>公里</a:t>
                      </a:r>
                      <a:endParaRPr kumimoji="0" lang="en-US" altLang="zh-TW" sz="18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rPr>
                        <a:t>展示 </a:t>
                      </a:r>
                      <a:r>
                        <a:rPr kumimoji="0" lang="en-US" altLang="zh-TW" sz="18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rPr>
                        <a:t>UAV</a:t>
                      </a:r>
                      <a:r>
                        <a:rPr kumimoji="0" lang="en-US" altLang="zh-TW" sz="1800" b="1" i="0" u="none" strike="noStrike" kern="100" cap="none" spc="0" normalizeH="0" baseline="0" noProof="0" dirty="0">
                          <a:ln>
                            <a:noFill/>
                          </a:ln>
                          <a:solidFill>
                            <a:srgbClr val="009900"/>
                          </a:solidFill>
                          <a:effectLst/>
                          <a:uLnTx/>
                          <a:uFillTx/>
                          <a:latin typeface="+mn-lt"/>
                          <a:ea typeface="微軟正黑體" panose="020B0604030504040204" pitchFamily="34" charset="-120"/>
                          <a:cs typeface="+mn-cs"/>
                        </a:rPr>
                        <a:t> </a:t>
                      </a:r>
                      <a:r>
                        <a:rPr kumimoji="0" lang="en-US" altLang="zh-TW" sz="1800" b="1" i="0" u="none" strike="noStrike" kern="100" cap="none" spc="0" normalizeH="0" baseline="0" noProof="0" dirty="0">
                          <a:ln>
                            <a:noFill/>
                          </a:ln>
                          <a:solidFill>
                            <a:srgbClr val="009900"/>
                          </a:solidFill>
                          <a:effectLst/>
                          <a:uLnTx/>
                          <a:uFillTx/>
                          <a:latin typeface="+mn-lt"/>
                          <a:ea typeface="微軟正黑體" panose="020B0604030504040204" pitchFamily="34" charset="-120"/>
                          <a:cs typeface="+mn-cs"/>
                          <a:sym typeface="Symbol" panose="05050102010706020507" pitchFamily="18" charset="2"/>
                        </a:rPr>
                        <a:t> </a:t>
                      </a:r>
                      <a:r>
                        <a:rPr kumimoji="0" lang="en-US" altLang="zh-TW" sz="18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sym typeface="Wingdings" panose="05000000000000000000" pitchFamily="2" charset="2"/>
                        </a:rPr>
                        <a:t>Tier-1 mesh controller </a:t>
                      </a:r>
                      <a:r>
                        <a:rPr kumimoji="0" lang="en-US" altLang="zh-TW" sz="1800" b="1" i="0" u="none" strike="noStrike" kern="100" cap="none" spc="0" normalizeH="0" baseline="0" noProof="0" dirty="0">
                          <a:ln>
                            <a:noFill/>
                          </a:ln>
                          <a:solidFill>
                            <a:srgbClr val="009900"/>
                          </a:solidFill>
                          <a:effectLst/>
                          <a:uLnTx/>
                          <a:uFillTx/>
                          <a:latin typeface="+mn-lt"/>
                          <a:ea typeface="微軟正黑體" panose="020B0604030504040204" pitchFamily="34" charset="-120"/>
                          <a:cs typeface="+mn-cs"/>
                          <a:sym typeface="Symbol" panose="05050102010706020507" pitchFamily="18" charset="2"/>
                        </a:rPr>
                        <a:t> UAV with NTN payload  NTN GW  NTN </a:t>
                      </a:r>
                      <a:r>
                        <a:rPr kumimoji="0" lang="zh-TW" altLang="en-US" sz="1800" b="1" i="0" u="none" strike="noStrike" kern="100" cap="none" spc="0" normalizeH="0" baseline="0" noProof="0" dirty="0">
                          <a:ln>
                            <a:noFill/>
                          </a:ln>
                          <a:solidFill>
                            <a:srgbClr val="009900"/>
                          </a:solidFill>
                          <a:effectLst/>
                          <a:uLnTx/>
                          <a:uFillTx/>
                          <a:latin typeface="+mn-lt"/>
                          <a:ea typeface="微軟正黑體" panose="020B0604030504040204" pitchFamily="34" charset="-120"/>
                          <a:cs typeface="+mn-cs"/>
                          <a:sym typeface="Symbol" panose="05050102010706020507" pitchFamily="18" charset="2"/>
                        </a:rPr>
                        <a:t>基站</a:t>
                      </a:r>
                      <a:r>
                        <a:rPr kumimoji="0" lang="en-US" altLang="zh-TW" sz="1800" b="1" i="0" u="none" strike="noStrike" kern="100" cap="none" spc="0" normalizeH="0" baseline="0" noProof="0" dirty="0">
                          <a:ln>
                            <a:noFill/>
                          </a:ln>
                          <a:solidFill>
                            <a:srgbClr val="009900"/>
                          </a:solidFill>
                          <a:effectLst/>
                          <a:uLnTx/>
                          <a:uFillTx/>
                          <a:latin typeface="Calibri" panose="020F0502020204030204" pitchFamily="34" charset="0"/>
                          <a:ea typeface="微軟正黑體" panose="020B0604030504040204" pitchFamily="34" charset="-120"/>
                          <a:cs typeface="+mn-cs"/>
                          <a:sym typeface="Wingdings" panose="05000000000000000000" pitchFamily="2" charset="2"/>
                        </a:rPr>
                        <a:t>  </a:t>
                      </a:r>
                      <a:endParaRPr lang="zh-TW" altLang="en-US" sz="1800" b="1" dirty="0">
                        <a:solidFill>
                          <a:srgbClr val="009900"/>
                        </a:solidFill>
                        <a:latin typeface="Calibri" panose="020F0502020204030204" pitchFamily="34" charset="0"/>
                        <a:ea typeface="微軟正黑體" panose="020B0604030504040204" pitchFamily="34" charset="-120"/>
                      </a:endParaRPr>
                    </a:p>
                  </a:txBody>
                  <a:tcPr anchor="ctr"/>
                </a:tc>
                <a:extLst>
                  <a:ext uri="{0D108BD9-81ED-4DB2-BD59-A6C34878D82A}">
                    <a16:rowId xmlns:a16="http://schemas.microsoft.com/office/drawing/2014/main" val="2333150122"/>
                  </a:ext>
                </a:extLst>
              </a:tr>
            </a:tbl>
          </a:graphicData>
        </a:graphic>
      </p:graphicFrame>
    </p:spTree>
    <p:extLst>
      <p:ext uri="{BB962C8B-B14F-4D97-AF65-F5344CB8AC3E}">
        <p14:creationId xmlns:p14="http://schemas.microsoft.com/office/powerpoint/2010/main" val="2789755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5184CD43-95FE-4FE8-A948-72B9D2444C65}"/>
              </a:ext>
            </a:extLst>
          </p:cNvPr>
          <p:cNvGraphicFramePr>
            <a:graphicFrameLocks noGrp="1"/>
          </p:cNvGraphicFramePr>
          <p:nvPr>
            <p:extLst>
              <p:ext uri="{D42A27DB-BD31-4B8C-83A1-F6EECF244321}">
                <p14:modId xmlns:p14="http://schemas.microsoft.com/office/powerpoint/2010/main" val="1933157931"/>
              </p:ext>
            </p:extLst>
          </p:nvPr>
        </p:nvGraphicFramePr>
        <p:xfrm>
          <a:off x="43960" y="437443"/>
          <a:ext cx="12095284" cy="6283324"/>
        </p:xfrm>
        <a:graphic>
          <a:graphicData uri="http://schemas.openxmlformats.org/drawingml/2006/table">
            <a:tbl>
              <a:tblPr firstRow="1" firstCol="1" bandRow="1">
                <a:tableStyleId>{6E25E649-3F16-4E02-A733-19D2CDBF48F0}</a:tableStyleId>
              </a:tblPr>
              <a:tblGrid>
                <a:gridCol w="413240">
                  <a:extLst>
                    <a:ext uri="{9D8B030D-6E8A-4147-A177-3AD203B41FA5}">
                      <a16:colId xmlns:a16="http://schemas.microsoft.com/office/drawing/2014/main" val="2943281553"/>
                    </a:ext>
                  </a:extLst>
                </a:gridCol>
                <a:gridCol w="1107831">
                  <a:extLst>
                    <a:ext uri="{9D8B030D-6E8A-4147-A177-3AD203B41FA5}">
                      <a16:colId xmlns:a16="http://schemas.microsoft.com/office/drawing/2014/main" val="7251406"/>
                    </a:ext>
                  </a:extLst>
                </a:gridCol>
                <a:gridCol w="1336431">
                  <a:extLst>
                    <a:ext uri="{9D8B030D-6E8A-4147-A177-3AD203B41FA5}">
                      <a16:colId xmlns:a16="http://schemas.microsoft.com/office/drawing/2014/main" val="1191512488"/>
                    </a:ext>
                  </a:extLst>
                </a:gridCol>
                <a:gridCol w="5143500">
                  <a:extLst>
                    <a:ext uri="{9D8B030D-6E8A-4147-A177-3AD203B41FA5}">
                      <a16:colId xmlns:a16="http://schemas.microsoft.com/office/drawing/2014/main" val="2869402303"/>
                    </a:ext>
                  </a:extLst>
                </a:gridCol>
                <a:gridCol w="4094282">
                  <a:extLst>
                    <a:ext uri="{9D8B030D-6E8A-4147-A177-3AD203B41FA5}">
                      <a16:colId xmlns:a16="http://schemas.microsoft.com/office/drawing/2014/main" val="3620265697"/>
                    </a:ext>
                  </a:extLst>
                </a:gridCol>
              </a:tblGrid>
              <a:tr h="230772">
                <a:tc>
                  <a:txBody>
                    <a:bodyPr/>
                    <a:lstStyle/>
                    <a:p>
                      <a:pPr algn="ctr">
                        <a:lnSpc>
                          <a:spcPct val="115000"/>
                        </a:lnSpc>
                        <a:spcAft>
                          <a:spcPts val="800"/>
                        </a:spcAft>
                      </a:pPr>
                      <a:r>
                        <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rPr>
                        <a:t>項次</a:t>
                      </a:r>
                    </a:p>
                  </a:txBody>
                  <a:tcPr marL="57557" marR="57557" marT="0" marB="0" anchor="ctr"/>
                </a:tc>
                <a:tc>
                  <a:txBody>
                    <a:bodyPr/>
                    <a:lstStyle/>
                    <a:p>
                      <a:pPr algn="ctr">
                        <a:lnSpc>
                          <a:spcPct val="115000"/>
                        </a:lnSpc>
                        <a:spcAft>
                          <a:spcPts val="800"/>
                        </a:spcAft>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期中</a:t>
                      </a: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期末驗測</a:t>
                      </a:r>
                    </a:p>
                  </a:txBody>
                  <a:tcPr marL="57557" marR="57557" marT="0" marB="0" anchor="ctr"/>
                </a:tc>
                <a:tc>
                  <a:txBody>
                    <a:bodyPr/>
                    <a:lstStyle/>
                    <a:p>
                      <a:pPr algn="ctr">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關鍵技術</a:t>
                      </a:r>
                    </a:p>
                  </a:txBody>
                  <a:tcPr marL="57557" marR="57557" marT="0" marB="0" anchor="ctr"/>
                </a:tc>
                <a:tc>
                  <a:txBody>
                    <a:bodyPr/>
                    <a:lstStyle/>
                    <a:p>
                      <a:pPr algn="ctr">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系統規格指標</a:t>
                      </a:r>
                    </a:p>
                  </a:txBody>
                  <a:tcPr marL="57557" marR="57557" marT="0" marB="0" anchor="ctr"/>
                </a:tc>
                <a:tc>
                  <a:txBody>
                    <a:bodyPr/>
                    <a:lstStyle/>
                    <a:p>
                      <a:pPr algn="ctr">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比對說明</a:t>
                      </a:r>
                    </a:p>
                  </a:txBody>
                  <a:tcPr marL="57557" marR="57557" marT="0" marB="0" anchor="ctr"/>
                </a:tc>
                <a:extLst>
                  <a:ext uri="{0D108BD9-81ED-4DB2-BD59-A6C34878D82A}">
                    <a16:rowId xmlns:a16="http://schemas.microsoft.com/office/drawing/2014/main" val="1818095048"/>
                  </a:ext>
                </a:extLst>
              </a:tr>
              <a:tr h="906600">
                <a:tc>
                  <a:txBody>
                    <a:bodyPr/>
                    <a:lstStyle/>
                    <a:p>
                      <a:pPr algn="ctr">
                        <a:lnSpc>
                          <a:spcPct val="1150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7557" marR="57557" marT="0" marB="0" anchor="ctr"/>
                </a:tc>
                <a:tc>
                  <a:txBody>
                    <a:bodyPr/>
                    <a:lstStyle/>
                    <a:p>
                      <a:pPr algn="ctr">
                        <a:lnSpc>
                          <a:spcPts val="18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期中</a:t>
                      </a:r>
                    </a:p>
                  </a:txBody>
                  <a:tcPr marL="57557" marR="57557" marT="0" marB="0" anchor="ctr"/>
                </a:tc>
                <a:tc>
                  <a:txBody>
                    <a:bodyPr/>
                    <a:lstStyle/>
                    <a:p>
                      <a:pPr algn="ctr">
                        <a:lnSpc>
                          <a:spcPts val="18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軟體無線電技術</a:t>
                      </a:r>
                    </a:p>
                  </a:txBody>
                  <a:tcPr marL="57557" marR="57557" marT="0" marB="0" anchor="ctr"/>
                </a:tc>
                <a:tc>
                  <a:txBody>
                    <a:bodyPr/>
                    <a:lstStyle/>
                    <a:p>
                      <a:pPr algn="just">
                        <a:lnSpc>
                          <a:spcPts val="18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通訊機應能透過軟體或韌體更新來調整無線通訊參數，包括波形、頻率範圍、調變方式及頻寬設定，無須更換硬體模組即可適應不同的應用需求。通訊機應具備動態頻率切換能力，採用</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650MHz</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或</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1450MHz</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頻段國內產製</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SDR</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平台進行研析。</a:t>
                      </a:r>
                    </a:p>
                  </a:txBody>
                  <a:tcPr marL="57557" marR="57557" marT="0" marB="0" anchor="ctr"/>
                </a:tc>
                <a:tc>
                  <a:txBody>
                    <a:bodyPr/>
                    <a:lstStyle/>
                    <a:p>
                      <a:pPr marL="342900" lvl="0" indent="-342900">
                        <a:lnSpc>
                          <a:spcPts val="1800"/>
                        </a:lnSpc>
                        <a:buFont typeface="+mj-lt"/>
                        <a:buAutoNum type="arabicParenBoth"/>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期末驗測</a:t>
                      </a:r>
                    </a:p>
                    <a:p>
                      <a:pPr marL="342900" lvl="0" indent="-342900">
                        <a:lnSpc>
                          <a:spcPts val="1800"/>
                        </a:lnSpc>
                        <a:spcAft>
                          <a:spcPts val="800"/>
                        </a:spcAft>
                        <a:buFont typeface="+mj-lt"/>
                        <a:buAutoNum type="arabicParenBoth"/>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請參考</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評估表項次</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7557" marR="57557" marT="0" marB="0" anchor="ctr"/>
                </a:tc>
                <a:extLst>
                  <a:ext uri="{0D108BD9-81ED-4DB2-BD59-A6C34878D82A}">
                    <a16:rowId xmlns:a16="http://schemas.microsoft.com/office/drawing/2014/main" val="4142932885"/>
                  </a:ext>
                </a:extLst>
              </a:tr>
              <a:tr h="906600">
                <a:tc>
                  <a:txBody>
                    <a:bodyPr/>
                    <a:lstStyle/>
                    <a:p>
                      <a:pPr algn="ctr">
                        <a:lnSpc>
                          <a:spcPct val="1150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7557" marR="57557" marT="0" marB="0" anchor="ctr"/>
                </a:tc>
                <a:tc>
                  <a:txBody>
                    <a:bodyPr/>
                    <a:lstStyle/>
                    <a:p>
                      <a:pPr algn="ctr">
                        <a:lnSpc>
                          <a:spcPts val="18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期中</a:t>
                      </a:r>
                    </a:p>
                  </a:txBody>
                  <a:tcPr marL="57557" marR="57557" marT="0" marB="0" anchor="ctr"/>
                </a:tc>
                <a:tc>
                  <a:txBody>
                    <a:bodyPr/>
                    <a:lstStyle/>
                    <a:p>
                      <a:pPr algn="ctr">
                        <a:lnSpc>
                          <a:spcPts val="1800"/>
                        </a:lnSpc>
                        <a:spcAft>
                          <a:spcPts val="80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MESH</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接取技術</a:t>
                      </a:r>
                    </a:p>
                  </a:txBody>
                  <a:tcPr marL="57557" marR="57557" marT="0" marB="0" anchor="ctr"/>
                </a:tc>
                <a:tc>
                  <a:txBody>
                    <a:bodyPr/>
                    <a:lstStyle/>
                    <a:p>
                      <a:pPr algn="just">
                        <a:lnSpc>
                          <a:spcPts val="18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通訊模組應支援</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MANET(Mobile Ad Hoc Network)</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及</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MESH</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網狀網路通訊協定，確保通訊機能夠在無基礎設施環境下建立自組織、自癒式的網狀通訊。通訊機應具備多跳</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(Multi-hop)</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傳輸能力，可動態調整路由，並自動適應網絡拓撲變化。</a:t>
                      </a:r>
                    </a:p>
                  </a:txBody>
                  <a:tcPr marL="57557" marR="57557" marT="0" marB="0" anchor="ctr"/>
                </a:tc>
                <a:tc>
                  <a:txBody>
                    <a:bodyPr/>
                    <a:lstStyle/>
                    <a:p>
                      <a:pPr marL="342900" lvl="0" indent="-342900">
                        <a:lnSpc>
                          <a:spcPts val="1800"/>
                        </a:lnSpc>
                        <a:buFont typeface="+mj-lt"/>
                        <a:buAutoNum type="arabicParenBoth"/>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期末驗測</a:t>
                      </a:r>
                    </a:p>
                    <a:p>
                      <a:pPr marL="342900" lvl="0" indent="-342900">
                        <a:lnSpc>
                          <a:spcPts val="18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請參考</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評估表項次</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7557" marR="57557" marT="0" marB="0" anchor="ctr"/>
                </a:tc>
                <a:extLst>
                  <a:ext uri="{0D108BD9-81ED-4DB2-BD59-A6C34878D82A}">
                    <a16:rowId xmlns:a16="http://schemas.microsoft.com/office/drawing/2014/main" val="2480525587"/>
                  </a:ext>
                </a:extLst>
              </a:tr>
              <a:tr h="442734">
                <a:tc>
                  <a:txBody>
                    <a:bodyPr/>
                    <a:lstStyle/>
                    <a:p>
                      <a:pPr algn="ctr">
                        <a:lnSpc>
                          <a:spcPct val="1150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7557" marR="57557" marT="0" marB="0" anchor="ctr"/>
                </a:tc>
                <a:tc>
                  <a:txBody>
                    <a:bodyPr/>
                    <a:lstStyle/>
                    <a:p>
                      <a:pPr algn="ctr">
                        <a:lnSpc>
                          <a:spcPts val="18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57557" marR="57557" marT="0" marB="0" anchor="ctr"/>
                </a:tc>
                <a:tc>
                  <a:txBody>
                    <a:bodyPr/>
                    <a:lstStyle/>
                    <a:p>
                      <a:pPr algn="ctr">
                        <a:lnSpc>
                          <a:spcPts val="18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自適應編碼調變</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技術</a:t>
                      </a:r>
                    </a:p>
                  </a:txBody>
                  <a:tcPr marL="57557" marR="57557" marT="0" marB="0" anchor="ctr"/>
                </a:tc>
                <a:tc>
                  <a:txBody>
                    <a:bodyPr/>
                    <a:lstStyle/>
                    <a:p>
                      <a:pPr algn="just">
                        <a:lnSpc>
                          <a:spcPts val="18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通訊模組應具備自適應傳輸速率調整功能，確保在不同信道條件下，傳輸速率可動態調整，且在最佳環境下可達</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100 Mbps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以上。</a:t>
                      </a:r>
                    </a:p>
                  </a:txBody>
                  <a:tcPr marL="57557" marR="57557" marT="0" marB="0" anchor="ctr"/>
                </a:tc>
                <a:tc>
                  <a:txBody>
                    <a:bodyPr/>
                    <a:lstStyle/>
                    <a:p>
                      <a:pPr algn="just">
                        <a:lnSpc>
                          <a:spcPts val="18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通訊系統均支援此功能，非關鍵技術</a:t>
                      </a:r>
                    </a:p>
                  </a:txBody>
                  <a:tcPr marL="57557" marR="57557" marT="0" marB="0" anchor="ctr"/>
                </a:tc>
                <a:extLst>
                  <a:ext uri="{0D108BD9-81ED-4DB2-BD59-A6C34878D82A}">
                    <a16:rowId xmlns:a16="http://schemas.microsoft.com/office/drawing/2014/main" val="592830475"/>
                  </a:ext>
                </a:extLst>
              </a:tr>
              <a:tr h="1288517">
                <a:tc>
                  <a:txBody>
                    <a:bodyPr/>
                    <a:lstStyle/>
                    <a:p>
                      <a:pPr algn="ctr">
                        <a:lnSpc>
                          <a:spcPct val="1150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7557" marR="57557" marT="0" marB="0" anchor="ctr"/>
                </a:tc>
                <a:tc>
                  <a:txBody>
                    <a:bodyPr/>
                    <a:lstStyle/>
                    <a:p>
                      <a:pPr algn="ctr">
                        <a:lnSpc>
                          <a:spcPts val="18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57557" marR="57557" marT="0" marB="0" anchor="ctr"/>
                </a:tc>
                <a:tc>
                  <a:txBody>
                    <a:bodyPr/>
                    <a:lstStyle/>
                    <a:p>
                      <a:pPr algn="ctr">
                        <a:lnSpc>
                          <a:spcPts val="18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通訊距離延伸技術</a:t>
                      </a:r>
                    </a:p>
                  </a:txBody>
                  <a:tcPr marL="57557" marR="57557" marT="0" marB="0" anchor="ctr"/>
                </a:tc>
                <a:tc>
                  <a:txBody>
                    <a:bodyPr/>
                    <a:lstStyle/>
                    <a:p>
                      <a:pPr marL="193675" lvl="0" indent="-193675" algn="just">
                        <a:lnSpc>
                          <a:spcPts val="18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可攜式低功率全向性天線</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 10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公里。</a:t>
                      </a:r>
                    </a:p>
                    <a:p>
                      <a:pPr marL="193675" lvl="0" indent="-193675" algn="just">
                        <a:lnSpc>
                          <a:spcPts val="18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車載高功率全向性高增益天線</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 30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公里，傳輸速率應達</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20Mbps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193675" lvl="0" indent="-193675" algn="just">
                        <a:lnSpc>
                          <a:spcPts val="18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車載高功率指向性高增益天線</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 50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公里，傳輸速率應達</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20Mbps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57557" marR="57557" marT="0" marB="0" anchor="ctr"/>
                </a:tc>
                <a:tc>
                  <a:txBody>
                    <a:bodyPr/>
                    <a:lstStyle/>
                    <a:p>
                      <a:pPr marL="0" lvl="0" indent="0" algn="just">
                        <a:lnSpc>
                          <a:spcPts val="1400"/>
                        </a:lnSpc>
                        <a:spcAft>
                          <a:spcPts val="800"/>
                        </a:spcAft>
                        <a:buFont typeface="+mj-lt"/>
                        <a:buNone/>
                      </a:pP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公里</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~10</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公里：</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FY113</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期末驗測</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Tier-1 Mesh</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網路，請參考</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FY113</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評估表項次 </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3 &amp; 4 (</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地點：天德堂</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0" lvl="0" indent="0" algn="just">
                        <a:lnSpc>
                          <a:spcPts val="1400"/>
                        </a:lnSpc>
                        <a:spcAft>
                          <a:spcPts val="800"/>
                        </a:spcAft>
                        <a:buFont typeface="+mj-lt"/>
                        <a:buNone/>
                      </a:pP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(2)10</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公里</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~30</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公里：</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FY115</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期末驗測</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 Tier-2 NTN </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網路。對應</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二、</a:t>
                      </a: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10)</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項</a:t>
                      </a:r>
                      <a:endParaRPr lang="en-US" altLang="zh-TW" sz="1200" kern="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just">
                        <a:lnSpc>
                          <a:spcPts val="1400"/>
                        </a:lnSpc>
                        <a:spcAft>
                          <a:spcPts val="800"/>
                        </a:spcAft>
                        <a:buFont typeface="+mj-lt"/>
                        <a:buNone/>
                      </a:pPr>
                      <a:r>
                        <a:rPr lang="en-US" sz="1200" kern="0" dirty="0">
                          <a:effectLst/>
                          <a:latin typeface="Times New Roman" panose="02020603050405020304" pitchFamily="18" charset="0"/>
                          <a:ea typeface="標楷體" panose="03000509000000000000" pitchFamily="65" charset="-120"/>
                          <a:cs typeface="Times New Roman" panose="02020603050405020304" pitchFamily="18" charset="0"/>
                        </a:rPr>
                        <a:t>(3)30</a:t>
                      </a: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公里以上：</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未來軍方可依需求使用商規功率放大器，不驗測</a:t>
                      </a:r>
                    </a:p>
                  </a:txBody>
                  <a:tcPr marL="57557" marR="57557" marT="0" marB="0" anchor="ctr"/>
                </a:tc>
                <a:extLst>
                  <a:ext uri="{0D108BD9-81ED-4DB2-BD59-A6C34878D82A}">
                    <a16:rowId xmlns:a16="http://schemas.microsoft.com/office/drawing/2014/main" val="4045096384"/>
                  </a:ext>
                </a:extLst>
              </a:tr>
              <a:tr h="413421">
                <a:tc>
                  <a:txBody>
                    <a:bodyPr/>
                    <a:lstStyle/>
                    <a:p>
                      <a:pPr algn="ctr">
                        <a:lnSpc>
                          <a:spcPct val="1150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68580" marR="68580" marT="0" marB="0" anchor="ctr"/>
                </a:tc>
                <a:tc>
                  <a:txBody>
                    <a:bodyPr/>
                    <a:lstStyle/>
                    <a:p>
                      <a:pPr algn="ctr">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通訊延遲管理</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技術</a:t>
                      </a:r>
                    </a:p>
                  </a:txBody>
                  <a:tcPr marL="68580" marR="68580" marT="0" marB="0" anchor="ctr"/>
                </a:tc>
                <a:tc>
                  <a:txBody>
                    <a:bodyPr/>
                    <a:lstStyle/>
                    <a:p>
                      <a:pPr marL="255588" lvl="0" indent="-255588" algn="just">
                        <a:lnSpc>
                          <a:spcPct val="1150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語音</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≤400ms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55588" lvl="0" indent="-255588" algn="just">
                        <a:lnSpc>
                          <a:spcPct val="1150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資料</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指令</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)≤50ms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tc>
                  <a:txBody>
                    <a:bodyPr/>
                    <a:lstStyle/>
                    <a:p>
                      <a:pPr marL="238125" lvl="0" indent="-238125">
                        <a:lnSpc>
                          <a:spcPct val="115000"/>
                        </a:lnSpc>
                        <a:buFont typeface="+mj-lt"/>
                        <a:buAutoNum type="arabicParenBoth"/>
                      </a:pPr>
                      <a:r>
                        <a:rPr lang="en-US"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期末驗測</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38125" lvl="0" indent="-238125">
                        <a:lnSpc>
                          <a:spcPct val="1150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請參考</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評估表</a:t>
                      </a:r>
                      <a:r>
                        <a:rPr lang="zh-TW"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項次</a:t>
                      </a:r>
                      <a:r>
                        <a:rPr lang="en-US"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054760253"/>
                  </a:ext>
                </a:extLst>
              </a:tr>
              <a:tr h="413421">
                <a:tc>
                  <a:txBody>
                    <a:bodyPr/>
                    <a:lstStyle/>
                    <a:p>
                      <a:pPr algn="ctr">
                        <a:lnSpc>
                          <a:spcPct val="1150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68580" marR="68580" marT="0" marB="0" anchor="ctr"/>
                </a:tc>
                <a:tc>
                  <a:txBody>
                    <a:bodyPr/>
                    <a:lstStyle/>
                    <a:p>
                      <a:pPr algn="ctr">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軟體無線電技術</a:t>
                      </a:r>
                    </a:p>
                  </a:txBody>
                  <a:tcPr marL="68580" marR="68580" marT="0" marB="0" anchor="ctr"/>
                </a:tc>
                <a:tc>
                  <a:txBody>
                    <a:bodyPr/>
                    <a:lstStyle/>
                    <a:p>
                      <a:pPr algn="just">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具可擴充性並可依需求以軟體方式完成功能變更。可經由軟體更新產生不同波形或功能。</a:t>
                      </a:r>
                    </a:p>
                  </a:txBody>
                  <a:tcPr marL="68580" marR="68580" marT="0" marB="0" anchor="ctr"/>
                </a:tc>
                <a:tc>
                  <a:txBody>
                    <a:bodyPr/>
                    <a:lstStyle/>
                    <a:p>
                      <a:pPr marL="246063" lvl="0" indent="-246063">
                        <a:lnSpc>
                          <a:spcPct val="115000"/>
                        </a:lnSpc>
                        <a:buFont typeface="+mj-lt"/>
                        <a:buAutoNum type="arabicParenBoth"/>
                      </a:pPr>
                      <a:r>
                        <a:rPr lang="en-US"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期末驗測</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46063" lvl="0" indent="-246063">
                        <a:lnSpc>
                          <a:spcPct val="1150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請參考</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評估表</a:t>
                      </a:r>
                      <a:r>
                        <a:rPr lang="zh-TW"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項次</a:t>
                      </a:r>
                      <a:r>
                        <a:rPr lang="en-US"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918720561"/>
                  </a:ext>
                </a:extLst>
              </a:tr>
              <a:tr h="1153480">
                <a:tc>
                  <a:txBody>
                    <a:bodyPr/>
                    <a:lstStyle/>
                    <a:p>
                      <a:pPr algn="ctr">
                        <a:lnSpc>
                          <a:spcPct val="1150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2347" marR="52347" marT="0" marB="0" anchor="ctr"/>
                </a:tc>
                <a:tc>
                  <a:txBody>
                    <a:bodyPr/>
                    <a:lstStyle/>
                    <a:p>
                      <a:pPr algn="ctr">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52347" marR="52347" marT="0" marB="0" anchor="ctr"/>
                </a:tc>
                <a:tc>
                  <a:txBody>
                    <a:bodyPr/>
                    <a:lstStyle/>
                    <a:p>
                      <a:pPr algn="ctr">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靈敏度與天線組態技術</a:t>
                      </a:r>
                    </a:p>
                  </a:txBody>
                  <a:tcPr marL="52347" marR="52347" marT="0" marB="0" anchor="ctr"/>
                </a:tc>
                <a:tc>
                  <a:txBody>
                    <a:bodyPr/>
                    <a:lstStyle/>
                    <a:p>
                      <a:pPr algn="just">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通道頻寬≦</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10MHz</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時，不同資料率及調變下之接收靈敏度</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(@PER</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10-2)</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93675" lvl="0" indent="-193675" algn="just">
                        <a:lnSpc>
                          <a:spcPct val="1150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當資料傳輸率≧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3Mbps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，調變</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QPSK1/2</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時，接收靈敏度需≦</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-85dBm</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193675" lvl="0" indent="-193675" algn="just">
                        <a:lnSpc>
                          <a:spcPct val="1150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當資料傳輸率≧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5Mbps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，調變</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QPSK3/4</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時，接收靈敏度需≦</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-83dBm</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193675" lvl="0" indent="-193675" algn="just">
                        <a:lnSpc>
                          <a:spcPct val="1150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當資料傳輸率≧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8Mbps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，調變</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16QAM1/2</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時，接收靈敏度需≦</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-80dBm</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193675" lvl="0" indent="-193675" algn="just">
                        <a:lnSpc>
                          <a:spcPct val="1150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當資料傳輸率≧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12Mbps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，調變</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16QAM3/4</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時，接收靈敏度需≦</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-77dBm</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52347" marR="52347" marT="0" marB="0" anchor="ctr"/>
                </a:tc>
                <a:tc>
                  <a:txBody>
                    <a:bodyPr/>
                    <a:lstStyle/>
                    <a:p>
                      <a:pPr marL="176213" lvl="0" indent="-176213">
                        <a:lnSpc>
                          <a:spcPct val="115000"/>
                        </a:lnSpc>
                        <a:buFont typeface="+mj-lt"/>
                        <a:buAutoNum type="arabicParenBoth"/>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期末驗測</a:t>
                      </a:r>
                    </a:p>
                    <a:p>
                      <a:pPr marL="176213" lvl="0" indent="-176213">
                        <a:lnSpc>
                          <a:spcPct val="1150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請參考</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評估表項次</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2347" marR="52347" marT="0" marB="0" anchor="ctr"/>
                </a:tc>
                <a:extLst>
                  <a:ext uri="{0D108BD9-81ED-4DB2-BD59-A6C34878D82A}">
                    <a16:rowId xmlns:a16="http://schemas.microsoft.com/office/drawing/2014/main" val="53970296"/>
                  </a:ext>
                </a:extLst>
              </a:tr>
              <a:tr h="527779">
                <a:tc>
                  <a:txBody>
                    <a:bodyPr/>
                    <a:lstStyle/>
                    <a:p>
                      <a:pPr algn="ctr">
                        <a:lnSpc>
                          <a:spcPct val="1150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2347" marR="52347" marT="0" marB="0" anchor="ctr"/>
                </a:tc>
                <a:tc>
                  <a:txBody>
                    <a:bodyPr/>
                    <a:lstStyle/>
                    <a:p>
                      <a:pPr algn="ctr">
                        <a:lnSpc>
                          <a:spcPct val="1150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期中</a:t>
                      </a:r>
                    </a:p>
                  </a:txBody>
                  <a:tcPr marL="52347" marR="52347" marT="0" marB="0" anchor="ctr"/>
                </a:tc>
                <a:tc>
                  <a:txBody>
                    <a:bodyPr/>
                    <a:lstStyle/>
                    <a:p>
                      <a:pPr algn="ctr">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自適應編碼調變</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技術</a:t>
                      </a:r>
                    </a:p>
                  </a:txBody>
                  <a:tcPr marL="52347" marR="52347" marT="0" marB="0" anchor="ctr"/>
                </a:tc>
                <a:tc>
                  <a:txBody>
                    <a:bodyPr/>
                    <a:lstStyle/>
                    <a:p>
                      <a:pPr algn="just">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應支援</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ACM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機制，根據</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SNR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信號雜訊比</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自動調整調變與編碼方式，以最佳化數據傳輸效能並適應不同無線環境變化。</a:t>
                      </a:r>
                    </a:p>
                  </a:txBody>
                  <a:tcPr marL="52347" marR="52347" marT="0" marB="0" anchor="ctr"/>
                </a:tc>
                <a:tc>
                  <a:txBody>
                    <a:bodyPr/>
                    <a:lstStyle/>
                    <a:p>
                      <a:pPr algn="just">
                        <a:lnSpc>
                          <a:spcPct val="1150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通訊系統均支援此功能，非關鍵技術</a:t>
                      </a:r>
                    </a:p>
                  </a:txBody>
                  <a:tcPr marL="52347" marR="52347" marT="0" marB="0" anchor="ctr"/>
                </a:tc>
                <a:extLst>
                  <a:ext uri="{0D108BD9-81ED-4DB2-BD59-A6C34878D82A}">
                    <a16:rowId xmlns:a16="http://schemas.microsoft.com/office/drawing/2014/main" val="1605611979"/>
                  </a:ext>
                </a:extLst>
              </a:tr>
            </a:tbl>
          </a:graphicData>
        </a:graphic>
      </p:graphicFrame>
      <p:sp>
        <p:nvSpPr>
          <p:cNvPr id="4" name="文字方塊 3">
            <a:extLst>
              <a:ext uri="{FF2B5EF4-FFF2-40B4-BE49-F238E27FC236}">
                <a16:creationId xmlns:a16="http://schemas.microsoft.com/office/drawing/2014/main" id="{E2B4BCE1-1ADF-4913-8168-0F9FCED67588}"/>
              </a:ext>
            </a:extLst>
          </p:cNvPr>
          <p:cNvSpPr txBox="1"/>
          <p:nvPr/>
        </p:nvSpPr>
        <p:spPr>
          <a:xfrm>
            <a:off x="43960" y="0"/>
            <a:ext cx="6115050" cy="338554"/>
          </a:xfrm>
          <a:prstGeom prst="rect">
            <a:avLst/>
          </a:prstGeom>
          <a:noFill/>
        </p:spPr>
        <p:txBody>
          <a:bodyPr wrap="square">
            <a:spAutoFit/>
          </a:bodyPr>
          <a:lstStyle/>
          <a:p>
            <a:r>
              <a:rPr lang="zh-TW" altLang="zh-TW" sz="1600" b="1"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一、修改前之關鍵技術</a:t>
            </a:r>
            <a:r>
              <a:rPr lang="en-US" altLang="zh-TW" sz="1600" b="1" dirty="0">
                <a:solidFill>
                  <a:srgbClr val="0000CC"/>
                </a:solidFill>
                <a:effectLst/>
                <a:latin typeface="Times New Roman" panose="02020603050405020304" pitchFamily="18" charset="0"/>
                <a:ea typeface="標楷體" panose="03000509000000000000" pitchFamily="65" charset="-120"/>
              </a:rPr>
              <a:t> (</a:t>
            </a:r>
            <a:r>
              <a:rPr lang="zh-TW" altLang="zh-TW" sz="1600" b="1"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共計十七項</a:t>
            </a:r>
            <a:r>
              <a:rPr lang="en-US" altLang="zh-TW" sz="1600" b="1" dirty="0">
                <a:solidFill>
                  <a:srgbClr val="0000CC"/>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b="1" u="sng"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0</a:t>
            </a:r>
            <a:r>
              <a:rPr lang="en-US" altLang="zh-TW" sz="1400" b="1" u="sng" dirty="0">
                <a:solidFill>
                  <a:srgbClr val="0000CC"/>
                </a:solidFill>
                <a:effectLst/>
                <a:latin typeface="Times New Roman" panose="02020603050405020304" pitchFamily="18" charset="0"/>
                <a:ea typeface="標楷體" panose="03000509000000000000" pitchFamily="65" charset="-120"/>
              </a:rPr>
              <a:t>303v2</a:t>
            </a:r>
            <a:r>
              <a:rPr lang="zh-TW" altLang="en-US" sz="1400" b="1" u="sng" dirty="0">
                <a:solidFill>
                  <a:srgbClr val="0000CC"/>
                </a:solidFill>
                <a:effectLst/>
                <a:latin typeface="Times New Roman" panose="02020603050405020304" pitchFamily="18" charset="0"/>
                <a:ea typeface="標楷體" panose="03000509000000000000" pitchFamily="65" charset="-120"/>
              </a:rPr>
              <a:t>版本</a:t>
            </a:r>
            <a:r>
              <a:rPr lang="en-US" altLang="zh-TW" sz="1200" b="1" dirty="0">
                <a:solidFill>
                  <a:srgbClr val="0000CC"/>
                </a:solidFill>
                <a:effectLst/>
                <a:latin typeface="Times New Roman" panose="02020603050405020304" pitchFamily="18" charset="0"/>
                <a:ea typeface="標楷體" panose="03000509000000000000" pitchFamily="65" charset="-120"/>
              </a:rPr>
              <a:t>	</a:t>
            </a:r>
            <a:endParaRPr lang="zh-TW" altLang="en-US" dirty="0"/>
          </a:p>
        </p:txBody>
      </p:sp>
    </p:spTree>
    <p:extLst>
      <p:ext uri="{BB962C8B-B14F-4D97-AF65-F5344CB8AC3E}">
        <p14:creationId xmlns:p14="http://schemas.microsoft.com/office/powerpoint/2010/main" val="2614209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E24CE94-0480-42C0-9DB5-9A9197C31545}"/>
              </a:ext>
            </a:extLst>
          </p:cNvPr>
          <p:cNvGraphicFramePr>
            <a:graphicFrameLocks noGrp="1"/>
          </p:cNvGraphicFramePr>
          <p:nvPr>
            <p:extLst>
              <p:ext uri="{D42A27DB-BD31-4B8C-83A1-F6EECF244321}">
                <p14:modId xmlns:p14="http://schemas.microsoft.com/office/powerpoint/2010/main" val="1506716093"/>
              </p:ext>
            </p:extLst>
          </p:nvPr>
        </p:nvGraphicFramePr>
        <p:xfrm>
          <a:off x="62645" y="56906"/>
          <a:ext cx="12066710" cy="6781095"/>
        </p:xfrm>
        <a:graphic>
          <a:graphicData uri="http://schemas.openxmlformats.org/drawingml/2006/table">
            <a:tbl>
              <a:tblPr firstRow="1" firstCol="1" bandRow="1">
                <a:tableStyleId>{6E25E649-3F16-4E02-A733-19D2CDBF48F0}</a:tableStyleId>
              </a:tblPr>
              <a:tblGrid>
                <a:gridCol w="397585">
                  <a:extLst>
                    <a:ext uri="{9D8B030D-6E8A-4147-A177-3AD203B41FA5}">
                      <a16:colId xmlns:a16="http://schemas.microsoft.com/office/drawing/2014/main" val="422961204"/>
                    </a:ext>
                  </a:extLst>
                </a:gridCol>
                <a:gridCol w="981708">
                  <a:extLst>
                    <a:ext uri="{9D8B030D-6E8A-4147-A177-3AD203B41FA5}">
                      <a16:colId xmlns:a16="http://schemas.microsoft.com/office/drawing/2014/main" val="2716214210"/>
                    </a:ext>
                  </a:extLst>
                </a:gridCol>
                <a:gridCol w="1160585">
                  <a:extLst>
                    <a:ext uri="{9D8B030D-6E8A-4147-A177-3AD203B41FA5}">
                      <a16:colId xmlns:a16="http://schemas.microsoft.com/office/drawing/2014/main" val="3761098037"/>
                    </a:ext>
                  </a:extLst>
                </a:gridCol>
                <a:gridCol w="7373067">
                  <a:extLst>
                    <a:ext uri="{9D8B030D-6E8A-4147-A177-3AD203B41FA5}">
                      <a16:colId xmlns:a16="http://schemas.microsoft.com/office/drawing/2014/main" val="3357913518"/>
                    </a:ext>
                  </a:extLst>
                </a:gridCol>
                <a:gridCol w="2153765">
                  <a:extLst>
                    <a:ext uri="{9D8B030D-6E8A-4147-A177-3AD203B41FA5}">
                      <a16:colId xmlns:a16="http://schemas.microsoft.com/office/drawing/2014/main" val="749702409"/>
                    </a:ext>
                  </a:extLst>
                </a:gridCol>
              </a:tblGrid>
              <a:tr h="227895">
                <a:tc>
                  <a:txBody>
                    <a:bodyPr/>
                    <a:lstStyle/>
                    <a:p>
                      <a:pPr algn="ctr">
                        <a:lnSpc>
                          <a:spcPts val="1400"/>
                        </a:lnSpc>
                        <a:spcAft>
                          <a:spcPts val="800"/>
                        </a:spcAft>
                      </a:pPr>
                      <a:r>
                        <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rPr>
                        <a:t>項次</a:t>
                      </a:r>
                    </a:p>
                  </a:txBody>
                  <a:tcPr marL="57557" marR="57557" marT="0" marB="0" anchor="ctr"/>
                </a:tc>
                <a:tc>
                  <a:txBody>
                    <a:bodyPr/>
                    <a:lstStyle/>
                    <a:p>
                      <a:pPr algn="ctr">
                        <a:lnSpc>
                          <a:spcPts val="1400"/>
                        </a:lnSpc>
                        <a:spcAft>
                          <a:spcPts val="800"/>
                        </a:spcAft>
                      </a:pPr>
                      <a:r>
                        <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rPr>
                        <a:t>期中</a:t>
                      </a: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rPr>
                        <a:t>期末驗測</a:t>
                      </a:r>
                    </a:p>
                  </a:txBody>
                  <a:tcPr marL="57557" marR="57557" marT="0" marB="0" anchor="ctr"/>
                </a:tc>
                <a:tc>
                  <a:txBody>
                    <a:bodyPr/>
                    <a:lstStyle/>
                    <a:p>
                      <a:pPr algn="ctr">
                        <a:lnSpc>
                          <a:spcPts val="1400"/>
                        </a:lnSpc>
                        <a:spcAft>
                          <a:spcPts val="800"/>
                        </a:spcAft>
                      </a:pPr>
                      <a:r>
                        <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rPr>
                        <a:t>關鍵技術</a:t>
                      </a:r>
                    </a:p>
                  </a:txBody>
                  <a:tcPr marL="57557" marR="57557"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系統規格指標</a:t>
                      </a:r>
                    </a:p>
                  </a:txBody>
                  <a:tcPr marL="57557" marR="57557"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比對說明</a:t>
                      </a:r>
                    </a:p>
                  </a:txBody>
                  <a:tcPr marL="57557" marR="57557" marT="0" marB="0" anchor="ctr"/>
                </a:tc>
                <a:extLst>
                  <a:ext uri="{0D108BD9-81ED-4DB2-BD59-A6C34878D82A}">
                    <a16:rowId xmlns:a16="http://schemas.microsoft.com/office/drawing/2014/main" val="2434668253"/>
                  </a:ext>
                </a:extLst>
              </a:tr>
              <a:tr h="1265034">
                <a:tc>
                  <a:txBody>
                    <a:bodyPr/>
                    <a:lstStyle/>
                    <a:p>
                      <a:pPr algn="ctr">
                        <a:lnSpc>
                          <a:spcPts val="14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2347" marR="52347"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52347" marR="52347"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網路監控／</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自我組織技術</a:t>
                      </a:r>
                    </a:p>
                  </a:txBody>
                  <a:tcPr marL="52347" marR="52347" marT="0" marB="0" anchor="ctr"/>
                </a:tc>
                <a:tc>
                  <a:txBody>
                    <a:bodyPr/>
                    <a:lstStyle/>
                    <a:p>
                      <a:pPr marL="176213" lvl="0" indent="-176213" algn="just">
                        <a:lnSpc>
                          <a:spcPts val="1400"/>
                        </a:lnSpc>
                        <a:buFont typeface="+mj-lt"/>
                        <a:buAutoNum type="arabicParenBoth"/>
                        <a:tabLst>
                          <a:tab pos="272415" algn="l"/>
                        </a:tabLs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通訊模組應採用先進加密技術</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AES-256</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，確保數據傳輸的機密性、完整性。</a:t>
                      </a:r>
                    </a:p>
                    <a:p>
                      <a:pPr marL="176213" lvl="0" indent="-176213" algn="just">
                        <a:lnSpc>
                          <a:spcPts val="1400"/>
                        </a:lnSpc>
                        <a:buFont typeface="+mj-lt"/>
                        <a:buAutoNum type="arabicParenBoth"/>
                        <a:tabLst>
                          <a:tab pos="272415" algn="l"/>
                        </a:tabLs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模組應具備獨立勤務波道，允許使用者在不同通訊頻段內建立專屬語音通訊。通訊機應支援多群組通訊模式，允許使用者根據不同任務需求建立通訊群組，以確保不同單位或隊伍可在專屬頻道內進行語音交流，而不受其他通訊干擾。</a:t>
                      </a:r>
                    </a:p>
                    <a:p>
                      <a:pPr marL="176213" lvl="0" indent="-176213" algn="just">
                        <a:lnSpc>
                          <a:spcPts val="1400"/>
                        </a:lnSpc>
                        <a:buFont typeface="+mj-lt"/>
                        <a:buAutoNum type="arabicParenBoth"/>
                        <a:tabLst>
                          <a:tab pos="452120" algn="l"/>
                        </a:tabLs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通訊機應支援無人載具</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(UAV/UGV)</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專用通訊指揮平台，可整合通信網路拓撲、通訊機配置、通訊狀態監控、備用避頻波道管理等功能，確保無人系統的穩定通訊與任務執行能力。</a:t>
                      </a:r>
                    </a:p>
                    <a:p>
                      <a:pPr marL="176213" lvl="0" indent="-176213" algn="just">
                        <a:lnSpc>
                          <a:spcPts val="1400"/>
                        </a:lnSpc>
                        <a:buFont typeface="+mj-lt"/>
                        <a:buAutoNum type="arabicParenBoth"/>
                        <a:tabLst>
                          <a:tab pos="272415" algn="l"/>
                        </a:tabLs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通訊機支援</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Multicast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封包傳輸，確保多通訊機可同時接收相同數據流。</a:t>
                      </a:r>
                    </a:p>
                    <a:p>
                      <a:pPr marL="176213" lvl="0" indent="-176213" algn="just">
                        <a:lnSpc>
                          <a:spcPts val="1400"/>
                        </a:lnSpc>
                        <a:buFont typeface="+mj-lt"/>
                        <a:buAutoNum type="arabicParenBoth"/>
                        <a:tabLst>
                          <a:tab pos="452120" algn="l"/>
                        </a:tabLs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開機完成後可於即時監控通訊環境</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更新周期</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，並通訊模組斷線後可自動回覆。</a:t>
                      </a:r>
                    </a:p>
                  </a:txBody>
                  <a:tcPr marL="52347" marR="52347" marT="0" marB="0" anchor="ctr"/>
                </a:tc>
                <a:tc>
                  <a:txBody>
                    <a:bodyPr/>
                    <a:lstStyle/>
                    <a:p>
                      <a:pPr marL="176213" lvl="0" indent="-176213" algn="just">
                        <a:lnSpc>
                          <a:spcPts val="1400"/>
                        </a:lnSpc>
                        <a:buFont typeface="+mj-lt"/>
                        <a:buAutoNum type="arabicParenBoth"/>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期末驗測</a:t>
                      </a:r>
                    </a:p>
                    <a:p>
                      <a:pPr marL="176213" lvl="0" indent="-176213" algn="just">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請參考</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F113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評估表項次</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2347" marR="52347" marT="0" marB="0" anchor="ctr"/>
                </a:tc>
                <a:extLst>
                  <a:ext uri="{0D108BD9-81ED-4DB2-BD59-A6C34878D82A}">
                    <a16:rowId xmlns:a16="http://schemas.microsoft.com/office/drawing/2014/main" val="1098398789"/>
                  </a:ext>
                </a:extLst>
              </a:tr>
              <a:tr h="474388">
                <a:tc>
                  <a:txBody>
                    <a:bodyPr/>
                    <a:lstStyle/>
                    <a:p>
                      <a:pPr algn="ctr">
                        <a:lnSpc>
                          <a:spcPts val="14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2347" marR="52347"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期中</a:t>
                      </a:r>
                    </a:p>
                  </a:txBody>
                  <a:tcPr marL="52347" marR="52347"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數位分身技術</a:t>
                      </a:r>
                    </a:p>
                  </a:txBody>
                  <a:tcPr marL="52347" marR="52347"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基於驗測場域建立數位分身環境，導入指定參數於數位環境的通訊模組</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資料傳輸成功率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&gt;90%)</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2347" marR="52347" marT="0" marB="0" anchor="ctr"/>
                </a:tc>
                <a:tc>
                  <a:txBody>
                    <a:bodyPr/>
                    <a:lstStyle/>
                    <a:p>
                      <a:pPr marL="238125" lvl="0" indent="-238125">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驗測項目保留</a:t>
                      </a:r>
                    </a:p>
                    <a:p>
                      <a:pPr marL="238125" lvl="0" indent="-238125">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規格指標不變</a:t>
                      </a:r>
                    </a:p>
                    <a:p>
                      <a:pPr marL="238125" lvl="0" indent="-238125">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對應</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二、</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52347" marR="52347" marT="0" marB="0" anchor="ctr"/>
                </a:tc>
                <a:extLst>
                  <a:ext uri="{0D108BD9-81ED-4DB2-BD59-A6C34878D82A}">
                    <a16:rowId xmlns:a16="http://schemas.microsoft.com/office/drawing/2014/main" val="119921532"/>
                  </a:ext>
                </a:extLst>
              </a:tr>
              <a:tr h="489882">
                <a:tc>
                  <a:txBody>
                    <a:bodyPr/>
                    <a:lstStyle/>
                    <a:p>
                      <a:pPr algn="ctr">
                        <a:lnSpc>
                          <a:spcPts val="14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2347" marR="52347"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期中</a:t>
                      </a:r>
                    </a:p>
                  </a:txBody>
                  <a:tcPr marL="52347" marR="52347" marT="0" marB="0" anchor="ctr"/>
                </a:tc>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LLM</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決策模型</a:t>
                      </a:r>
                    </a:p>
                  </a:txBody>
                  <a:tcPr marL="52347" marR="52347"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設計高效能</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LLM</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決策模組，通過提高任務成功執行率來增強指揮部的執行能力</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任務目標互動比例</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&gt;80%)</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2347" marR="52347" marT="0" marB="0" anchor="ctr"/>
                </a:tc>
                <a:tc>
                  <a:txBody>
                    <a:bodyPr/>
                    <a:lstStyle/>
                    <a:p>
                      <a:pPr marL="219075" lvl="0" indent="-219075">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驗測項目保留</a:t>
                      </a:r>
                    </a:p>
                    <a:p>
                      <a:pPr marL="219075" lvl="0" indent="-219075">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規格指標不變</a:t>
                      </a:r>
                    </a:p>
                    <a:p>
                      <a:pPr marL="219075" lvl="0" indent="-219075">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對應</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二、</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52347" marR="52347" marT="0" marB="0" anchor="ctr"/>
                </a:tc>
                <a:extLst>
                  <a:ext uri="{0D108BD9-81ED-4DB2-BD59-A6C34878D82A}">
                    <a16:rowId xmlns:a16="http://schemas.microsoft.com/office/drawing/2014/main" val="209787285"/>
                  </a:ext>
                </a:extLst>
              </a:tr>
              <a:tr h="489882">
                <a:tc>
                  <a:txBody>
                    <a:bodyPr/>
                    <a:lstStyle/>
                    <a:p>
                      <a:pPr algn="ctr">
                        <a:lnSpc>
                          <a:spcPts val="14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2347" marR="52347"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52347" marR="52347"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數位分身技術</a:t>
                      </a:r>
                    </a:p>
                  </a:txBody>
                  <a:tcPr marL="52347" marR="52347"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設置軍方需求參數於數位分身環境的通訊設備，在此環境建立干擾源並進行感知偵測</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成功率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&gt;90%)</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2347" marR="52347" marT="0" marB="0" anchor="ctr"/>
                </a:tc>
                <a:tc>
                  <a:txBody>
                    <a:bodyPr/>
                    <a:lstStyle/>
                    <a:p>
                      <a:pPr marL="238125" lvl="0" indent="-238125">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驗測項目保留</a:t>
                      </a:r>
                    </a:p>
                    <a:p>
                      <a:pPr marL="238125" lvl="0" indent="-238125">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規格指標不變</a:t>
                      </a:r>
                    </a:p>
                    <a:p>
                      <a:pPr marL="238125" lvl="0" indent="-238125">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對應</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二、</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52347" marR="52347" marT="0" marB="0" anchor="ctr"/>
                </a:tc>
                <a:extLst>
                  <a:ext uri="{0D108BD9-81ED-4DB2-BD59-A6C34878D82A}">
                    <a16:rowId xmlns:a16="http://schemas.microsoft.com/office/drawing/2014/main" val="1245266042"/>
                  </a:ext>
                </a:extLst>
              </a:tr>
              <a:tr h="163455">
                <a:tc>
                  <a:txBody>
                    <a:bodyPr/>
                    <a:lstStyle/>
                    <a:p>
                      <a:pPr algn="ctr">
                        <a:lnSpc>
                          <a:spcPts val="14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68580" marR="68580" marT="0" marB="0" anchor="ctr"/>
                </a:tc>
                <a:tc>
                  <a:txBody>
                    <a:bodyPr/>
                    <a:lstStyle/>
                    <a:p>
                      <a:pPr algn="ctr">
                        <a:lnSpc>
                          <a:spcPts val="1400"/>
                        </a:lnSpc>
                        <a:spcAft>
                          <a:spcPts val="80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LLM</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決策模型</a:t>
                      </a:r>
                    </a:p>
                  </a:txBody>
                  <a:tcPr marL="68580" marR="68580"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開發增強語意理解的多模態</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LLM</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模型，支援圖像、語音和文字等多種資料模態，提高不同場景下的理解能力和分析能力。</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任務目標互動比例</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&gt;80%)</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marL="228600" lvl="0" indent="-228600">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驗測項目保留</a:t>
                      </a:r>
                    </a:p>
                    <a:p>
                      <a:pPr marL="228600" lvl="0" indent="-228600">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規格指標不變</a:t>
                      </a:r>
                    </a:p>
                    <a:p>
                      <a:pPr marL="228600" lvl="0" indent="-228600">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對應</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二、</a:t>
                      </a:r>
                      <a:r>
                        <a:rPr lang="en-US"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6</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68580" marR="68580" marT="0" marB="0" anchor="ctr"/>
                </a:tc>
                <a:extLst>
                  <a:ext uri="{0D108BD9-81ED-4DB2-BD59-A6C34878D82A}">
                    <a16:rowId xmlns:a16="http://schemas.microsoft.com/office/drawing/2014/main" val="3407448749"/>
                  </a:ext>
                </a:extLst>
              </a:tr>
              <a:tr h="995029">
                <a:tc>
                  <a:txBody>
                    <a:bodyPr/>
                    <a:lstStyle/>
                    <a:p>
                      <a:pPr algn="ctr">
                        <a:lnSpc>
                          <a:spcPts val="14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68580" marR="68580"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頻譜感知移頻技術</a:t>
                      </a:r>
                    </a:p>
                  </a:txBody>
                  <a:tcPr marL="68580" marR="68580" marT="0" marB="0" anchor="ctr"/>
                </a:tc>
                <a:tc>
                  <a:txBody>
                    <a:bodyPr/>
                    <a:lstStyle/>
                    <a:p>
                      <a:pPr algn="just">
                        <a:lnSpc>
                          <a:spcPts val="12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通訊模組至少支援以下兩種抗干擾能力之一及其所屬指標</a:t>
                      </a:r>
                    </a:p>
                    <a:p>
                      <a:pPr>
                        <a:lnSpc>
                          <a:spcPts val="12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自動移頻：</a:t>
                      </a:r>
                    </a:p>
                    <a:p>
                      <a:pPr marL="342900" lvl="0" indent="-342900">
                        <a:lnSpc>
                          <a:spcPts val="12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具偵知發生蓄意干擾之功能。</a:t>
                      </a:r>
                    </a:p>
                    <a:p>
                      <a:pPr marL="342900" lvl="0" indent="-342900">
                        <a:lnSpc>
                          <a:spcPts val="12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偵知蓄意干擾後之平均避頻反應時間≦</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秒。</a:t>
                      </a:r>
                    </a:p>
                    <a:p>
                      <a:pPr marL="342900" lvl="0" indent="-342900">
                        <a:lnSpc>
                          <a:spcPts val="12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可移頻數≧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342900" lvl="0" indent="-342900">
                        <a:lnSpc>
                          <a:spcPts val="12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傳輸速率應達</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20Mbps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tc>
                  <a:txBody>
                    <a:bodyPr/>
                    <a:lstStyle/>
                    <a:p>
                      <a:pPr marL="255588" lvl="0" indent="-255588">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驗測項目保留</a:t>
                      </a:r>
                    </a:p>
                    <a:p>
                      <a:pPr marL="255588" lvl="0" indent="-255588">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規格指標不變</a:t>
                      </a:r>
                    </a:p>
                    <a:p>
                      <a:pPr marL="255588" lvl="0" indent="-255588">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對應</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二、</a:t>
                      </a:r>
                      <a:r>
                        <a:rPr lang="en-US"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7</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68580" marR="68580" marT="0" marB="0" anchor="ctr"/>
                </a:tc>
                <a:extLst>
                  <a:ext uri="{0D108BD9-81ED-4DB2-BD59-A6C34878D82A}">
                    <a16:rowId xmlns:a16="http://schemas.microsoft.com/office/drawing/2014/main" val="3083590185"/>
                  </a:ext>
                </a:extLst>
              </a:tr>
              <a:tr h="723950">
                <a:tc>
                  <a:txBody>
                    <a:bodyPr/>
                    <a:lstStyle/>
                    <a:p>
                      <a:pPr algn="ctr">
                        <a:lnSpc>
                          <a:spcPts val="1400"/>
                        </a:lnSpc>
                        <a:spcAft>
                          <a:spcPts val="800"/>
                        </a:spcAft>
                      </a:pPr>
                      <a:r>
                        <a:rPr lang="en-US" sz="1050" kern="100" dirty="0">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68580" marR="68580"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跳頻技術</a:t>
                      </a:r>
                    </a:p>
                  </a:txBody>
                  <a:tcPr marL="68580" marR="68580" marT="0" marB="0" anchor="ctr"/>
                </a:tc>
                <a:tc>
                  <a:txBody>
                    <a:bodyPr/>
                    <a:lstStyle/>
                    <a:p>
                      <a:pPr>
                        <a:lnSpc>
                          <a:spcPts val="12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通訊模組至少支援以下兩種抗干擾能力之一及其所屬指標</a:t>
                      </a:r>
                    </a:p>
                    <a:p>
                      <a:pPr>
                        <a:lnSpc>
                          <a:spcPts val="12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跳頻：</a:t>
                      </a:r>
                    </a:p>
                    <a:p>
                      <a:pPr marL="342900" lvl="0" indent="-342900">
                        <a:lnSpc>
                          <a:spcPts val="12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跳頻處理增益≧</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13dB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跳頻範圍達</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個非重疊頻道</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342900" lvl="0" indent="-342900">
                        <a:lnSpc>
                          <a:spcPts val="12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跳頻速率≧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1000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跳</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秒</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抗</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150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公里外追蹤干擾</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8580" marR="68580" marT="0" marB="0" anchor="ctr"/>
                </a:tc>
                <a:tc>
                  <a:txBody>
                    <a:bodyPr/>
                    <a:lstStyle/>
                    <a:p>
                      <a:pPr marL="228600" lvl="0" indent="-228600">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驗測項目保留</a:t>
                      </a:r>
                    </a:p>
                    <a:p>
                      <a:pPr marL="228600" lvl="0" indent="-228600">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規格指標不變</a:t>
                      </a:r>
                    </a:p>
                    <a:p>
                      <a:pPr marL="228600" lvl="0" indent="-228600">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對應</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二、</a:t>
                      </a:r>
                      <a:r>
                        <a:rPr lang="en-US"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8</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68580" marR="68580" marT="0" marB="0" anchor="ctr"/>
                </a:tc>
                <a:extLst>
                  <a:ext uri="{0D108BD9-81ED-4DB2-BD59-A6C34878D82A}">
                    <a16:rowId xmlns:a16="http://schemas.microsoft.com/office/drawing/2014/main" val="4042133013"/>
                  </a:ext>
                </a:extLst>
              </a:tr>
              <a:tr h="474388">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期中</a:t>
                      </a:r>
                    </a:p>
                  </a:txBody>
                  <a:tcPr marL="68580" marR="68580"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整合驗測</a:t>
                      </a:r>
                    </a:p>
                  </a:txBody>
                  <a:tcPr marL="68580" marR="68580"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為驗測項目之整合展示測試，包含通訊延遲之驗測情境，移動情境及作戰情境。</a:t>
                      </a:r>
                    </a:p>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指揮平台設備</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陸空整合</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Two-tier MESH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通訊網路。</a:t>
                      </a:r>
                    </a:p>
                  </a:txBody>
                  <a:tcPr marL="68580" marR="68580" marT="0" marB="0" anchor="ctr"/>
                </a:tc>
                <a:tc>
                  <a:txBody>
                    <a:bodyPr/>
                    <a:lstStyle/>
                    <a:p>
                      <a:pPr marL="238125" lvl="0" indent="-238125">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驗測項目保留</a:t>
                      </a:r>
                    </a:p>
                    <a:p>
                      <a:pPr marL="238125" lvl="0" indent="-238125">
                        <a:lnSpc>
                          <a:spcPts val="1400"/>
                        </a:lnSpc>
                        <a:buFont typeface="+mj-lt"/>
                        <a:buAutoNum type="arabicParenBoth"/>
                      </a:pPr>
                      <a:r>
                        <a:rPr lang="zh-TW"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修改規格指標</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38125" lvl="0" indent="-238125">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對應</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二、</a:t>
                      </a:r>
                      <a:r>
                        <a:rPr lang="en-US"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9</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68580" marR="68580" marT="0" marB="0" anchor="ctr"/>
                </a:tc>
                <a:extLst>
                  <a:ext uri="{0D108BD9-81ED-4DB2-BD59-A6C34878D82A}">
                    <a16:rowId xmlns:a16="http://schemas.microsoft.com/office/drawing/2014/main" val="1359861437"/>
                  </a:ext>
                </a:extLst>
              </a:tr>
              <a:tr h="489882">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17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68580" marR="68580"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整合驗測</a:t>
                      </a:r>
                    </a:p>
                  </a:txBody>
                  <a:tcPr marL="68580" marR="68580"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為驗測項目之整合展示測試，包含通訊頻寬之驗測情境，移動情境及作戰情境。</a:t>
                      </a:r>
                    </a:p>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指揮平台設備</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陸空整合</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Two-tier MESH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通訊網路。</a:t>
                      </a:r>
                    </a:p>
                  </a:txBody>
                  <a:tcPr marL="68580" marR="68580" marT="0" marB="0" anchor="ctr"/>
                </a:tc>
                <a:tc>
                  <a:txBody>
                    <a:bodyPr/>
                    <a:lstStyle/>
                    <a:p>
                      <a:pPr marL="255588" lvl="0" indent="-255588">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驗測項目保留</a:t>
                      </a:r>
                    </a:p>
                    <a:p>
                      <a:pPr marL="255588" lvl="0" indent="-255588">
                        <a:lnSpc>
                          <a:spcPts val="1400"/>
                        </a:lnSpc>
                        <a:buFont typeface="+mj-lt"/>
                        <a:buAutoNum type="arabicParenBoth"/>
                      </a:pPr>
                      <a:r>
                        <a:rPr lang="zh-TW"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修改規格指標</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55588" lvl="0" indent="-255588">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對應</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二、</a:t>
                      </a:r>
                      <a:r>
                        <a:rPr lang="en-US" sz="12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10</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68580" marR="68580" marT="0" marB="0" anchor="ctr"/>
                </a:tc>
                <a:extLst>
                  <a:ext uri="{0D108BD9-81ED-4DB2-BD59-A6C34878D82A}">
                    <a16:rowId xmlns:a16="http://schemas.microsoft.com/office/drawing/2014/main" val="1726531149"/>
                  </a:ext>
                </a:extLst>
              </a:tr>
            </a:tbl>
          </a:graphicData>
        </a:graphic>
      </p:graphicFrame>
    </p:spTree>
    <p:extLst>
      <p:ext uri="{BB962C8B-B14F-4D97-AF65-F5344CB8AC3E}">
        <p14:creationId xmlns:p14="http://schemas.microsoft.com/office/powerpoint/2010/main" val="123510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82B7789-17C7-4B32-96F3-5A5595A1E27E}"/>
              </a:ext>
            </a:extLst>
          </p:cNvPr>
          <p:cNvSpPr txBox="1"/>
          <p:nvPr/>
        </p:nvSpPr>
        <p:spPr>
          <a:xfrm>
            <a:off x="437418" y="69699"/>
            <a:ext cx="6115050" cy="357727"/>
          </a:xfrm>
          <a:prstGeom prst="rect">
            <a:avLst/>
          </a:prstGeom>
          <a:noFill/>
        </p:spPr>
        <p:txBody>
          <a:bodyPr wrap="square">
            <a:spAutoFit/>
          </a:bodyPr>
          <a:lstStyle/>
          <a:p>
            <a:pPr algn="just">
              <a:lnSpc>
                <a:spcPct val="115000"/>
              </a:lnSpc>
              <a:spcAft>
                <a:spcPts val="300"/>
              </a:spcAft>
            </a:pPr>
            <a:r>
              <a:rPr lang="zh-TW" altLang="zh-TW" sz="16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二、修改後之關鍵技術驗測，共計十項</a:t>
            </a:r>
            <a:r>
              <a:rPr lang="en-US" altLang="zh-TW" sz="1600" b="1" kern="100" dirty="0">
                <a:solidFill>
                  <a:srgbClr val="0000CC"/>
                </a:solidFill>
                <a:effectLst/>
                <a:latin typeface="Times New Roman" panose="02020603050405020304" pitchFamily="18" charset="0"/>
                <a:ea typeface="標楷體" panose="03000509000000000000" pitchFamily="65" charset="-120"/>
                <a:cs typeface="Times New Roman" panose="02020603050405020304" pitchFamily="18" charset="0"/>
              </a:rPr>
              <a:t>(5/12 finalized)</a:t>
            </a:r>
            <a:endParaRPr lang="zh-TW" altLang="zh-TW" sz="1600" kern="100" dirty="0">
              <a:effectLst/>
              <a:latin typeface="Aptos"/>
              <a:ea typeface="新細明體" panose="02020500000000000000" pitchFamily="18" charset="-120"/>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BB340429-C991-4009-8579-FD0D01885CC8}"/>
              </a:ext>
            </a:extLst>
          </p:cNvPr>
          <p:cNvGraphicFramePr>
            <a:graphicFrameLocks noGrp="1"/>
          </p:cNvGraphicFramePr>
          <p:nvPr>
            <p:extLst>
              <p:ext uri="{D42A27DB-BD31-4B8C-83A1-F6EECF244321}">
                <p14:modId xmlns:p14="http://schemas.microsoft.com/office/powerpoint/2010/main" val="890335075"/>
              </p:ext>
            </p:extLst>
          </p:nvPr>
        </p:nvGraphicFramePr>
        <p:xfrm>
          <a:off x="73269" y="427426"/>
          <a:ext cx="12045461" cy="6158012"/>
        </p:xfrm>
        <a:graphic>
          <a:graphicData uri="http://schemas.openxmlformats.org/drawingml/2006/table">
            <a:tbl>
              <a:tblPr firstRow="1" firstCol="1" bandRow="1">
                <a:tableStyleId>{6E25E649-3F16-4E02-A733-19D2CDBF48F0}</a:tableStyleId>
              </a:tblPr>
              <a:tblGrid>
                <a:gridCol w="386862">
                  <a:extLst>
                    <a:ext uri="{9D8B030D-6E8A-4147-A177-3AD203B41FA5}">
                      <a16:colId xmlns:a16="http://schemas.microsoft.com/office/drawing/2014/main" val="1996765476"/>
                    </a:ext>
                  </a:extLst>
                </a:gridCol>
                <a:gridCol w="975946">
                  <a:extLst>
                    <a:ext uri="{9D8B030D-6E8A-4147-A177-3AD203B41FA5}">
                      <a16:colId xmlns:a16="http://schemas.microsoft.com/office/drawing/2014/main" val="3732943539"/>
                    </a:ext>
                  </a:extLst>
                </a:gridCol>
                <a:gridCol w="1371600">
                  <a:extLst>
                    <a:ext uri="{9D8B030D-6E8A-4147-A177-3AD203B41FA5}">
                      <a16:colId xmlns:a16="http://schemas.microsoft.com/office/drawing/2014/main" val="889168356"/>
                    </a:ext>
                  </a:extLst>
                </a:gridCol>
                <a:gridCol w="7007469">
                  <a:extLst>
                    <a:ext uri="{9D8B030D-6E8A-4147-A177-3AD203B41FA5}">
                      <a16:colId xmlns:a16="http://schemas.microsoft.com/office/drawing/2014/main" val="616512179"/>
                    </a:ext>
                  </a:extLst>
                </a:gridCol>
                <a:gridCol w="2303584">
                  <a:extLst>
                    <a:ext uri="{9D8B030D-6E8A-4147-A177-3AD203B41FA5}">
                      <a16:colId xmlns:a16="http://schemas.microsoft.com/office/drawing/2014/main" val="1618947016"/>
                    </a:ext>
                  </a:extLst>
                </a:gridCol>
              </a:tblGrid>
              <a:tr h="260974">
                <a:tc>
                  <a:txBody>
                    <a:bodyPr/>
                    <a:lstStyle/>
                    <a:p>
                      <a:pPr algn="ctr">
                        <a:lnSpc>
                          <a:spcPts val="1400"/>
                        </a:lnSpc>
                        <a:spcAft>
                          <a:spcPts val="800"/>
                        </a:spcAft>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項次</a:t>
                      </a:r>
                    </a:p>
                  </a:txBody>
                  <a:tcPr marL="31139" marR="31139" marT="0" marB="0" anchor="ctr"/>
                </a:tc>
                <a:tc>
                  <a:txBody>
                    <a:bodyPr/>
                    <a:lstStyle/>
                    <a:p>
                      <a:pPr algn="ctr">
                        <a:lnSpc>
                          <a:spcPts val="1400"/>
                        </a:lnSpc>
                        <a:spcAft>
                          <a:spcPts val="800"/>
                        </a:spcAft>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期中</a:t>
                      </a:r>
                      <a:r>
                        <a:rPr 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期末驗測</a:t>
                      </a:r>
                    </a:p>
                  </a:txBody>
                  <a:tcPr marL="31139" marR="31139" marT="0" marB="0" anchor="ctr"/>
                </a:tc>
                <a:tc>
                  <a:txBody>
                    <a:bodyPr/>
                    <a:lstStyle/>
                    <a:p>
                      <a:pPr algn="ctr">
                        <a:lnSpc>
                          <a:spcPts val="1400"/>
                        </a:lnSpc>
                        <a:spcAft>
                          <a:spcPts val="800"/>
                        </a:spcAft>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關鍵技術</a:t>
                      </a: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系統規格指標</a:t>
                      </a: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比對說明</a:t>
                      </a:r>
                    </a:p>
                  </a:txBody>
                  <a:tcPr marL="31139" marR="31139" marT="0" marB="0" anchor="ctr"/>
                </a:tc>
                <a:extLst>
                  <a:ext uri="{0D108BD9-81ED-4DB2-BD59-A6C34878D82A}">
                    <a16:rowId xmlns:a16="http://schemas.microsoft.com/office/drawing/2014/main" val="3951754608"/>
                  </a:ext>
                </a:extLst>
              </a:tr>
              <a:tr h="277703">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1139" marR="31139"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期中</a:t>
                      </a:r>
                    </a:p>
                  </a:txBody>
                  <a:tcPr marL="31139" marR="31139"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數位分身技術</a:t>
                      </a:r>
                    </a:p>
                  </a:txBody>
                  <a:tcPr marL="31139" marR="31139" marT="0" marB="0" anchor="ctr"/>
                </a:tc>
                <a:tc>
                  <a:txBody>
                    <a:bodyPr/>
                    <a:lstStyle/>
                    <a:p>
                      <a:pPr algn="just">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基於驗測場域建立數位分身環境，導入指定參數於數位環境的通訊模組</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資料傳輸成功率</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&gt;90%)</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原</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一、</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10)</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31139" marR="31139" marT="0" marB="0" anchor="ctr"/>
                </a:tc>
                <a:extLst>
                  <a:ext uri="{0D108BD9-81ED-4DB2-BD59-A6C34878D82A}">
                    <a16:rowId xmlns:a16="http://schemas.microsoft.com/office/drawing/2014/main" val="3930090036"/>
                  </a:ext>
                </a:extLst>
              </a:tr>
              <a:tr h="275662">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1139" marR="31139"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期中</a:t>
                      </a:r>
                    </a:p>
                  </a:txBody>
                  <a:tcPr marL="31139" marR="31139" marT="0" marB="0" anchor="ctr"/>
                </a:tc>
                <a:tc>
                  <a:txBody>
                    <a:bodyPr/>
                    <a:lstStyle/>
                    <a:p>
                      <a:pPr algn="ctr">
                        <a:lnSpc>
                          <a:spcPts val="1400"/>
                        </a:lnSpc>
                        <a:spcAft>
                          <a:spcPts val="80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LLM</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決策模型</a:t>
                      </a:r>
                    </a:p>
                  </a:txBody>
                  <a:tcPr marL="31139" marR="31139" marT="0" marB="0" anchor="ctr"/>
                </a:tc>
                <a:tc>
                  <a:txBody>
                    <a:bodyPr/>
                    <a:lstStyle/>
                    <a:p>
                      <a:pPr algn="just">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設計高效能</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LLM</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決策模組，通過提高任務成功執行率來增強指揮部的執行能力</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任務目標互動比例</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&gt;80%)</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原</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一、</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11)</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31139" marR="31139" marT="0" marB="0" anchor="ctr"/>
                </a:tc>
                <a:extLst>
                  <a:ext uri="{0D108BD9-81ED-4DB2-BD59-A6C34878D82A}">
                    <a16:rowId xmlns:a16="http://schemas.microsoft.com/office/drawing/2014/main" val="853337147"/>
                  </a:ext>
                </a:extLst>
              </a:tr>
              <a:tr h="359176">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31139" marR="31139" marT="0" marB="0" anchor="ctr"/>
                </a:tc>
                <a:tc>
                  <a:txBody>
                    <a:bodyPr/>
                    <a:lstStyle/>
                    <a:p>
                      <a:pPr algn="ctr">
                        <a:lnSpc>
                          <a:spcPts val="1400"/>
                        </a:lnSpc>
                        <a:spcAft>
                          <a:spcPts val="80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NTN node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波束配置</a:t>
                      </a:r>
                    </a:p>
                  </a:txBody>
                  <a:tcPr marL="31139" marR="31139" marT="0" marB="0" anchor="ctr"/>
                </a:tc>
                <a:tc>
                  <a:txBody>
                    <a:bodyPr/>
                    <a:lstStyle/>
                    <a:p>
                      <a:pPr marL="176213" lvl="0" indent="-176213" algn="just">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每</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0.1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秒切換波束一次。</a:t>
                      </a:r>
                    </a:p>
                    <a:p>
                      <a:pPr marL="176213" lvl="0" indent="-176213" algn="just">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使用者搜尋時間</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&lt;1</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秒。</a:t>
                      </a: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新增關鍵技術</a:t>
                      </a:r>
                    </a:p>
                  </a:txBody>
                  <a:tcPr marL="31139" marR="31139" marT="0" marB="0" anchor="ctr"/>
                </a:tc>
                <a:extLst>
                  <a:ext uri="{0D108BD9-81ED-4DB2-BD59-A6C34878D82A}">
                    <a16:rowId xmlns:a16="http://schemas.microsoft.com/office/drawing/2014/main" val="3129612550"/>
                  </a:ext>
                </a:extLst>
              </a:tr>
              <a:tr h="268724">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31139" marR="31139"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干擾管理</a:t>
                      </a:r>
                    </a:p>
                  </a:txBody>
                  <a:tcPr marL="31139" marR="31139"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在訊雜比為</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6dB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以及通訊頻寬</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20 MHz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的強況下，傳輸速率可達</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12Mbps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新增關鍵技術</a:t>
                      </a:r>
                    </a:p>
                  </a:txBody>
                  <a:tcPr marL="31139" marR="31139" marT="0" marB="0" anchor="ctr"/>
                </a:tc>
                <a:extLst>
                  <a:ext uri="{0D108BD9-81ED-4DB2-BD59-A6C34878D82A}">
                    <a16:rowId xmlns:a16="http://schemas.microsoft.com/office/drawing/2014/main" val="4110326221"/>
                  </a:ext>
                </a:extLst>
              </a:tr>
              <a:tr h="353418">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數位分身技術</a:t>
                      </a:r>
                    </a:p>
                  </a:txBody>
                  <a:tcPr marL="31139" marR="31139"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設置軍方需求參數於數位分身環境的通訊設備，在此環境建立干擾源並進行感知偵測</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成功率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&gt;90%)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原</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一、</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12)</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31139" marR="31139" marT="0" marB="0" anchor="ctr"/>
                </a:tc>
                <a:extLst>
                  <a:ext uri="{0D108BD9-81ED-4DB2-BD59-A6C34878D82A}">
                    <a16:rowId xmlns:a16="http://schemas.microsoft.com/office/drawing/2014/main" val="2656286594"/>
                  </a:ext>
                </a:extLst>
              </a:tr>
              <a:tr h="359176">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31139" marR="31139" marT="0" marB="0" anchor="ctr"/>
                </a:tc>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LLM</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決策模型</a:t>
                      </a:r>
                    </a:p>
                  </a:txBody>
                  <a:tcPr marL="31139" marR="31139"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開發增強語意理解的多模態</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LLM</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模型，支援圖像、語音和文字等多種資料模態，提高不同場景下的理解能力和分析能力。</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任務目標互動比例</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&gt;80%)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原</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一、</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13)</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31139" marR="31139" marT="0" marB="0" anchor="ctr"/>
                </a:tc>
                <a:extLst>
                  <a:ext uri="{0D108BD9-81ED-4DB2-BD59-A6C34878D82A}">
                    <a16:rowId xmlns:a16="http://schemas.microsoft.com/office/drawing/2014/main" val="1316010097"/>
                  </a:ext>
                </a:extLst>
              </a:tr>
              <a:tr h="1001495">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31139" marR="31139"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頻譜感知移頻技術</a:t>
                      </a:r>
                    </a:p>
                  </a:txBody>
                  <a:tcPr marL="31139" marR="31139"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通訊模組支援自動移頻抗干擾能力及其所屬指標：</a:t>
                      </a:r>
                    </a:p>
                    <a:p>
                      <a:pPr marL="176213" lvl="0" indent="-176213" algn="just">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具偵知發生蓄意干擾之功能。</a:t>
                      </a:r>
                    </a:p>
                    <a:p>
                      <a:pPr marL="176213" lvl="0" indent="-176213" algn="just">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偵知蓄意干擾後之平均避頻反應時間≦</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秒。</a:t>
                      </a:r>
                    </a:p>
                    <a:p>
                      <a:pPr marL="176213" lvl="0" indent="-176213" algn="just">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可移頻數≧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176213" lvl="0" indent="-176213" algn="just">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傳輸速率應達</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20Mbps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原</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一、</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14)</a:t>
                      </a: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31139" marR="31139" marT="0" marB="0" anchor="ctr"/>
                </a:tc>
                <a:extLst>
                  <a:ext uri="{0D108BD9-81ED-4DB2-BD59-A6C34878D82A}">
                    <a16:rowId xmlns:a16="http://schemas.microsoft.com/office/drawing/2014/main" val="86206914"/>
                  </a:ext>
                </a:extLst>
              </a:tr>
              <a:tr h="641386">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31139" marR="31139"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跳頻技術</a:t>
                      </a:r>
                    </a:p>
                  </a:txBody>
                  <a:tcPr marL="31139" marR="31139"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通訊模組支援跳頻抗干擾能力及其所屬指標：</a:t>
                      </a:r>
                    </a:p>
                    <a:p>
                      <a:pPr marL="201613" lvl="0" indent="-201613" algn="just">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跳頻處理增益≧</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13dB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跳頻範圍達</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20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個非重疊頻道</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01613" lvl="0" indent="-201613" algn="just">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跳頻速率≧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1000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跳</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秒</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抗</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150</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公里外追蹤干擾</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31139" marR="31139"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原</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一、</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15)</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項</a:t>
                      </a:r>
                    </a:p>
                  </a:txBody>
                  <a:tcPr marL="31139" marR="31139" marT="0" marB="0" anchor="ctr"/>
                </a:tc>
                <a:extLst>
                  <a:ext uri="{0D108BD9-81ED-4DB2-BD59-A6C34878D82A}">
                    <a16:rowId xmlns:a16="http://schemas.microsoft.com/office/drawing/2014/main" val="460522469"/>
                  </a:ext>
                </a:extLst>
              </a:tr>
              <a:tr h="1180149">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期中</a:t>
                      </a:r>
                    </a:p>
                  </a:txBody>
                  <a:tcPr marL="31139" marR="31139" marT="0" marB="0" anchor="ctr"/>
                </a:tc>
                <a:tc>
                  <a:txBody>
                    <a:bodyPr/>
                    <a:lstStyle/>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整合驗測</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韌性通訊系統</a:t>
                      </a:r>
                    </a:p>
                  </a:txBody>
                  <a:tcPr marL="31139" marR="31139" marT="0" marB="0" anchor="ctr"/>
                </a:tc>
                <a:tc>
                  <a:txBody>
                    <a:bodyPr/>
                    <a:lstStyle/>
                    <a:p>
                      <a:pPr marL="201613" lvl="0" indent="-201613" algn="just">
                        <a:lnSpc>
                          <a:spcPts val="1400"/>
                        </a:lnSpc>
                        <a:buFont typeface="+mj-lt"/>
                        <a:buAutoNum type="arabicParenBoth"/>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種基站：</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200" kern="100" dirty="0" err="1">
                          <a:effectLst/>
                          <a:latin typeface="Times New Roman" panose="02020603050405020304" pitchFamily="18" charset="0"/>
                          <a:ea typeface="標楷體" panose="03000509000000000000" pitchFamily="65" charset="-120"/>
                          <a:cs typeface="Times New Roman" panose="02020603050405020304" pitchFamily="18" charset="0"/>
                        </a:rPr>
                        <a:t>i</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O-RAN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基站</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(ii)  ACAR+O-RU</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之</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AI-RAN</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基站</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(iii) Transparent mode NTN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基站。</a:t>
                      </a:r>
                    </a:p>
                    <a:p>
                      <a:pPr marL="201613" lvl="0" indent="-201613" algn="just">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無線通訊系統使用</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NTN L1, R7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等頻段</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5W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傳輸功率。</a:t>
                      </a:r>
                    </a:p>
                    <a:p>
                      <a:pPr marL="201613" lvl="0" indent="-201613" algn="just">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核心網路支援備援模式。</a:t>
                      </a:r>
                    </a:p>
                    <a:p>
                      <a:pPr marL="201613" lvl="0" indent="-201613" algn="just">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網路管理軟體顯示無人機位置</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各基地台頻譜使用統計狀態、遭受干擾狀態等靜態資訊。</a:t>
                      </a:r>
                    </a:p>
                  </a:txBody>
                  <a:tcPr marL="31139" marR="31139" marT="0" marB="0" anchor="ctr"/>
                </a:tc>
                <a:tc>
                  <a:txBody>
                    <a:bodyPr/>
                    <a:lstStyle/>
                    <a:p>
                      <a:pPr algn="just">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對比</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一、</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16)</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項，規格修改為：</a:t>
                      </a:r>
                    </a:p>
                    <a:p>
                      <a:pPr marL="176213" lvl="0" indent="-176213" algn="just">
                        <a:lnSpc>
                          <a:spcPts val="1400"/>
                        </a:lnSpc>
                        <a:buClr>
                          <a:srgbClr val="0000CC"/>
                        </a:buClr>
                        <a:buFont typeface="+mj-lt"/>
                        <a:buAutoNum type="arabicParenBoth"/>
                      </a:pPr>
                      <a:r>
                        <a:rPr lang="zh-TW" sz="1200" kern="100" dirty="0">
                          <a:solidFill>
                            <a:srgbClr val="009900"/>
                          </a:solidFill>
                          <a:effectLst/>
                          <a:latin typeface="Times New Roman" panose="02020603050405020304" pitchFamily="18" charset="0"/>
                          <a:ea typeface="標楷體" panose="03000509000000000000" pitchFamily="65" charset="-120"/>
                          <a:cs typeface="Times New Roman" panose="02020603050405020304" pitchFamily="18" charset="0"/>
                        </a:rPr>
                        <a:t>驗測場域</a:t>
                      </a:r>
                      <a:r>
                        <a:rPr lang="zh-TW" altLang="en-US" sz="1200" kern="100" dirty="0">
                          <a:solidFill>
                            <a:srgbClr val="009900"/>
                          </a:solidFill>
                          <a:effectLst/>
                          <a:latin typeface="Times New Roman" panose="02020603050405020304" pitchFamily="18" charset="0"/>
                          <a:ea typeface="標楷體" panose="03000509000000000000" pitchFamily="65" charset="-120"/>
                          <a:cs typeface="Times New Roman" panose="02020603050405020304" pitchFamily="18" charset="0"/>
                        </a:rPr>
                        <a:t>待定</a:t>
                      </a:r>
                      <a:endParaRPr lang="zh-TW" sz="1200" kern="100" dirty="0">
                        <a:solidFill>
                          <a:srgbClr val="0099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176213" lvl="0" indent="-176213" algn="just">
                        <a:lnSpc>
                          <a:spcPts val="1400"/>
                        </a:lnSpc>
                        <a:buClr>
                          <a:srgbClr val="0000CC"/>
                        </a:buClr>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完成</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NTN</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網路建置</a:t>
                      </a:r>
                    </a:p>
                    <a:p>
                      <a:pPr marL="176213" lvl="0" indent="-176213" algn="just">
                        <a:lnSpc>
                          <a:spcPts val="1400"/>
                        </a:lnSpc>
                        <a:buClr>
                          <a:srgbClr val="0000CC"/>
                        </a:buClr>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無人機連上</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NTN</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網路進行通訊</a:t>
                      </a:r>
                    </a:p>
                    <a:p>
                      <a:pPr marL="176213" lvl="0" indent="-176213" algn="just">
                        <a:lnSpc>
                          <a:spcPts val="1400"/>
                        </a:lnSpc>
                        <a:buClr>
                          <a:srgbClr val="0000CC"/>
                        </a:buClr>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整合環境感知模組</a:t>
                      </a:r>
                    </a:p>
                    <a:p>
                      <a:pPr marL="176213" lvl="0" indent="-176213" algn="just">
                        <a:lnSpc>
                          <a:spcPts val="1400"/>
                        </a:lnSpc>
                        <a:spcAft>
                          <a:spcPts val="800"/>
                        </a:spcAft>
                        <a:buClr>
                          <a:srgbClr val="0000CC"/>
                        </a:buClr>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網管軟體顯示靜態資料</a:t>
                      </a:r>
                    </a:p>
                  </a:txBody>
                  <a:tcPr marL="31139" marR="31139" marT="0" marB="0" anchor="ctr"/>
                </a:tc>
                <a:extLst>
                  <a:ext uri="{0D108BD9-81ED-4DB2-BD59-A6C34878D82A}">
                    <a16:rowId xmlns:a16="http://schemas.microsoft.com/office/drawing/2014/main" val="1668270380"/>
                  </a:ext>
                </a:extLst>
              </a:tr>
              <a:tr h="1180149">
                <a:tc>
                  <a:txBody>
                    <a:bodyPr/>
                    <a:lstStyle/>
                    <a:p>
                      <a:pPr algn="ctr">
                        <a:lnSpc>
                          <a:spcPts val="1400"/>
                        </a:lnSpc>
                        <a:spcAft>
                          <a:spcPts val="800"/>
                        </a:spcAft>
                      </a:pP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31139" marR="31139" marT="0" marB="0" anchor="ctr"/>
                </a:tc>
                <a:tc>
                  <a:txBody>
                    <a:bodyPr/>
                    <a:lstStyle/>
                    <a:p>
                      <a:pPr algn="ctr">
                        <a:lnSpc>
                          <a:spcPts val="1400"/>
                        </a:lnSpc>
                        <a:spcAft>
                          <a:spcPts val="80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期末</a:t>
                      </a:r>
                    </a:p>
                  </a:txBody>
                  <a:tcPr marL="31139" marR="31139" marT="0" marB="0" anchor="ctr"/>
                </a:tc>
                <a:tc>
                  <a:txBody>
                    <a:bodyPr/>
                    <a:lstStyle/>
                    <a:p>
                      <a:pPr indent="-635" algn="ctr">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整合驗測</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無人載具輔助非地面數據通訊網路</a:t>
                      </a:r>
                    </a:p>
                  </a:txBody>
                  <a:tcPr marL="31139" marR="31139" marT="0" marB="0" anchor="ctr"/>
                </a:tc>
                <a:tc>
                  <a:txBody>
                    <a:bodyPr/>
                    <a:lstStyle/>
                    <a:p>
                      <a:pPr algn="just">
                        <a:lnSpc>
                          <a:spcPts val="1400"/>
                        </a:lnSpc>
                        <a:spcAft>
                          <a:spcPts val="80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完成韌性通訊系統與關鍵技術之整合，包含</a:t>
                      </a:r>
                    </a:p>
                    <a:p>
                      <a:pPr marL="176213" lvl="0" indent="-176213" algn="just">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環境感知</a:t>
                      </a:r>
                    </a:p>
                    <a:p>
                      <a:pPr marL="176213" lvl="0" indent="-176213" algn="just">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語音無人機任務派遣</a:t>
                      </a:r>
                    </a:p>
                    <a:p>
                      <a:pPr marL="176213" lvl="0" indent="-176213" algn="just">
                        <a:lnSpc>
                          <a:spcPts val="1400"/>
                        </a:lnSpc>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干擾管理</a:t>
                      </a:r>
                    </a:p>
                    <a:p>
                      <a:pPr marL="176213" lvl="0" indent="-176213" algn="just">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多機導控</a:t>
                      </a:r>
                    </a:p>
                  </a:txBody>
                  <a:tcPr marL="31139" marR="31139" marT="0" marB="0" anchor="ctr"/>
                </a:tc>
                <a:tc>
                  <a:txBody>
                    <a:bodyPr/>
                    <a:lstStyle/>
                    <a:p>
                      <a:pPr algn="just">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對比</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一、</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17)</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項，規格修改為：</a:t>
                      </a:r>
                    </a:p>
                    <a:p>
                      <a:pPr marL="184150" lvl="0" indent="-184150" algn="just">
                        <a:lnSpc>
                          <a:spcPts val="1400"/>
                        </a:lnSpc>
                        <a:buFont typeface="+mj-lt"/>
                        <a:buAutoNum type="arabicParenBoth"/>
                      </a:pPr>
                      <a:r>
                        <a:rPr lang="zh-TW" sz="1200" kern="100" dirty="0">
                          <a:solidFill>
                            <a:srgbClr val="009900"/>
                          </a:solidFill>
                          <a:effectLst/>
                          <a:latin typeface="Times New Roman" panose="02020603050405020304" pitchFamily="18" charset="0"/>
                          <a:ea typeface="標楷體" panose="03000509000000000000" pitchFamily="65" charset="-120"/>
                          <a:cs typeface="Times New Roman" panose="02020603050405020304" pitchFamily="18" charset="0"/>
                        </a:rPr>
                        <a:t>驗測場域</a:t>
                      </a:r>
                      <a:r>
                        <a:rPr lang="zh-TW" altLang="en-US" sz="1200" kern="100" dirty="0">
                          <a:solidFill>
                            <a:srgbClr val="009900"/>
                          </a:solidFill>
                          <a:effectLst/>
                          <a:latin typeface="Times New Roman" panose="02020603050405020304" pitchFamily="18" charset="0"/>
                          <a:ea typeface="標楷體" panose="03000509000000000000" pitchFamily="65" charset="-120"/>
                          <a:cs typeface="Times New Roman" panose="02020603050405020304" pitchFamily="18" charset="0"/>
                        </a:rPr>
                        <a:t>待定</a:t>
                      </a:r>
                      <a:endParaRPr lang="zh-TW" sz="1200" kern="100" dirty="0">
                        <a:solidFill>
                          <a:srgbClr val="0099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184150" lvl="0" indent="-184150" algn="just">
                        <a:lnSpc>
                          <a:spcPts val="1400"/>
                        </a:lnSpc>
                        <a:buFont typeface="+mj-lt"/>
                        <a:buAutoNum type="arabicParenBoth"/>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NTN</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網路整合干擾管理、語音任務派遣、及抗干擾電路模組，展示抗干擾通訊能力</a:t>
                      </a:r>
                    </a:p>
                    <a:p>
                      <a:pPr marL="184150" lvl="0" indent="-184150" algn="just">
                        <a:lnSpc>
                          <a:spcPts val="1400"/>
                        </a:lnSpc>
                        <a:spcAft>
                          <a:spcPts val="800"/>
                        </a:spcAft>
                        <a:buFont typeface="+mj-lt"/>
                        <a:buAutoNum type="arabicParenBoth"/>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展示多台無人機群的通訊功能</a:t>
                      </a:r>
                    </a:p>
                  </a:txBody>
                  <a:tcPr marL="31139" marR="31139" marT="0" marB="0" anchor="ctr"/>
                </a:tc>
                <a:extLst>
                  <a:ext uri="{0D108BD9-81ED-4DB2-BD59-A6C34878D82A}">
                    <a16:rowId xmlns:a16="http://schemas.microsoft.com/office/drawing/2014/main" val="2203942777"/>
                  </a:ext>
                </a:extLst>
              </a:tr>
            </a:tbl>
          </a:graphicData>
        </a:graphic>
      </p:graphicFrame>
    </p:spTree>
    <p:extLst>
      <p:ext uri="{BB962C8B-B14F-4D97-AF65-F5344CB8AC3E}">
        <p14:creationId xmlns:p14="http://schemas.microsoft.com/office/powerpoint/2010/main" val="1378403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p:cNvSpPr>
          <p:nvPr/>
        </p:nvSpPr>
        <p:spPr>
          <a:xfrm>
            <a:off x="1959781" y="1805127"/>
            <a:ext cx="8987913" cy="2256920"/>
          </a:xfrm>
          <a:prstGeom prst="rect">
            <a:avLst/>
          </a:prstGeom>
          <a:pattFill prst="pct5">
            <a:fgClr>
              <a:schemeClr val="accent1"/>
            </a:fgClr>
            <a:bgClr>
              <a:schemeClr val="bg1"/>
            </a:bgClr>
          </a:pattFill>
          <a:ln w="0">
            <a:noFill/>
          </a:ln>
          <a:effectLst>
            <a:glow rad="228600">
              <a:schemeClr val="accent3">
                <a:satMod val="175000"/>
                <a:alpha val="40000"/>
              </a:schemeClr>
            </a:glow>
            <a:outerShdw blurRad="50800" dist="38100" dir="18900000" algn="b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C0EBB0EE-9DBA-4B6C-A185-5DA51A863BBE}"/>
              </a:ext>
            </a:extLst>
          </p:cNvPr>
          <p:cNvSpPr txBox="1"/>
          <p:nvPr/>
        </p:nvSpPr>
        <p:spPr>
          <a:xfrm>
            <a:off x="2792634" y="2574482"/>
            <a:ext cx="8155060" cy="718210"/>
          </a:xfrm>
          <a:prstGeom prst="rect">
            <a:avLst/>
          </a:prstGeom>
          <a:noFill/>
        </p:spPr>
        <p:txBody>
          <a:bodyPr wrap="square" rtlCol="0">
            <a:spAutoFit/>
          </a:bodyPr>
          <a:lstStyle/>
          <a:p>
            <a:pPr lvl="0">
              <a:lnSpc>
                <a:spcPts val="5200"/>
              </a:lnSpc>
            </a:pPr>
            <a:r>
              <a:rPr lang="zh-TW" altLang="en-US" sz="3600" b="1" dirty="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與軍方鏈結情形</a:t>
            </a:r>
          </a:p>
        </p:txBody>
      </p:sp>
      <p:sp>
        <p:nvSpPr>
          <p:cNvPr id="5" name="菱形 4">
            <a:extLst>
              <a:ext uri="{FF2B5EF4-FFF2-40B4-BE49-F238E27FC236}">
                <a16:creationId xmlns:a16="http://schemas.microsoft.com/office/drawing/2014/main" id="{E8ED8F2C-4A4B-4EAE-826C-95B8EFF741B4}"/>
              </a:ext>
            </a:extLst>
          </p:cNvPr>
          <p:cNvSpPr>
            <a:spLocks noChangeAspect="1"/>
          </p:cNvSpPr>
          <p:nvPr/>
        </p:nvSpPr>
        <p:spPr>
          <a:xfrm>
            <a:off x="315777" y="988692"/>
            <a:ext cx="2304000" cy="2304000"/>
          </a:xfrm>
          <a:prstGeom prst="diamond">
            <a:avLst/>
          </a:prstGeom>
          <a:solidFill>
            <a:srgbClr val="172E91"/>
          </a:solidFill>
          <a:ln w="12700" cap="flat" cmpd="sng" algn="ctr">
            <a:noFill/>
            <a:prstDash val="solid"/>
            <a:miter lim="800000"/>
          </a:ln>
          <a:effectLst/>
        </p:spPr>
        <p:txBody>
          <a:bodyPr rtlCol="0" anchor="ctr"/>
          <a:lstStyle/>
          <a:p>
            <a:pPr algn="ctr">
              <a:defRPr/>
            </a:pPr>
            <a:r>
              <a:rPr lang="en-US" altLang="zh-TW" sz="4400" b="1" kern="0" dirty="0">
                <a:solidFill>
                  <a:prstClr val="white"/>
                </a:solidFill>
                <a:latin typeface="微軟正黑體" panose="020B0604030504040204" pitchFamily="34" charset="-120"/>
                <a:ea typeface="微軟正黑體" panose="020B0604030504040204" pitchFamily="34" charset="-120"/>
                <a:cs typeface="Times New Roman" panose="02020603050405020304" pitchFamily="18" charset="0"/>
              </a:rPr>
              <a:t>1-d</a:t>
            </a:r>
            <a:endParaRPr lang="zh-TW" altLang="en-US" sz="4400" b="1" kern="0" dirty="0">
              <a:solidFill>
                <a:prstClr val="white"/>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A94B3E8F-6A2B-4421-8504-31B57A156C7B}"/>
              </a:ext>
            </a:extLst>
          </p:cNvPr>
          <p:cNvSpPr txBox="1"/>
          <p:nvPr/>
        </p:nvSpPr>
        <p:spPr>
          <a:xfrm>
            <a:off x="2715027" y="2067723"/>
            <a:ext cx="2647548" cy="461665"/>
          </a:xfrm>
          <a:prstGeom prst="rect">
            <a:avLst/>
          </a:prstGeom>
          <a:solidFill>
            <a:srgbClr val="000066"/>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mn-cs"/>
              </a:rPr>
              <a:t>114-115</a:t>
            </a:r>
            <a:r>
              <a:rPr kumimoji="0" lang="zh-TW" altLang="en-US" sz="24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mn-cs"/>
              </a:rPr>
              <a:t>年度規劃</a:t>
            </a:r>
            <a:endParaRPr kumimoji="0" lang="en-US" altLang="zh-TW" sz="24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554058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AD798-1FF5-3AB1-9C42-F899871BF510}"/>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356EF28F-3339-30DC-4C65-A6A5329277CB}"/>
              </a:ext>
            </a:extLst>
          </p:cNvPr>
          <p:cNvSpPr txBox="1"/>
          <p:nvPr/>
        </p:nvSpPr>
        <p:spPr>
          <a:xfrm>
            <a:off x="239718" y="119965"/>
            <a:ext cx="5768286" cy="646331"/>
          </a:xfrm>
          <a:prstGeom prst="rect">
            <a:avLst/>
          </a:prstGeom>
          <a:noFill/>
        </p:spPr>
        <p:txBody>
          <a:bodyPr wrap="square" rtlCol="0">
            <a:spAutoFit/>
          </a:bodyPr>
          <a:lstStyle/>
          <a:p>
            <a:pPr lvl="0">
              <a:defRPr/>
            </a:pPr>
            <a:r>
              <a:rPr kumimoji="0" lang="zh-TW"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國防單位與產業參與情形</a:t>
            </a:r>
            <a:endParaRPr lang="zh-TW" altLang="en-US" sz="36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3" name="文字方塊 72">
            <a:extLst>
              <a:ext uri="{FF2B5EF4-FFF2-40B4-BE49-F238E27FC236}">
                <a16:creationId xmlns:a16="http://schemas.microsoft.com/office/drawing/2014/main" id="{7D7D9664-D03F-4045-54EF-8C23BC14695C}"/>
              </a:ext>
            </a:extLst>
          </p:cNvPr>
          <p:cNvSpPr txBox="1"/>
          <p:nvPr/>
        </p:nvSpPr>
        <p:spPr>
          <a:xfrm>
            <a:off x="10190285" y="504685"/>
            <a:ext cx="1351892" cy="400110"/>
          </a:xfrm>
          <a:prstGeom prst="rect">
            <a:avLst/>
          </a:prstGeom>
          <a:noFill/>
          <a:ln w="317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C00000"/>
                </a:solidFill>
                <a:effectLst/>
                <a:uLnTx/>
                <a:uFillTx/>
                <a:latin typeface="Bahnschrift Condensed" panose="020B0502040204020203" pitchFamily="34" charset="0"/>
                <a:ea typeface="Microsoft YaHei Light" panose="020B0502040204020203" pitchFamily="34" charset="-122"/>
                <a:cs typeface="Arial" panose="020B0604020202020204" pitchFamily="34" charset="0"/>
              </a:rPr>
              <a:t>CONFIDENTIAL</a:t>
            </a:r>
            <a:endParaRPr kumimoji="0" lang="zh-TW" altLang="en-US" sz="2000" b="0" i="0" u="none" strike="noStrike" kern="1200" cap="none" spc="0" normalizeH="0" baseline="0" noProof="0" dirty="0">
              <a:ln>
                <a:noFill/>
              </a:ln>
              <a:solidFill>
                <a:srgbClr val="C00000"/>
              </a:solidFill>
              <a:effectLst/>
              <a:uLnTx/>
              <a:uFillTx/>
              <a:latin typeface="Bahnschrift Condensed" panose="020B0502040204020203" pitchFamily="34" charset="0"/>
              <a:ea typeface="Microsoft YaHei Light" panose="020B0502040204020203" pitchFamily="34" charset="-122"/>
              <a:cs typeface="Arial" panose="020B0604020202020204" pitchFamily="34" charset="0"/>
            </a:endParaRPr>
          </a:p>
        </p:txBody>
      </p:sp>
      <p:grpSp>
        <p:nvGrpSpPr>
          <p:cNvPr id="116" name="群組 115">
            <a:extLst>
              <a:ext uri="{FF2B5EF4-FFF2-40B4-BE49-F238E27FC236}">
                <a16:creationId xmlns:a16="http://schemas.microsoft.com/office/drawing/2014/main" id="{4B58950C-4DA8-2E0D-19A0-8E03118B4710}"/>
              </a:ext>
            </a:extLst>
          </p:cNvPr>
          <p:cNvGrpSpPr/>
          <p:nvPr/>
        </p:nvGrpSpPr>
        <p:grpSpPr>
          <a:xfrm>
            <a:off x="0" y="2411911"/>
            <a:ext cx="6852492" cy="3926413"/>
            <a:chOff x="48038" y="1340311"/>
            <a:chExt cx="7963663" cy="4602086"/>
          </a:xfrm>
        </p:grpSpPr>
        <p:sp>
          <p:nvSpPr>
            <p:cNvPr id="77" name="矩形 76">
              <a:extLst>
                <a:ext uri="{FF2B5EF4-FFF2-40B4-BE49-F238E27FC236}">
                  <a16:creationId xmlns:a16="http://schemas.microsoft.com/office/drawing/2014/main" id="{912E88D9-C34E-EA62-C442-705B3E10A92B}"/>
                </a:ext>
              </a:extLst>
            </p:cNvPr>
            <p:cNvSpPr/>
            <p:nvPr/>
          </p:nvSpPr>
          <p:spPr>
            <a:xfrm>
              <a:off x="149082" y="1340311"/>
              <a:ext cx="7841814" cy="45355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8" name="直線接點 77">
              <a:extLst>
                <a:ext uri="{FF2B5EF4-FFF2-40B4-BE49-F238E27FC236}">
                  <a16:creationId xmlns:a16="http://schemas.microsoft.com/office/drawing/2014/main" id="{3BCBD464-5E34-A776-495E-442A213FF13C}"/>
                </a:ext>
              </a:extLst>
            </p:cNvPr>
            <p:cNvCxnSpPr>
              <a:cxnSpLocks/>
              <a:stCxn id="81" idx="0"/>
              <a:endCxn id="79" idx="2"/>
            </p:cNvCxnSpPr>
            <p:nvPr/>
          </p:nvCxnSpPr>
          <p:spPr>
            <a:xfrm flipV="1">
              <a:off x="5983519" y="3953745"/>
              <a:ext cx="9131" cy="595416"/>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9" name="圖片 78">
              <a:extLst>
                <a:ext uri="{FF2B5EF4-FFF2-40B4-BE49-F238E27FC236}">
                  <a16:creationId xmlns:a16="http://schemas.microsoft.com/office/drawing/2014/main" id="{573A3B04-E122-0BEB-1B64-67B9196CC8F0}"/>
                </a:ext>
              </a:extLst>
            </p:cNvPr>
            <p:cNvPicPr>
              <a:picLocks noChangeAspect="1"/>
            </p:cNvPicPr>
            <p:nvPr/>
          </p:nvPicPr>
          <p:blipFill>
            <a:blip r:embed="rId3">
              <a:clrChange>
                <a:clrFrom>
                  <a:srgbClr val="FFFFFF"/>
                </a:clrFrom>
                <a:clrTo>
                  <a:srgbClr val="FFFFFF">
                    <a:alpha val="0"/>
                  </a:srgbClr>
                </a:clrTo>
              </a:clrChange>
            </a:blip>
            <a:stretch>
              <a:fillRect/>
            </a:stretch>
          </p:blipFill>
          <p:spPr>
            <a:xfrm flipH="1">
              <a:off x="5667802" y="3331435"/>
              <a:ext cx="649697" cy="622310"/>
            </a:xfrm>
            <a:prstGeom prst="rect">
              <a:avLst/>
            </a:prstGeom>
          </p:spPr>
        </p:pic>
        <p:sp>
          <p:nvSpPr>
            <p:cNvPr id="80" name="文字方塊 79">
              <a:extLst>
                <a:ext uri="{FF2B5EF4-FFF2-40B4-BE49-F238E27FC236}">
                  <a16:creationId xmlns:a16="http://schemas.microsoft.com/office/drawing/2014/main" id="{36AE73FE-3BF8-DF56-4067-D39642078B6D}"/>
                </a:ext>
              </a:extLst>
            </p:cNvPr>
            <p:cNvSpPr txBox="1"/>
            <p:nvPr/>
          </p:nvSpPr>
          <p:spPr>
            <a:xfrm>
              <a:off x="6090250" y="3064441"/>
              <a:ext cx="1012520" cy="369332"/>
            </a:xfrm>
            <a:prstGeom prst="rect">
              <a:avLst/>
            </a:prstGeom>
            <a:noFill/>
          </p:spPr>
          <p:txBody>
            <a:bodyPr wrap="none" rtlCol="0">
              <a:spAutoFit/>
            </a:bodyPr>
            <a:lstStyle/>
            <a:p>
              <a:pPr algn="ctr"/>
              <a:r>
                <a:rPr kumimoji="1" lang="en-US" altLang="zh-TW" b="1" dirty="0">
                  <a:solidFill>
                    <a:srgbClr val="0000FF"/>
                  </a:solidFill>
                  <a:latin typeface="Calibri" panose="020F0502020204030204" pitchFamily="34" charset="0"/>
                  <a:ea typeface="微軟正黑體" panose="020B0604030504040204" pitchFamily="34" charset="-120"/>
                </a:rPr>
                <a:t>NTN GW</a:t>
              </a:r>
              <a:endParaRPr kumimoji="1" lang="zh-TW" altLang="en-US" b="1" dirty="0">
                <a:solidFill>
                  <a:srgbClr val="0000FF"/>
                </a:solidFill>
                <a:latin typeface="Calibri" panose="020F0502020204030204" pitchFamily="34" charset="0"/>
                <a:ea typeface="微軟正黑體" panose="020B0604030504040204" pitchFamily="34" charset="-120"/>
              </a:endParaRPr>
            </a:p>
          </p:txBody>
        </p:sp>
        <p:pic>
          <p:nvPicPr>
            <p:cNvPr id="81" name="圖片 80">
              <a:extLst>
                <a:ext uri="{FF2B5EF4-FFF2-40B4-BE49-F238E27FC236}">
                  <a16:creationId xmlns:a16="http://schemas.microsoft.com/office/drawing/2014/main" id="{7A62165A-BF76-ABAC-D1A8-1C156F3C5871}"/>
                </a:ext>
              </a:extLst>
            </p:cNvPr>
            <p:cNvPicPr>
              <a:picLocks noChangeAspect="1"/>
            </p:cNvPicPr>
            <p:nvPr/>
          </p:nvPicPr>
          <p:blipFill>
            <a:blip r:embed="rId4"/>
            <a:stretch>
              <a:fillRect/>
            </a:stretch>
          </p:blipFill>
          <p:spPr>
            <a:xfrm>
              <a:off x="5727999" y="4549161"/>
              <a:ext cx="511039" cy="660826"/>
            </a:xfrm>
            <a:prstGeom prst="rect">
              <a:avLst/>
            </a:prstGeom>
          </p:spPr>
        </p:pic>
        <p:sp>
          <p:nvSpPr>
            <p:cNvPr id="82" name="文字方塊 81">
              <a:extLst>
                <a:ext uri="{FF2B5EF4-FFF2-40B4-BE49-F238E27FC236}">
                  <a16:creationId xmlns:a16="http://schemas.microsoft.com/office/drawing/2014/main" id="{A59C4C33-75B6-5149-0DAE-421F06A26F33}"/>
                </a:ext>
              </a:extLst>
            </p:cNvPr>
            <p:cNvSpPr txBox="1"/>
            <p:nvPr/>
          </p:nvSpPr>
          <p:spPr>
            <a:xfrm>
              <a:off x="5437351" y="5184843"/>
              <a:ext cx="1122768" cy="757554"/>
            </a:xfrm>
            <a:prstGeom prst="rect">
              <a:avLst/>
            </a:prstGeom>
            <a:noFill/>
          </p:spPr>
          <p:txBody>
            <a:bodyPr wrap="square" rtlCol="0">
              <a:spAutoFit/>
            </a:bodyPr>
            <a:lstStyle/>
            <a:p>
              <a:pPr algn="ctr"/>
              <a:r>
                <a:rPr kumimoji="1" lang="en-US" altLang="zh-TW" b="1" dirty="0">
                  <a:solidFill>
                    <a:srgbClr val="0000FF"/>
                  </a:solidFill>
                  <a:latin typeface="Calibri" panose="020F0502020204030204" pitchFamily="34" charset="0"/>
                  <a:ea typeface="微軟正黑體" panose="020B0604030504040204" pitchFamily="34" charset="-120"/>
                </a:rPr>
                <a:t>NTN</a:t>
              </a:r>
            </a:p>
            <a:p>
              <a:pPr algn="ctr"/>
              <a:r>
                <a:rPr kumimoji="1" lang="zh-TW" altLang="en-US" b="1" dirty="0">
                  <a:solidFill>
                    <a:srgbClr val="0000FF"/>
                  </a:solidFill>
                  <a:latin typeface="Calibri" panose="020F0502020204030204" pitchFamily="34" charset="0"/>
                  <a:ea typeface="微軟正黑體" panose="020B0604030504040204" pitchFamily="34" charset="-120"/>
                </a:rPr>
                <a:t>基地台</a:t>
              </a:r>
            </a:p>
          </p:txBody>
        </p:sp>
        <p:sp>
          <p:nvSpPr>
            <p:cNvPr id="83" name="文字方塊 82">
              <a:extLst>
                <a:ext uri="{FF2B5EF4-FFF2-40B4-BE49-F238E27FC236}">
                  <a16:creationId xmlns:a16="http://schemas.microsoft.com/office/drawing/2014/main" id="{BA129E5B-B43C-96E7-CAD4-CAB01C0DB642}"/>
                </a:ext>
              </a:extLst>
            </p:cNvPr>
            <p:cNvSpPr txBox="1"/>
            <p:nvPr/>
          </p:nvSpPr>
          <p:spPr>
            <a:xfrm>
              <a:off x="5452237" y="1848433"/>
              <a:ext cx="1762982" cy="707886"/>
            </a:xfrm>
            <a:prstGeom prst="rect">
              <a:avLst/>
            </a:prstGeom>
            <a:noFill/>
          </p:spPr>
          <p:txBody>
            <a:bodyPr wrap="none" rtlCol="0">
              <a:spAutoFit/>
            </a:bodyPr>
            <a:lstStyle/>
            <a:p>
              <a:pPr algn="ctr"/>
              <a:r>
                <a:rPr lang="en-US" altLang="zh-TW" sz="2000" b="1" dirty="0">
                  <a:solidFill>
                    <a:srgbClr val="0000FF"/>
                  </a:solidFill>
                  <a:latin typeface="Calibri" panose="020F0502020204030204" pitchFamily="34" charset="0"/>
                  <a:ea typeface="微軟正黑體" panose="020B0604030504040204" pitchFamily="34" charset="-120"/>
                </a:rPr>
                <a:t>Tier-2 NTN</a:t>
              </a:r>
            </a:p>
            <a:p>
              <a:pPr algn="ctr"/>
              <a:r>
                <a:rPr lang="en-US" altLang="zh-TW" sz="2000" b="1" dirty="0">
                  <a:solidFill>
                    <a:srgbClr val="0000FF"/>
                  </a:solidFill>
                  <a:latin typeface="Calibri" panose="020F0502020204030204" pitchFamily="34" charset="0"/>
                  <a:ea typeface="微軟正黑體" panose="020B0604030504040204" pitchFamily="34" charset="-120"/>
                </a:rPr>
                <a:t>Mesh Network</a:t>
              </a:r>
              <a:endParaRPr lang="zh-TW" altLang="en-US" sz="2000" b="1" dirty="0">
                <a:solidFill>
                  <a:srgbClr val="0000FF"/>
                </a:solidFill>
                <a:latin typeface="Calibri" panose="020F0502020204030204" pitchFamily="34" charset="0"/>
                <a:ea typeface="微軟正黑體" panose="020B0604030504040204" pitchFamily="34" charset="-120"/>
              </a:endParaRPr>
            </a:p>
          </p:txBody>
        </p:sp>
        <p:pic>
          <p:nvPicPr>
            <p:cNvPr id="84" name="Picture 4" descr="交通地圖-國立陽明交通大學">
              <a:extLst>
                <a:ext uri="{FF2B5EF4-FFF2-40B4-BE49-F238E27FC236}">
                  <a16:creationId xmlns:a16="http://schemas.microsoft.com/office/drawing/2014/main" id="{4125797F-C598-2699-2CE4-A52059657C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66" t="9824" r="25000" b="8222"/>
            <a:stretch/>
          </p:blipFill>
          <p:spPr bwMode="auto">
            <a:xfrm>
              <a:off x="185286" y="3867241"/>
              <a:ext cx="2831045" cy="1868844"/>
            </a:xfrm>
            <a:prstGeom prst="rect">
              <a:avLst/>
            </a:prstGeom>
            <a:noFill/>
            <a:extLst>
              <a:ext uri="{909E8E84-426E-40DD-AFC4-6F175D3DCCD1}">
                <a14:hiddenFill xmlns:a14="http://schemas.microsoft.com/office/drawing/2010/main">
                  <a:solidFill>
                    <a:srgbClr val="FFFFFF"/>
                  </a:solidFill>
                </a14:hiddenFill>
              </a:ext>
            </a:extLst>
          </p:spPr>
        </p:pic>
        <p:pic>
          <p:nvPicPr>
            <p:cNvPr id="85" name="圖片 84">
              <a:extLst>
                <a:ext uri="{FF2B5EF4-FFF2-40B4-BE49-F238E27FC236}">
                  <a16:creationId xmlns:a16="http://schemas.microsoft.com/office/drawing/2014/main" id="{86402E7A-F52D-D434-CB03-B71FA323ACE0}"/>
                </a:ext>
              </a:extLst>
            </p:cNvPr>
            <p:cNvPicPr>
              <a:picLocks noChangeAspect="1"/>
            </p:cNvPicPr>
            <p:nvPr/>
          </p:nvPicPr>
          <p:blipFill>
            <a:blip r:embed="rId4"/>
            <a:stretch>
              <a:fillRect/>
            </a:stretch>
          </p:blipFill>
          <p:spPr>
            <a:xfrm>
              <a:off x="7194798" y="4543614"/>
              <a:ext cx="511039" cy="660826"/>
            </a:xfrm>
            <a:prstGeom prst="rect">
              <a:avLst/>
            </a:prstGeom>
          </p:spPr>
        </p:pic>
        <p:sp>
          <p:nvSpPr>
            <p:cNvPr id="86" name="文字方塊 85">
              <a:extLst>
                <a:ext uri="{FF2B5EF4-FFF2-40B4-BE49-F238E27FC236}">
                  <a16:creationId xmlns:a16="http://schemas.microsoft.com/office/drawing/2014/main" id="{E15568AF-D8C5-0E10-2DFD-9F51823526CD}"/>
                </a:ext>
              </a:extLst>
            </p:cNvPr>
            <p:cNvSpPr txBox="1"/>
            <p:nvPr/>
          </p:nvSpPr>
          <p:spPr>
            <a:xfrm>
              <a:off x="6888933" y="5196121"/>
              <a:ext cx="1122768" cy="646331"/>
            </a:xfrm>
            <a:prstGeom prst="rect">
              <a:avLst/>
            </a:prstGeom>
            <a:noFill/>
          </p:spPr>
          <p:txBody>
            <a:bodyPr wrap="square" rtlCol="0">
              <a:spAutoFit/>
            </a:bodyPr>
            <a:lstStyle/>
            <a:p>
              <a:pPr algn="ctr"/>
              <a:r>
                <a:rPr kumimoji="1" lang="en-US" altLang="zh-TW" b="1" dirty="0">
                  <a:solidFill>
                    <a:srgbClr val="0000FF"/>
                  </a:solidFill>
                  <a:latin typeface="Calibri" panose="020F0502020204030204" pitchFamily="34" charset="0"/>
                  <a:ea typeface="微軟正黑體" panose="020B0604030504040204" pitchFamily="34" charset="-120"/>
                </a:rPr>
                <a:t>AI-RAN </a:t>
              </a:r>
              <a:r>
                <a:rPr kumimoji="1" lang="zh-TW" altLang="en-US" b="1" dirty="0">
                  <a:solidFill>
                    <a:srgbClr val="0000FF"/>
                  </a:solidFill>
                  <a:latin typeface="Calibri" panose="020F0502020204030204" pitchFamily="34" charset="0"/>
                  <a:ea typeface="微軟正黑體" panose="020B0604030504040204" pitchFamily="34" charset="-120"/>
                </a:rPr>
                <a:t>基地台</a:t>
              </a:r>
            </a:p>
          </p:txBody>
        </p:sp>
        <p:sp>
          <p:nvSpPr>
            <p:cNvPr id="87" name="矩形: 圓角 86">
              <a:extLst>
                <a:ext uri="{FF2B5EF4-FFF2-40B4-BE49-F238E27FC236}">
                  <a16:creationId xmlns:a16="http://schemas.microsoft.com/office/drawing/2014/main" id="{32239185-26FD-7EB6-08DA-445DF7AA940D}"/>
                </a:ext>
              </a:extLst>
            </p:cNvPr>
            <p:cNvSpPr/>
            <p:nvPr/>
          </p:nvSpPr>
          <p:spPr>
            <a:xfrm>
              <a:off x="6387329" y="4069453"/>
              <a:ext cx="827890" cy="505165"/>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Calibri" panose="020F0502020204030204" pitchFamily="34" charset="0"/>
                  <a:ea typeface="微軟正黑體" panose="020B0604030504040204" pitchFamily="34" charset="-120"/>
                </a:rPr>
                <a:t>核網</a:t>
              </a:r>
            </a:p>
          </p:txBody>
        </p:sp>
        <p:cxnSp>
          <p:nvCxnSpPr>
            <p:cNvPr id="88" name="接點: 肘形 87">
              <a:extLst>
                <a:ext uri="{FF2B5EF4-FFF2-40B4-BE49-F238E27FC236}">
                  <a16:creationId xmlns:a16="http://schemas.microsoft.com/office/drawing/2014/main" id="{C7D1EC76-FE7A-FEFC-674D-C08927A56394}"/>
                </a:ext>
              </a:extLst>
            </p:cNvPr>
            <p:cNvCxnSpPr>
              <a:cxnSpLocks/>
              <a:stCxn id="87" idx="2"/>
              <a:endCxn id="85" idx="1"/>
            </p:cNvCxnSpPr>
            <p:nvPr/>
          </p:nvCxnSpPr>
          <p:spPr>
            <a:xfrm rot="16200000" flipH="1">
              <a:off x="6848332" y="4527560"/>
              <a:ext cx="299409" cy="39352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接點: 肘形 88">
              <a:extLst>
                <a:ext uri="{FF2B5EF4-FFF2-40B4-BE49-F238E27FC236}">
                  <a16:creationId xmlns:a16="http://schemas.microsoft.com/office/drawing/2014/main" id="{222CCCDD-4E10-A500-99D0-C9728D71B44F}"/>
                </a:ext>
              </a:extLst>
            </p:cNvPr>
            <p:cNvCxnSpPr>
              <a:cxnSpLocks/>
              <a:stCxn id="87" idx="2"/>
              <a:endCxn id="81" idx="3"/>
            </p:cNvCxnSpPr>
            <p:nvPr/>
          </p:nvCxnSpPr>
          <p:spPr>
            <a:xfrm rot="5400000">
              <a:off x="6367679" y="4445978"/>
              <a:ext cx="304956" cy="562236"/>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0" name="群組 89">
              <a:extLst>
                <a:ext uri="{FF2B5EF4-FFF2-40B4-BE49-F238E27FC236}">
                  <a16:creationId xmlns:a16="http://schemas.microsoft.com/office/drawing/2014/main" id="{E1636CE6-15F1-7323-FB47-742C8CCC7F54}"/>
                </a:ext>
              </a:extLst>
            </p:cNvPr>
            <p:cNvGrpSpPr/>
            <p:nvPr/>
          </p:nvGrpSpPr>
          <p:grpSpPr>
            <a:xfrm>
              <a:off x="326628" y="2919188"/>
              <a:ext cx="2580189" cy="2133153"/>
              <a:chOff x="520807" y="4474935"/>
              <a:chExt cx="2580189" cy="2133153"/>
            </a:xfrm>
          </p:grpSpPr>
          <p:grpSp>
            <p:nvGrpSpPr>
              <p:cNvPr id="91" name="群組 90">
                <a:extLst>
                  <a:ext uri="{FF2B5EF4-FFF2-40B4-BE49-F238E27FC236}">
                    <a16:creationId xmlns:a16="http://schemas.microsoft.com/office/drawing/2014/main" id="{891098FE-0E1A-9B7A-B885-CC86082B6083}"/>
                  </a:ext>
                </a:extLst>
              </p:cNvPr>
              <p:cNvGrpSpPr/>
              <p:nvPr/>
            </p:nvGrpSpPr>
            <p:grpSpPr>
              <a:xfrm>
                <a:off x="624290" y="4858727"/>
                <a:ext cx="1785280" cy="1234717"/>
                <a:chOff x="2232807" y="4710532"/>
                <a:chExt cx="1990401" cy="1310291"/>
              </a:xfrm>
            </p:grpSpPr>
            <p:sp>
              <p:nvSpPr>
                <p:cNvPr id="95" name="正五邊形 16">
                  <a:extLst>
                    <a:ext uri="{FF2B5EF4-FFF2-40B4-BE49-F238E27FC236}">
                      <a16:creationId xmlns:a16="http://schemas.microsoft.com/office/drawing/2014/main" id="{3D007959-4BB6-FD5E-F365-D41ECF03FA5F}"/>
                    </a:ext>
                  </a:extLst>
                </p:cNvPr>
                <p:cNvSpPr/>
                <p:nvPr/>
              </p:nvSpPr>
              <p:spPr>
                <a:xfrm>
                  <a:off x="2279668" y="4821817"/>
                  <a:ext cx="1943540" cy="1115997"/>
                </a:xfrm>
                <a:prstGeom prst="pentagon">
                  <a:avLst/>
                </a:prstGeom>
                <a:no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6" name="橢圓 95">
                  <a:extLst>
                    <a:ext uri="{FF2B5EF4-FFF2-40B4-BE49-F238E27FC236}">
                      <a16:creationId xmlns:a16="http://schemas.microsoft.com/office/drawing/2014/main" id="{C4B958E0-9F0F-A9E3-3554-2B7C5AAB61DC}"/>
                    </a:ext>
                  </a:extLst>
                </p:cNvPr>
                <p:cNvSpPr/>
                <p:nvPr/>
              </p:nvSpPr>
              <p:spPr>
                <a:xfrm>
                  <a:off x="3196556" y="4710532"/>
                  <a:ext cx="126863" cy="138798"/>
                </a:xfrm>
                <a:prstGeom prst="ellipse">
                  <a:avLst/>
                </a:prstGeom>
                <a:solidFill>
                  <a:schemeClr val="bg1">
                    <a:lumMod val="65000"/>
                  </a:schemeClr>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7" name="橢圓 96">
                  <a:extLst>
                    <a:ext uri="{FF2B5EF4-FFF2-40B4-BE49-F238E27FC236}">
                      <a16:creationId xmlns:a16="http://schemas.microsoft.com/office/drawing/2014/main" id="{010559B2-62FA-0A13-A08B-381F76321E71}"/>
                    </a:ext>
                  </a:extLst>
                </p:cNvPr>
                <p:cNvSpPr/>
                <p:nvPr/>
              </p:nvSpPr>
              <p:spPr>
                <a:xfrm>
                  <a:off x="2232807" y="5178692"/>
                  <a:ext cx="126863" cy="138798"/>
                </a:xfrm>
                <a:prstGeom prst="ellipse">
                  <a:avLst/>
                </a:prstGeom>
                <a:solidFill>
                  <a:schemeClr val="bg1">
                    <a:lumMod val="65000"/>
                  </a:schemeClr>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8" name="橢圓 97">
                  <a:extLst>
                    <a:ext uri="{FF2B5EF4-FFF2-40B4-BE49-F238E27FC236}">
                      <a16:creationId xmlns:a16="http://schemas.microsoft.com/office/drawing/2014/main" id="{690D707E-07AF-3E66-DE92-CBD2BCA81A98}"/>
                    </a:ext>
                  </a:extLst>
                </p:cNvPr>
                <p:cNvSpPr/>
                <p:nvPr/>
              </p:nvSpPr>
              <p:spPr>
                <a:xfrm>
                  <a:off x="3797142" y="5882025"/>
                  <a:ext cx="126863" cy="138798"/>
                </a:xfrm>
                <a:prstGeom prst="ellipse">
                  <a:avLst/>
                </a:prstGeom>
                <a:solidFill>
                  <a:schemeClr val="bg1">
                    <a:lumMod val="65000"/>
                  </a:schemeClr>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pic>
            <p:nvPicPr>
              <p:cNvPr id="92" name="Picture 4" descr="台灣精品Taiwan Excellence - Official">
                <a:extLst>
                  <a:ext uri="{FF2B5EF4-FFF2-40B4-BE49-F238E27FC236}">
                    <a16:creationId xmlns:a16="http://schemas.microsoft.com/office/drawing/2014/main" id="{9E918F2B-A133-C1A2-E980-6BA2E0C27003}"/>
                  </a:ext>
                </a:extLst>
              </p:cNvPr>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2169916" y="5197608"/>
                <a:ext cx="931080" cy="470495"/>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2" descr="透明背景的軍用卡車, 軍隊, 卡車, 車輛PNG去背圖片素材免費下載，免摳圖設計圖案下載- Pngtree">
                <a:extLst>
                  <a:ext uri="{FF2B5EF4-FFF2-40B4-BE49-F238E27FC236}">
                    <a16:creationId xmlns:a16="http://schemas.microsoft.com/office/drawing/2014/main" id="{00C32192-B9F8-027E-7E55-371ABCAD7798}"/>
                  </a:ext>
                </a:extLst>
              </p:cNvPr>
              <p:cNvPicPr>
                <a:picLocks noChangeAspect="1" noChangeArrowheads="1"/>
              </p:cNvPicPr>
              <p:nvPr/>
            </p:nvPicPr>
            <p:blipFill rotWithShape="1">
              <a:blip r:embed="rId7">
                <a:clrChange>
                  <a:clrFrom>
                    <a:srgbClr val="F5F5F5"/>
                  </a:clrFrom>
                  <a:clrTo>
                    <a:srgbClr val="F5F5F5">
                      <a:alpha val="0"/>
                    </a:srgbClr>
                  </a:clrTo>
                </a:clrChange>
                <a:extLst>
                  <a:ext uri="{28A0092B-C50C-407E-A947-70E740481C1C}">
                    <a14:useLocalDpi xmlns:a14="http://schemas.microsoft.com/office/drawing/2010/main" val="0"/>
                  </a:ext>
                </a:extLst>
              </a:blip>
              <a:srcRect t="12370" b="16535"/>
              <a:stretch/>
            </p:blipFill>
            <p:spPr bwMode="auto">
              <a:xfrm>
                <a:off x="807616" y="4474935"/>
                <a:ext cx="914879" cy="621221"/>
              </a:xfrm>
              <a:prstGeom prst="rect">
                <a:avLst/>
              </a:prstGeom>
              <a:noFill/>
              <a:extLst>
                <a:ext uri="{909E8E84-426E-40DD-AFC4-6F175D3DCCD1}">
                  <a14:hiddenFill xmlns:a14="http://schemas.microsoft.com/office/drawing/2010/main">
                    <a:solidFill>
                      <a:srgbClr val="FFFFFF"/>
                    </a:solidFill>
                  </a14:hiddenFill>
                </a:ext>
              </a:extLst>
            </p:spPr>
          </p:pic>
          <p:sp>
            <p:nvSpPr>
              <p:cNvPr id="94" name="文字方塊 93">
                <a:extLst>
                  <a:ext uri="{FF2B5EF4-FFF2-40B4-BE49-F238E27FC236}">
                    <a16:creationId xmlns:a16="http://schemas.microsoft.com/office/drawing/2014/main" id="{3C4DAEA7-A303-F745-3406-7B0518C0FB07}"/>
                  </a:ext>
                </a:extLst>
              </p:cNvPr>
              <p:cNvSpPr txBox="1"/>
              <p:nvPr/>
            </p:nvSpPr>
            <p:spPr>
              <a:xfrm>
                <a:off x="520807" y="6207978"/>
                <a:ext cx="1984326" cy="400110"/>
              </a:xfrm>
              <a:prstGeom prst="rect">
                <a:avLst/>
              </a:prstGeom>
              <a:noFill/>
              <a:ln>
                <a:solidFill>
                  <a:schemeClr val="accent1">
                    <a:lumMod val="40000"/>
                    <a:lumOff val="60000"/>
                  </a:schemeClr>
                </a:solidFill>
              </a:ln>
            </p:spPr>
            <p:txBody>
              <a:bodyPr wrap="none" rtlCol="0">
                <a:spAutoFit/>
              </a:bodyPr>
              <a:lstStyle/>
              <a:p>
                <a:pPr algn="ctr"/>
                <a:r>
                  <a:rPr lang="en-US" altLang="zh-TW" sz="2000" b="1" dirty="0">
                    <a:solidFill>
                      <a:schemeClr val="accent1">
                        <a:lumMod val="60000"/>
                        <a:lumOff val="40000"/>
                      </a:schemeClr>
                    </a:solidFill>
                    <a:latin typeface="微軟正黑體" panose="020B0604030504040204" pitchFamily="34" charset="-120"/>
                    <a:ea typeface="微軟正黑體" panose="020B0604030504040204" pitchFamily="34" charset="-120"/>
                  </a:rPr>
                  <a:t>Tier-1 network</a:t>
                </a:r>
                <a:endParaRPr lang="zh-TW" altLang="en-US" sz="2000" b="1" dirty="0">
                  <a:solidFill>
                    <a:schemeClr val="accent1">
                      <a:lumMod val="60000"/>
                      <a:lumOff val="40000"/>
                    </a:schemeClr>
                  </a:solidFill>
                  <a:latin typeface="微軟正黑體" panose="020B0604030504040204" pitchFamily="34" charset="-120"/>
                  <a:ea typeface="微軟正黑體" panose="020B0604030504040204" pitchFamily="34" charset="-120"/>
                </a:endParaRPr>
              </a:p>
            </p:txBody>
          </p:sp>
        </p:grpSp>
        <p:sp>
          <p:nvSpPr>
            <p:cNvPr id="99" name="文字方塊 98">
              <a:extLst>
                <a:ext uri="{FF2B5EF4-FFF2-40B4-BE49-F238E27FC236}">
                  <a16:creationId xmlns:a16="http://schemas.microsoft.com/office/drawing/2014/main" id="{C0E1B082-36A3-676D-6B7B-AC5589DAA382}"/>
                </a:ext>
              </a:extLst>
            </p:cNvPr>
            <p:cNvSpPr txBox="1"/>
            <p:nvPr/>
          </p:nvSpPr>
          <p:spPr>
            <a:xfrm>
              <a:off x="1557734" y="2694171"/>
              <a:ext cx="2571109" cy="1028109"/>
            </a:xfrm>
            <a:prstGeom prst="rect">
              <a:avLst/>
            </a:prstGeom>
            <a:noFill/>
          </p:spPr>
          <p:txBody>
            <a:bodyPr wrap="square" rtlCol="0">
              <a:spAutoFit/>
            </a:bodyPr>
            <a:lstStyle/>
            <a:p>
              <a:r>
                <a:rPr kumimoji="1" lang="en-US" altLang="zh-TW" sz="1700" b="1" dirty="0">
                  <a:solidFill>
                    <a:schemeClr val="accent2">
                      <a:lumMod val="75000"/>
                    </a:schemeClr>
                  </a:solidFill>
                  <a:ea typeface="Microsoft JhengHei" panose="020B0604030504040204" pitchFamily="34" charset="-120"/>
                </a:rPr>
                <a:t>Tier-1 mesh controller</a:t>
              </a:r>
            </a:p>
            <a:p>
              <a:r>
                <a:rPr kumimoji="1" lang="en-US" altLang="zh-TW" sz="1700" b="1" dirty="0">
                  <a:solidFill>
                    <a:srgbClr val="0000FF"/>
                  </a:solidFill>
                  <a:ea typeface="Microsoft JhengHei" panose="020B0604030504040204" pitchFamily="34" charset="-120"/>
                </a:rPr>
                <a:t>NTN UE/NTN UE Emulator</a:t>
              </a:r>
              <a:endParaRPr kumimoji="1" lang="zh-TW" altLang="en-US" sz="1700" b="1" dirty="0">
                <a:solidFill>
                  <a:srgbClr val="0000FF"/>
                </a:solidFill>
                <a:ea typeface="Microsoft JhengHei" panose="020B0604030504040204" pitchFamily="34" charset="-120"/>
              </a:endParaRPr>
            </a:p>
          </p:txBody>
        </p:sp>
        <p:pic>
          <p:nvPicPr>
            <p:cNvPr id="100" name="圖片 99">
              <a:extLst>
                <a:ext uri="{FF2B5EF4-FFF2-40B4-BE49-F238E27FC236}">
                  <a16:creationId xmlns:a16="http://schemas.microsoft.com/office/drawing/2014/main" id="{E21F44CD-F0EB-F716-DA77-C537512B8934}"/>
                </a:ext>
              </a:extLst>
            </p:cNvPr>
            <p:cNvPicPr>
              <a:picLocks noChangeAspect="1"/>
            </p:cNvPicPr>
            <p:nvPr/>
          </p:nvPicPr>
          <p:blipFill>
            <a:blip r:embed="rId3">
              <a:clrChange>
                <a:clrFrom>
                  <a:srgbClr val="FFFFFF"/>
                </a:clrFrom>
                <a:clrTo>
                  <a:srgbClr val="FFFFFF">
                    <a:alpha val="0"/>
                  </a:srgbClr>
                </a:clrTo>
              </a:clrChange>
            </a:blip>
            <a:stretch>
              <a:fillRect/>
            </a:stretch>
          </p:blipFill>
          <p:spPr>
            <a:xfrm flipH="1">
              <a:off x="3651783" y="3302980"/>
              <a:ext cx="670616" cy="628409"/>
            </a:xfrm>
            <a:prstGeom prst="rect">
              <a:avLst/>
            </a:prstGeom>
          </p:spPr>
        </p:pic>
        <p:sp>
          <p:nvSpPr>
            <p:cNvPr id="101" name="矩形 100">
              <a:extLst>
                <a:ext uri="{FF2B5EF4-FFF2-40B4-BE49-F238E27FC236}">
                  <a16:creationId xmlns:a16="http://schemas.microsoft.com/office/drawing/2014/main" id="{5055D708-A383-2F40-5672-5E52D932B29E}"/>
                </a:ext>
              </a:extLst>
            </p:cNvPr>
            <p:cNvSpPr/>
            <p:nvPr/>
          </p:nvSpPr>
          <p:spPr>
            <a:xfrm>
              <a:off x="3087333" y="5043834"/>
              <a:ext cx="2239716" cy="603197"/>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ea typeface="微軟正黑體" panose="020B0604030504040204" pitchFamily="34" charset="-120"/>
                </a:rPr>
                <a:t>NTN</a:t>
              </a:r>
              <a:r>
                <a:rPr lang="zh-TW" altLang="en-US" b="1" dirty="0">
                  <a:ea typeface="微軟正黑體" panose="020B0604030504040204" pitchFamily="34" charset="-120"/>
                </a:rPr>
                <a:t> </a:t>
              </a:r>
              <a:r>
                <a:rPr lang="en-US" altLang="zh-TW" b="1" dirty="0">
                  <a:ea typeface="微軟正黑體" panose="020B0604030504040204" pitchFamily="34" charset="-120"/>
                </a:rPr>
                <a:t>UE</a:t>
              </a:r>
              <a:r>
                <a:rPr lang="zh-TW" altLang="en-US" b="1" dirty="0">
                  <a:ea typeface="微軟正黑體" panose="020B0604030504040204" pitchFamily="34" charset="-120"/>
                </a:rPr>
                <a:t> 或</a:t>
              </a:r>
              <a:br>
                <a:rPr lang="en-US" altLang="zh-TW" b="1" dirty="0">
                  <a:ea typeface="微軟正黑體" panose="020B0604030504040204" pitchFamily="34" charset="-120"/>
                </a:rPr>
              </a:br>
              <a:r>
                <a:rPr lang="en-US" altLang="zh-TW" b="1" dirty="0">
                  <a:ea typeface="微軟正黑體" panose="020B0604030504040204" pitchFamily="34" charset="-120"/>
                </a:rPr>
                <a:t>NTN</a:t>
              </a:r>
              <a:r>
                <a:rPr lang="zh-TW" altLang="en-US" b="1" dirty="0">
                  <a:ea typeface="微軟正黑體" panose="020B0604030504040204" pitchFamily="34" charset="-120"/>
                </a:rPr>
                <a:t> </a:t>
              </a:r>
              <a:r>
                <a:rPr lang="en-US" altLang="zh-TW" b="1" dirty="0">
                  <a:ea typeface="微軟正黑體" panose="020B0604030504040204" pitchFamily="34" charset="-120"/>
                </a:rPr>
                <a:t>UE Emulator</a:t>
              </a:r>
            </a:p>
          </p:txBody>
        </p:sp>
        <p:cxnSp>
          <p:nvCxnSpPr>
            <p:cNvPr id="102" name="直線接點 101">
              <a:extLst>
                <a:ext uri="{FF2B5EF4-FFF2-40B4-BE49-F238E27FC236}">
                  <a16:creationId xmlns:a16="http://schemas.microsoft.com/office/drawing/2014/main" id="{9AD74082-5287-2AC2-392B-9D160A463146}"/>
                </a:ext>
              </a:extLst>
            </p:cNvPr>
            <p:cNvCxnSpPr>
              <a:cxnSpLocks/>
              <a:stCxn id="100" idx="2"/>
            </p:cNvCxnSpPr>
            <p:nvPr/>
          </p:nvCxnSpPr>
          <p:spPr>
            <a:xfrm>
              <a:off x="3987091" y="3931389"/>
              <a:ext cx="3189" cy="527105"/>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 name="Picture 4" descr="台灣精品Taiwan Excellence - Official">
              <a:extLst>
                <a:ext uri="{FF2B5EF4-FFF2-40B4-BE49-F238E27FC236}">
                  <a16:creationId xmlns:a16="http://schemas.microsoft.com/office/drawing/2014/main" id="{8DCA4E9B-9EEE-5841-2071-F6AED2D0315E}"/>
                </a:ext>
              </a:extLst>
            </p:cNvPr>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48038" y="3643630"/>
              <a:ext cx="931080" cy="47049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台灣精品Taiwan Excellence - Official">
              <a:extLst>
                <a:ext uri="{FF2B5EF4-FFF2-40B4-BE49-F238E27FC236}">
                  <a16:creationId xmlns:a16="http://schemas.microsoft.com/office/drawing/2014/main" id="{667FCC91-DE9E-2FF8-61DF-F8C2FA90A683}"/>
                </a:ext>
              </a:extLst>
            </p:cNvPr>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999918" y="3625390"/>
              <a:ext cx="931080" cy="470495"/>
            </a:xfrm>
            <a:prstGeom prst="rect">
              <a:avLst/>
            </a:prstGeom>
            <a:noFill/>
            <a:extLst>
              <a:ext uri="{909E8E84-426E-40DD-AFC4-6F175D3DCCD1}">
                <a14:hiddenFill xmlns:a14="http://schemas.microsoft.com/office/drawing/2010/main">
                  <a:solidFill>
                    <a:srgbClr val="FFFFFF"/>
                  </a:solidFill>
                </a14:hiddenFill>
              </a:ext>
            </a:extLst>
          </p:spPr>
        </p:pic>
        <p:cxnSp>
          <p:nvCxnSpPr>
            <p:cNvPr id="105" name="直線接點 104">
              <a:extLst>
                <a:ext uri="{FF2B5EF4-FFF2-40B4-BE49-F238E27FC236}">
                  <a16:creationId xmlns:a16="http://schemas.microsoft.com/office/drawing/2014/main" id="{A1583C69-81C8-C8E5-65E1-4AE48403055D}"/>
                </a:ext>
              </a:extLst>
            </p:cNvPr>
            <p:cNvCxnSpPr>
              <a:cxnSpLocks/>
              <a:stCxn id="93" idx="2"/>
            </p:cNvCxnSpPr>
            <p:nvPr/>
          </p:nvCxnSpPr>
          <p:spPr>
            <a:xfrm>
              <a:off x="1070877" y="3540409"/>
              <a:ext cx="271266" cy="287789"/>
            </a:xfrm>
            <a:prstGeom prst="line">
              <a:avLst/>
            </a:prstGeom>
            <a:ln w="28575">
              <a:solidFill>
                <a:schemeClr val="accent1">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6" name="Picture 4" descr="台灣精品Taiwan Excellence - Official">
              <a:extLst>
                <a:ext uri="{FF2B5EF4-FFF2-40B4-BE49-F238E27FC236}">
                  <a16:creationId xmlns:a16="http://schemas.microsoft.com/office/drawing/2014/main" id="{0EE2E5DC-6FB1-15A0-57E7-29E3DF225DC5}"/>
                </a:ext>
              </a:extLst>
            </p:cNvPr>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3450618" y="4492392"/>
              <a:ext cx="1024188" cy="517544"/>
            </a:xfrm>
            <a:prstGeom prst="rect">
              <a:avLst/>
            </a:prstGeom>
            <a:noFill/>
            <a:extLst>
              <a:ext uri="{909E8E84-426E-40DD-AFC4-6F175D3DCCD1}">
                <a14:hiddenFill xmlns:a14="http://schemas.microsoft.com/office/drawing/2010/main">
                  <a:solidFill>
                    <a:srgbClr val="FFFFFF"/>
                  </a:solidFill>
                </a14:hiddenFill>
              </a:ext>
            </a:extLst>
          </p:spPr>
        </p:pic>
        <p:sp>
          <p:nvSpPr>
            <p:cNvPr id="107" name="文字方塊 106">
              <a:extLst>
                <a:ext uri="{FF2B5EF4-FFF2-40B4-BE49-F238E27FC236}">
                  <a16:creationId xmlns:a16="http://schemas.microsoft.com/office/drawing/2014/main" id="{558290FF-E14B-71DA-1E0A-B8258EA98B20}"/>
                </a:ext>
              </a:extLst>
            </p:cNvPr>
            <p:cNvSpPr txBox="1"/>
            <p:nvPr/>
          </p:nvSpPr>
          <p:spPr>
            <a:xfrm>
              <a:off x="232215" y="1914931"/>
              <a:ext cx="2032570" cy="757554"/>
            </a:xfrm>
            <a:prstGeom prst="rect">
              <a:avLst/>
            </a:prstGeom>
            <a:noFill/>
          </p:spPr>
          <p:txBody>
            <a:bodyPr wrap="square" rtlCol="0">
              <a:spAutoFit/>
            </a:bodyPr>
            <a:lstStyle/>
            <a:p>
              <a:pPr algn="ctr"/>
              <a:r>
                <a:rPr kumimoji="1" lang="en-US" altLang="zh-TW" b="1" dirty="0">
                  <a:solidFill>
                    <a:schemeClr val="accent2">
                      <a:lumMod val="75000"/>
                    </a:schemeClr>
                  </a:solidFill>
                  <a:ea typeface="Microsoft JhengHei" panose="020B0604030504040204" pitchFamily="34" charset="-120"/>
                </a:rPr>
                <a:t>Tier-1 Legacy Mesh Network</a:t>
              </a:r>
              <a:endParaRPr kumimoji="1" lang="zh-TW" altLang="en-US" b="1" dirty="0">
                <a:solidFill>
                  <a:schemeClr val="accent2">
                    <a:lumMod val="75000"/>
                  </a:schemeClr>
                </a:solidFill>
                <a:ea typeface="Microsoft JhengHei" panose="020B0604030504040204" pitchFamily="34" charset="-120"/>
              </a:endParaRPr>
            </a:p>
          </p:txBody>
        </p:sp>
        <p:pic>
          <p:nvPicPr>
            <p:cNvPr id="108" name="圖片 107" descr="一張含有 直升機, 飛機, 無人機 的圖片&#10;&#10;AI 產生的內容可能不正確。">
              <a:extLst>
                <a:ext uri="{FF2B5EF4-FFF2-40B4-BE49-F238E27FC236}">
                  <a16:creationId xmlns:a16="http://schemas.microsoft.com/office/drawing/2014/main" id="{092F7030-2B26-0542-5C50-DDB17BC5BF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6747" y="1492192"/>
              <a:ext cx="1896570" cy="1114697"/>
            </a:xfrm>
            <a:prstGeom prst="rect">
              <a:avLst/>
            </a:prstGeom>
            <a:ln>
              <a:noFill/>
            </a:ln>
            <a:effectLst>
              <a:outerShdw blurRad="292100" dist="139700" dir="2700000" algn="tl" rotWithShape="0">
                <a:srgbClr val="333333">
                  <a:alpha val="65000"/>
                </a:srgbClr>
              </a:outerShdw>
            </a:effectLst>
          </p:spPr>
        </p:pic>
        <p:cxnSp>
          <p:nvCxnSpPr>
            <p:cNvPr id="109" name="直線接點 108">
              <a:extLst>
                <a:ext uri="{FF2B5EF4-FFF2-40B4-BE49-F238E27FC236}">
                  <a16:creationId xmlns:a16="http://schemas.microsoft.com/office/drawing/2014/main" id="{7BF6F85E-312C-8C23-658D-0CB7979A3276}"/>
                </a:ext>
              </a:extLst>
            </p:cNvPr>
            <p:cNvCxnSpPr>
              <a:cxnSpLocks/>
              <a:stCxn id="79" idx="0"/>
            </p:cNvCxnSpPr>
            <p:nvPr/>
          </p:nvCxnSpPr>
          <p:spPr>
            <a:xfrm flipH="1" flipV="1">
              <a:off x="4503353" y="2302620"/>
              <a:ext cx="1489297" cy="1028815"/>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DDCFB78F-9085-B9CF-48F3-E045DC8A6E19}"/>
                </a:ext>
              </a:extLst>
            </p:cNvPr>
            <p:cNvCxnSpPr>
              <a:cxnSpLocks/>
              <a:stCxn id="100" idx="0"/>
            </p:cNvCxnSpPr>
            <p:nvPr/>
          </p:nvCxnSpPr>
          <p:spPr>
            <a:xfrm flipV="1">
              <a:off x="3987091" y="2302620"/>
              <a:ext cx="516262" cy="1000360"/>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E955960E-EF26-9FF2-D812-E9855EC3D83A}"/>
                </a:ext>
              </a:extLst>
            </p:cNvPr>
            <p:cNvCxnSpPr>
              <a:cxnSpLocks/>
              <a:stCxn id="93" idx="0"/>
            </p:cNvCxnSpPr>
            <p:nvPr/>
          </p:nvCxnSpPr>
          <p:spPr>
            <a:xfrm flipV="1">
              <a:off x="1070877" y="2005166"/>
              <a:ext cx="2766809" cy="914022"/>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文字方塊 111">
              <a:extLst>
                <a:ext uri="{FF2B5EF4-FFF2-40B4-BE49-F238E27FC236}">
                  <a16:creationId xmlns:a16="http://schemas.microsoft.com/office/drawing/2014/main" id="{B66348D8-07DC-3AF9-C8DA-A28D73A85460}"/>
                </a:ext>
              </a:extLst>
            </p:cNvPr>
            <p:cNvSpPr txBox="1"/>
            <p:nvPr/>
          </p:nvSpPr>
          <p:spPr>
            <a:xfrm>
              <a:off x="563618" y="1428549"/>
              <a:ext cx="2766809" cy="432888"/>
            </a:xfrm>
            <a:prstGeom prst="rect">
              <a:avLst/>
            </a:prstGeom>
            <a:noFill/>
          </p:spPr>
          <p:txBody>
            <a:bodyPr wrap="square" rtlCol="0">
              <a:spAutoFit/>
            </a:bodyPr>
            <a:lstStyle/>
            <a:p>
              <a:pPr algn="ctr"/>
              <a:r>
                <a:rPr kumimoji="1" lang="en-US" altLang="zh-TW" b="1" dirty="0">
                  <a:solidFill>
                    <a:srgbClr val="0000FF"/>
                  </a:solidFill>
                  <a:latin typeface="Calibri" panose="020F0502020204030204" pitchFamily="34" charset="0"/>
                  <a:ea typeface="微軟正黑體" panose="020B0604030504040204" pitchFamily="34" charset="-120"/>
                </a:rPr>
                <a:t>UAV</a:t>
              </a:r>
              <a:r>
                <a:rPr kumimoji="1" lang="zh-TW" altLang="en-US" b="1" dirty="0">
                  <a:solidFill>
                    <a:srgbClr val="0000FF"/>
                  </a:solidFill>
                  <a:latin typeface="Calibri" panose="020F0502020204030204" pitchFamily="34" charset="0"/>
                  <a:ea typeface="微軟正黑體" panose="020B0604030504040204" pitchFamily="34" charset="-120"/>
                </a:rPr>
                <a:t> </a:t>
              </a:r>
              <a:r>
                <a:rPr kumimoji="1" lang="en-US" altLang="zh-TW" b="1" dirty="0">
                  <a:solidFill>
                    <a:srgbClr val="0000FF"/>
                  </a:solidFill>
                  <a:latin typeface="Calibri" panose="020F0502020204030204" pitchFamily="34" charset="0"/>
                  <a:ea typeface="微軟正黑體" panose="020B0604030504040204" pitchFamily="34" charset="-120"/>
                </a:rPr>
                <a:t>with NTN payload</a:t>
              </a:r>
            </a:p>
          </p:txBody>
        </p:sp>
      </p:grpSp>
      <p:graphicFrame>
        <p:nvGraphicFramePr>
          <p:cNvPr id="115" name="表格 114">
            <a:extLst>
              <a:ext uri="{FF2B5EF4-FFF2-40B4-BE49-F238E27FC236}">
                <a16:creationId xmlns:a16="http://schemas.microsoft.com/office/drawing/2014/main" id="{2CC3B5CE-F971-9B80-ED2A-3E9CEA68178A}"/>
              </a:ext>
            </a:extLst>
          </p:cNvPr>
          <p:cNvGraphicFramePr>
            <a:graphicFrameLocks noGrp="1"/>
          </p:cNvGraphicFramePr>
          <p:nvPr>
            <p:extLst>
              <p:ext uri="{D42A27DB-BD31-4B8C-83A1-F6EECF244321}">
                <p14:modId xmlns:p14="http://schemas.microsoft.com/office/powerpoint/2010/main" val="373494137"/>
              </p:ext>
            </p:extLst>
          </p:nvPr>
        </p:nvGraphicFramePr>
        <p:xfrm>
          <a:off x="7017488" y="1858113"/>
          <a:ext cx="5043236" cy="4423440"/>
        </p:xfrm>
        <a:graphic>
          <a:graphicData uri="http://schemas.openxmlformats.org/drawingml/2006/table">
            <a:tbl>
              <a:tblPr firstRow="1" bandRow="1">
                <a:effectLst>
                  <a:outerShdw blurRad="50800" dist="38100" dir="2700000" algn="tl" rotWithShape="0">
                    <a:prstClr val="black">
                      <a:alpha val="40000"/>
                    </a:prstClr>
                  </a:outerShdw>
                </a:effectLst>
                <a:tableStyleId>{22838BEF-8BB2-4498-84A7-C5851F593DF1}</a:tableStyleId>
              </a:tblPr>
              <a:tblGrid>
                <a:gridCol w="1203320">
                  <a:extLst>
                    <a:ext uri="{9D8B030D-6E8A-4147-A177-3AD203B41FA5}">
                      <a16:colId xmlns:a16="http://schemas.microsoft.com/office/drawing/2014/main" val="1143417163"/>
                    </a:ext>
                  </a:extLst>
                </a:gridCol>
                <a:gridCol w="1888841">
                  <a:extLst>
                    <a:ext uri="{9D8B030D-6E8A-4147-A177-3AD203B41FA5}">
                      <a16:colId xmlns:a16="http://schemas.microsoft.com/office/drawing/2014/main" val="520272968"/>
                    </a:ext>
                  </a:extLst>
                </a:gridCol>
                <a:gridCol w="1951075">
                  <a:extLst>
                    <a:ext uri="{9D8B030D-6E8A-4147-A177-3AD203B41FA5}">
                      <a16:colId xmlns:a16="http://schemas.microsoft.com/office/drawing/2014/main" val="1593441920"/>
                    </a:ext>
                  </a:extLst>
                </a:gridCol>
              </a:tblGrid>
              <a:tr h="370840">
                <a:tc>
                  <a:txBody>
                    <a:bodyPr/>
                    <a:lstStyle/>
                    <a:p>
                      <a:pPr algn="ctr"/>
                      <a:r>
                        <a:rPr lang="zh-TW" altLang="en-US" sz="20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項目</a:t>
                      </a:r>
                      <a:endParaRPr lang="en-US" altLang="zh-TW"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單位</a:t>
                      </a:r>
                      <a:endParaRPr lang="zh-TW" altLang="en-US" sz="20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txBody>
                  <a:tcPr>
                    <a:lnTlToBr w="12700" cap="flat" cmpd="sng" algn="ctr">
                      <a:solidFill>
                        <a:schemeClr val="tx1"/>
                      </a:solidFill>
                      <a:prstDash val="solid"/>
                      <a:round/>
                      <a:headEnd type="none" w="med" len="med"/>
                      <a:tailEnd type="none" w="med" len="med"/>
                    </a:lnTlToBr>
                  </a:tcPr>
                </a:tc>
                <a:tc>
                  <a:txBody>
                    <a:bodyPr/>
                    <a:lstStyle/>
                    <a:p>
                      <a:pPr algn="ctr"/>
                      <a:r>
                        <a:rPr lang="en-US" altLang="zh-TW" sz="20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Tier-1</a:t>
                      </a:r>
                    </a:p>
                    <a:p>
                      <a:pPr algn="ctr"/>
                      <a:r>
                        <a:rPr lang="en-US" altLang="zh-TW" sz="20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Legacy Mesh</a:t>
                      </a:r>
                      <a:endParaRPr lang="zh-TW" altLang="en-US" sz="20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r>
                        <a:rPr lang="en-US" altLang="zh-TW" sz="20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Tier-2</a:t>
                      </a:r>
                    </a:p>
                    <a:p>
                      <a:pPr algn="ctr"/>
                      <a:r>
                        <a:rPr lang="en-US" altLang="zh-TW" sz="20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NTN Mesh</a:t>
                      </a:r>
                      <a:endParaRPr lang="zh-TW" altLang="en-US" sz="20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2396353866"/>
                  </a:ext>
                </a:extLst>
              </a:tr>
              <a:tr h="720000">
                <a:tc>
                  <a:txBody>
                    <a:bodyPr/>
                    <a:lstStyle/>
                    <a:p>
                      <a:pPr algn="ct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海軍</a:t>
                      </a:r>
                      <a:r>
                        <a:rPr lang="en-US" altLang="zh-TW"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陸軍</a:t>
                      </a:r>
                      <a:r>
                        <a:rPr lang="en-US" altLang="zh-TW"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生製中心</a:t>
                      </a: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規劃需求</a:t>
                      </a: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規劃需求</a:t>
                      </a:r>
                    </a:p>
                  </a:txBody>
                  <a:tcPr anchor="ctr"/>
                </a:tc>
                <a:extLst>
                  <a:ext uri="{0D108BD9-81ED-4DB2-BD59-A6C34878D82A}">
                    <a16:rowId xmlns:a16="http://schemas.microsoft.com/office/drawing/2014/main" val="2893559585"/>
                  </a:ext>
                </a:extLst>
              </a:tr>
              <a:tr h="360000">
                <a:tc>
                  <a:txBody>
                    <a:bodyPr/>
                    <a:lstStyle/>
                    <a:p>
                      <a:pPr algn="ct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中科院精密電子組</a:t>
                      </a: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規劃需求</a:t>
                      </a:r>
                      <a:endParaRPr lang="en-US" altLang="zh-TW"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抗干擾通訊模組開發</a:t>
                      </a: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規劃需求</a:t>
                      </a:r>
                      <a:endParaRPr lang="en-US" altLang="zh-TW"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NTN</a:t>
                      </a: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 基站開發</a:t>
                      </a:r>
                      <a:endParaRPr lang="en-US" altLang="zh-TW"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6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(Transparent mode )</a:t>
                      </a:r>
                      <a:endPar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2333150122"/>
                  </a:ext>
                </a:extLst>
              </a:tr>
              <a:tr h="684000">
                <a:tc>
                  <a:txBody>
                    <a:bodyPr/>
                    <a:lstStyle/>
                    <a:p>
                      <a:pPr algn="ct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網通廠商</a:t>
                      </a: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抗干擾通訊模組開發</a:t>
                      </a:r>
                    </a:p>
                  </a:txBody>
                  <a:tcPr anchor="ctr"/>
                </a:tc>
                <a:tc>
                  <a:txBody>
                    <a:bodyPr/>
                    <a:lstStyle/>
                    <a:p>
                      <a:pPr algn="l"/>
                      <a:endPar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1512335426"/>
                  </a:ext>
                </a:extLst>
              </a:tr>
              <a:tr h="684000">
                <a:tc>
                  <a:txBody>
                    <a:bodyPr/>
                    <a:lstStyle/>
                    <a:p>
                      <a:pPr algn="ct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工研院資通所</a:t>
                      </a:r>
                      <a:r>
                        <a:rPr lang="en-US" altLang="zh-TW"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M</a:t>
                      </a: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組</a:t>
                      </a:r>
                    </a:p>
                  </a:txBody>
                  <a:tcPr anchor="ctr"/>
                </a:tc>
                <a:tc>
                  <a:txBody>
                    <a:bodyPr/>
                    <a:lstStyle/>
                    <a:p>
                      <a:pPr algn="l"/>
                      <a:endPar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NTN</a:t>
                      </a: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 基站開發</a:t>
                      </a:r>
                      <a:endParaRPr lang="en-US" altLang="zh-TW"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6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(Transparent mode )</a:t>
                      </a:r>
                      <a:endParaRPr lang="zh-TW" altLang="en-US" sz="16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625488487"/>
                  </a:ext>
                </a:extLst>
              </a:tr>
              <a:tr h="720000">
                <a:tc>
                  <a:txBody>
                    <a:bodyPr/>
                    <a:lstStyle/>
                    <a:p>
                      <a:pPr algn="ct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中興大學團隊</a:t>
                      </a: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無人機開發</a:t>
                      </a:r>
                    </a:p>
                  </a:txBody>
                  <a:tcPr anchor="ctr"/>
                </a:tc>
                <a:tc>
                  <a:txBody>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8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無人機開發</a:t>
                      </a:r>
                    </a:p>
                  </a:txBody>
                  <a:tcPr anchor="ctr"/>
                </a:tc>
                <a:extLst>
                  <a:ext uri="{0D108BD9-81ED-4DB2-BD59-A6C34878D82A}">
                    <a16:rowId xmlns:a16="http://schemas.microsoft.com/office/drawing/2014/main" val="2402581920"/>
                  </a:ext>
                </a:extLst>
              </a:tr>
            </a:tbl>
          </a:graphicData>
        </a:graphic>
      </p:graphicFrame>
      <p:sp>
        <p:nvSpPr>
          <p:cNvPr id="117" name="文字方塊 116">
            <a:extLst>
              <a:ext uri="{FF2B5EF4-FFF2-40B4-BE49-F238E27FC236}">
                <a16:creationId xmlns:a16="http://schemas.microsoft.com/office/drawing/2014/main" id="{367404ED-1A40-68B4-346F-E75577F60C2D}"/>
              </a:ext>
            </a:extLst>
          </p:cNvPr>
          <p:cNvSpPr txBox="1"/>
          <p:nvPr/>
        </p:nvSpPr>
        <p:spPr>
          <a:xfrm>
            <a:off x="308511" y="960875"/>
            <a:ext cx="6708977" cy="1107996"/>
          </a:xfrm>
          <a:prstGeom prst="rect">
            <a:avLst/>
          </a:prstGeom>
          <a:noFill/>
        </p:spPr>
        <p:txBody>
          <a:bodyPr wrap="square" rtlCol="0">
            <a:spAutoFit/>
          </a:bodyPr>
          <a:lstStyle/>
          <a:p>
            <a:pPr marL="342900" indent="-342900" algn="just">
              <a:buFont typeface="Wingdings" panose="05000000000000000000" pitchFamily="2" charset="2"/>
              <a:buChar char="n"/>
            </a:pPr>
            <a:r>
              <a:rPr lang="zh-TW" altLang="en-US" sz="22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各軍方單位除了規畫需求外，中科院合作單位亦會在執行期間參與開發，有助於技術承接持續開發</a:t>
            </a:r>
            <a:endParaRPr lang="en-US" altLang="zh-TW" sz="22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buFont typeface="Wingdings" panose="05000000000000000000" pitchFamily="2" charset="2"/>
              <a:buChar char="n"/>
            </a:pPr>
            <a:r>
              <a:rPr lang="zh-TW" altLang="en-US" sz="22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rPr>
              <a:t>與中興大學跨中心合作，整合無人機與通訊技術</a:t>
            </a:r>
            <a:endParaRPr lang="en-US" altLang="zh-TW" sz="2200" b="1" dirty="0">
              <a:solidFill>
                <a:srgbClr val="002060"/>
              </a:solidFill>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212621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6309" y="64041"/>
            <a:ext cx="557075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關鍵技術指標與軍方單位對接</a:t>
            </a:r>
            <a:r>
              <a:rPr lang="zh-TW" altLang="en-US" sz="2800" b="1"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情形</a:t>
            </a:r>
            <a:endPar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圓角矩形 2"/>
          <p:cNvSpPr/>
          <p:nvPr/>
        </p:nvSpPr>
        <p:spPr>
          <a:xfrm>
            <a:off x="3593824" y="678043"/>
            <a:ext cx="4261104" cy="975933"/>
          </a:xfrm>
          <a:prstGeom prst="roundRect">
            <a:avLst/>
          </a:prstGeom>
          <a:solidFill>
            <a:schemeClr val="accent1"/>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zh-TW" sz="2200" b="1" i="0" u="none" strike="noStrike" kern="0" cap="none" spc="-10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超視距</a:t>
            </a:r>
            <a:r>
              <a:rPr kumimoji="1" lang="en-US" altLang="zh-TW" sz="2200" b="1" i="0" u="none" strike="noStrike" kern="0" cap="none" spc="-10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(BLOS)</a:t>
            </a:r>
            <a:r>
              <a:rPr kumimoji="1" lang="zh-TW" altLang="zh-TW" sz="2200" b="1" i="0" u="none" strike="noStrike" kern="0" cap="none" spc="-10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數據鏈路</a:t>
            </a:r>
            <a:r>
              <a:rPr kumimoji="1" lang="en-US" altLang="zh-TW" sz="2200" b="1" i="0" u="none" strike="noStrike" kern="0" cap="none" spc="-10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1" lang="zh-TW" altLang="en-US" sz="2200" b="1" i="0" u="none" strike="noStrike" kern="0" cap="none" spc="-10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1" lang="zh-TW" altLang="zh-TW" sz="2200" b="1" i="0" u="none" strike="noStrike" kern="0" cap="none" spc="-10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無人機群型通訊裝備</a:t>
            </a:r>
            <a:endParaRPr kumimoji="0" lang="zh-TW" altLang="en-US" sz="2200" b="1" i="0" u="none" strike="noStrike" kern="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圓角矩形 3"/>
          <p:cNvSpPr/>
          <p:nvPr/>
        </p:nvSpPr>
        <p:spPr>
          <a:xfrm>
            <a:off x="1425467" y="1983628"/>
            <a:ext cx="1698775" cy="768485"/>
          </a:xfrm>
          <a:prstGeom prst="roundRect">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中山科學研究院資訊通信</a:t>
            </a:r>
            <a:endParaRPr kumimoji="0" lang="en-US" altLang="zh-TW" sz="1600" b="1"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研究所</a:t>
            </a:r>
          </a:p>
        </p:txBody>
      </p:sp>
      <p:sp>
        <p:nvSpPr>
          <p:cNvPr id="5" name="圓角矩形 4"/>
          <p:cNvSpPr/>
          <p:nvPr/>
        </p:nvSpPr>
        <p:spPr>
          <a:xfrm>
            <a:off x="8608727" y="1983628"/>
            <a:ext cx="1400783" cy="768485"/>
          </a:xfrm>
          <a:prstGeom prst="round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陽明交大學研中心</a:t>
            </a:r>
            <a:endParaRPr kumimoji="0" lang="zh-TW" altLang="en-US" sz="1400" b="1"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sp>
        <p:nvSpPr>
          <p:cNvPr id="6" name="圓角矩形 5"/>
          <p:cNvSpPr/>
          <p:nvPr/>
        </p:nvSpPr>
        <p:spPr>
          <a:xfrm>
            <a:off x="5043958" y="1983630"/>
            <a:ext cx="1455458" cy="768483"/>
          </a:xfrm>
          <a:prstGeom prst="roundRect">
            <a:avLst/>
          </a:prstGeom>
          <a:solidFill>
            <a:srgbClr val="5B9BD5">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海軍陸戰隊</a:t>
            </a:r>
            <a:endParaRPr kumimoji="0" lang="zh-TW" altLang="en-US" sz="1400" b="1"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sp>
        <p:nvSpPr>
          <p:cNvPr id="7" name="圓角矩形 6"/>
          <p:cNvSpPr/>
          <p:nvPr/>
        </p:nvSpPr>
        <p:spPr>
          <a:xfrm>
            <a:off x="3289808" y="1983628"/>
            <a:ext cx="1400783" cy="768485"/>
          </a:xfrm>
          <a:prstGeom prst="roundRect">
            <a:avLst/>
          </a:prstGeom>
          <a:solidFill>
            <a:schemeClr val="accent4">
              <a:lumMod val="60000"/>
              <a:lumOff val="40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陸軍司令部計畫處</a:t>
            </a:r>
            <a:endParaRPr kumimoji="0" lang="zh-TW" altLang="en-US" sz="1400" b="1"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sp>
        <p:nvSpPr>
          <p:cNvPr id="8" name="圓角矩形 7"/>
          <p:cNvSpPr/>
          <p:nvPr/>
        </p:nvSpPr>
        <p:spPr>
          <a:xfrm>
            <a:off x="6853680" y="1979362"/>
            <a:ext cx="1400783" cy="772752"/>
          </a:xfrm>
          <a:prstGeom prst="roundRect">
            <a:avLst/>
          </a:prstGeom>
          <a:solidFill>
            <a:srgbClr val="70AD47"/>
          </a:solidFill>
          <a:ln w="12700" cap="flat" cmpd="sng" algn="ctr">
            <a:solidFill>
              <a:srgbClr val="4472C4">
                <a:shade val="50000"/>
              </a:srgbClr>
            </a:solidFill>
            <a:prstDash val="solid"/>
            <a:miter lim="800000"/>
          </a:ln>
          <a:effectLst/>
        </p:spPr>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軍備局生製中心</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205</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廠</a:t>
            </a:r>
            <a:endParaRPr kumimoji="0" lang="zh-TW" altLang="en-US" sz="1400" b="1"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cxnSp>
        <p:nvCxnSpPr>
          <p:cNvPr id="9" name="直線接點 8"/>
          <p:cNvCxnSpPr/>
          <p:nvPr/>
        </p:nvCxnSpPr>
        <p:spPr>
          <a:xfrm>
            <a:off x="2254758" y="1788500"/>
            <a:ext cx="7061122" cy="0"/>
          </a:xfrm>
          <a:prstGeom prst="line">
            <a:avLst/>
          </a:prstGeom>
          <a:noFill/>
          <a:ln w="38100" cap="flat" cmpd="sng" algn="ctr">
            <a:solidFill>
              <a:sysClr val="windowText" lastClr="000000"/>
            </a:solidFill>
            <a:prstDash val="solid"/>
            <a:miter lim="800000"/>
          </a:ln>
          <a:effectLst/>
        </p:spPr>
      </p:cxnSp>
      <p:cxnSp>
        <p:nvCxnSpPr>
          <p:cNvPr id="10" name="直線接點 9"/>
          <p:cNvCxnSpPr/>
          <p:nvPr/>
        </p:nvCxnSpPr>
        <p:spPr>
          <a:xfrm>
            <a:off x="9309119" y="1788500"/>
            <a:ext cx="0" cy="195129"/>
          </a:xfrm>
          <a:prstGeom prst="line">
            <a:avLst/>
          </a:prstGeom>
          <a:noFill/>
          <a:ln w="38100" cap="flat" cmpd="sng" algn="ctr">
            <a:solidFill>
              <a:sysClr val="windowText" lastClr="000000"/>
            </a:solidFill>
            <a:prstDash val="solid"/>
            <a:miter lim="800000"/>
          </a:ln>
          <a:effectLst/>
        </p:spPr>
      </p:cxnSp>
      <p:cxnSp>
        <p:nvCxnSpPr>
          <p:cNvPr id="11" name="直線接點 10"/>
          <p:cNvCxnSpPr/>
          <p:nvPr/>
        </p:nvCxnSpPr>
        <p:spPr>
          <a:xfrm>
            <a:off x="7517752" y="1790123"/>
            <a:ext cx="0" cy="195129"/>
          </a:xfrm>
          <a:prstGeom prst="line">
            <a:avLst/>
          </a:prstGeom>
          <a:noFill/>
          <a:ln w="38100" cap="flat" cmpd="sng" algn="ctr">
            <a:solidFill>
              <a:sysClr val="windowText" lastClr="000000"/>
            </a:solidFill>
            <a:prstDash val="solid"/>
            <a:miter lim="800000"/>
          </a:ln>
          <a:effectLst/>
        </p:spPr>
      </p:cxnSp>
      <p:cxnSp>
        <p:nvCxnSpPr>
          <p:cNvPr id="12" name="直線接點 11"/>
          <p:cNvCxnSpPr/>
          <p:nvPr/>
        </p:nvCxnSpPr>
        <p:spPr>
          <a:xfrm>
            <a:off x="3970248" y="1790123"/>
            <a:ext cx="0" cy="195129"/>
          </a:xfrm>
          <a:prstGeom prst="line">
            <a:avLst/>
          </a:prstGeom>
          <a:noFill/>
          <a:ln w="38100" cap="flat" cmpd="sng" algn="ctr">
            <a:solidFill>
              <a:sysClr val="windowText" lastClr="000000"/>
            </a:solidFill>
            <a:prstDash val="solid"/>
            <a:miter lim="800000"/>
          </a:ln>
          <a:effectLst/>
        </p:spPr>
      </p:cxnSp>
      <p:cxnSp>
        <p:nvCxnSpPr>
          <p:cNvPr id="13" name="直線接點 12"/>
          <p:cNvCxnSpPr/>
          <p:nvPr/>
        </p:nvCxnSpPr>
        <p:spPr>
          <a:xfrm>
            <a:off x="2265683" y="1790123"/>
            <a:ext cx="0" cy="195129"/>
          </a:xfrm>
          <a:prstGeom prst="line">
            <a:avLst/>
          </a:prstGeom>
          <a:noFill/>
          <a:ln w="38100" cap="flat" cmpd="sng" algn="ctr">
            <a:solidFill>
              <a:sysClr val="windowText" lastClr="000000"/>
            </a:solidFill>
            <a:prstDash val="solid"/>
            <a:miter lim="800000"/>
          </a:ln>
          <a:effectLst/>
        </p:spPr>
      </p:cxnSp>
      <p:sp>
        <p:nvSpPr>
          <p:cNvPr id="14" name="向下箭號 13"/>
          <p:cNvSpPr/>
          <p:nvPr/>
        </p:nvSpPr>
        <p:spPr>
          <a:xfrm>
            <a:off x="2659631" y="2845146"/>
            <a:ext cx="6392051" cy="576322"/>
          </a:xfrm>
          <a:prstGeom prst="downArrow">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規劃</a:t>
            </a:r>
            <a:r>
              <a:rPr kumimoji="0" lang="en-US" altLang="zh-TW" sz="18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a:t>
            </a:r>
            <a:r>
              <a:rPr kumimoji="0" lang="zh-TW" altLang="en-US" sz="18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技術深耕</a:t>
            </a:r>
            <a:r>
              <a:rPr kumimoji="0" lang="en-US" altLang="zh-TW" sz="18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a:t>
            </a:r>
            <a:r>
              <a:rPr kumimoji="0" lang="zh-TW" altLang="en-US" sz="1800" b="0" i="0" u="none"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督導及協助</a:t>
            </a:r>
          </a:p>
        </p:txBody>
      </p:sp>
      <p:cxnSp>
        <p:nvCxnSpPr>
          <p:cNvPr id="15" name="直線接點 14"/>
          <p:cNvCxnSpPr>
            <a:cxnSpLocks/>
            <a:stCxn id="3" idx="2"/>
          </p:cNvCxnSpPr>
          <p:nvPr/>
        </p:nvCxnSpPr>
        <p:spPr>
          <a:xfrm>
            <a:off x="5724376" y="1653976"/>
            <a:ext cx="0" cy="325385"/>
          </a:xfrm>
          <a:prstGeom prst="line">
            <a:avLst/>
          </a:prstGeom>
          <a:noFill/>
          <a:ln w="38100" cap="flat" cmpd="sng" algn="ctr">
            <a:solidFill>
              <a:sysClr val="windowText" lastClr="000000"/>
            </a:solidFill>
            <a:prstDash val="solid"/>
            <a:miter lim="800000"/>
          </a:ln>
          <a:effectLst/>
        </p:spPr>
      </p:cxnSp>
      <p:pic>
        <p:nvPicPr>
          <p:cNvPr id="16" name="圖片 15">
            <a:extLst>
              <a:ext uri="{FF2B5EF4-FFF2-40B4-BE49-F238E27FC236}">
                <a16:creationId xmlns:a16="http://schemas.microsoft.com/office/drawing/2014/main" id="{2B661157-3301-4BBF-ADE7-D7769067302F}"/>
              </a:ext>
            </a:extLst>
          </p:cNvPr>
          <p:cNvPicPr>
            <a:picLocks noChangeAspect="1"/>
          </p:cNvPicPr>
          <p:nvPr/>
        </p:nvPicPr>
        <p:blipFill>
          <a:blip r:embed="rId2"/>
          <a:stretch>
            <a:fillRect/>
          </a:stretch>
        </p:blipFill>
        <p:spPr>
          <a:xfrm>
            <a:off x="3480881" y="3465057"/>
            <a:ext cx="4773582" cy="2603218"/>
          </a:xfrm>
          <a:prstGeom prst="rect">
            <a:avLst/>
          </a:prstGeom>
        </p:spPr>
      </p:pic>
      <p:sp>
        <p:nvSpPr>
          <p:cNvPr id="18" name="內容版面配置區 54">
            <a:extLst>
              <a:ext uri="{FF2B5EF4-FFF2-40B4-BE49-F238E27FC236}">
                <a16:creationId xmlns:a16="http://schemas.microsoft.com/office/drawing/2014/main" id="{C42B7C4C-7C0B-45F3-995E-BD524D2ED3F2}"/>
              </a:ext>
            </a:extLst>
          </p:cNvPr>
          <p:cNvSpPr txBox="1">
            <a:spLocks/>
          </p:cNvSpPr>
          <p:nvPr/>
        </p:nvSpPr>
        <p:spPr>
          <a:xfrm>
            <a:off x="643754" y="3564506"/>
            <a:ext cx="3612737" cy="1185287"/>
          </a:xfrm>
          <a:prstGeom prst="rect">
            <a:avLst/>
          </a:prstGeom>
        </p:spPr>
        <p:txBody>
          <a:bodyPr/>
          <a:lstStyle/>
          <a:p>
            <a:pPr marL="187325" marR="0" lvl="0" indent="-187325" algn="just" defTabSz="914400" rtl="0" eaLnBrk="1" fontAlgn="auto" latinLnBrk="0" hangingPunct="1">
              <a:lnSpc>
                <a:spcPts val="2400"/>
              </a:lnSpc>
              <a:spcBef>
                <a:spcPts val="1000"/>
              </a:spcBef>
              <a:spcAft>
                <a:spcPts val="0"/>
              </a:spcAft>
              <a:buClrTx/>
              <a:buSzTx/>
              <a:buFont typeface="Wingdings" panose="05000000000000000000" pitchFamily="2" charset="2"/>
              <a:buChar char="n"/>
              <a:tabLst/>
              <a:defRPr/>
            </a:pPr>
            <a:r>
              <a:rPr kumimoji="0" lang="zh-TW" altLang="en-US"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關鍵技術需求規格</a:t>
            </a:r>
            <a:endParaRPr kumimoji="0" lang="en-US" altLang="zh-TW"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a:p>
            <a:pPr marL="187325" marR="0" lvl="0" indent="-187325" algn="just" defTabSz="914400" rtl="0" eaLnBrk="1" fontAlgn="auto" latinLnBrk="0" hangingPunct="1">
              <a:lnSpc>
                <a:spcPts val="2400"/>
              </a:lnSpc>
              <a:spcBef>
                <a:spcPts val="1000"/>
              </a:spcBef>
              <a:spcAft>
                <a:spcPts val="0"/>
              </a:spcAft>
              <a:buClrTx/>
              <a:buSzTx/>
              <a:buFont typeface="Wingdings" panose="05000000000000000000" pitchFamily="2" charset="2"/>
              <a:buChar char="n"/>
              <a:tabLst/>
              <a:defRPr/>
            </a:pPr>
            <a:r>
              <a:rPr kumimoji="0" lang="zh-TW" altLang="en-US"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軍備應用</a:t>
            </a:r>
            <a:endParaRPr kumimoji="0" lang="en-US" altLang="zh-TW"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a:p>
            <a:pPr marL="187325" marR="0" lvl="0" indent="-187325" algn="just" defTabSz="914400" rtl="0" eaLnBrk="1" fontAlgn="auto" latinLnBrk="0" hangingPunct="1">
              <a:lnSpc>
                <a:spcPts val="2400"/>
              </a:lnSpc>
              <a:spcBef>
                <a:spcPts val="1000"/>
              </a:spcBef>
              <a:spcAft>
                <a:spcPts val="0"/>
              </a:spcAft>
              <a:buClrTx/>
              <a:buSzTx/>
              <a:buFont typeface="Wingdings" panose="05000000000000000000" pitchFamily="2" charset="2"/>
              <a:buChar char="n"/>
              <a:tabLst/>
              <a:defRPr/>
            </a:pPr>
            <a:r>
              <a:rPr kumimoji="0" lang="zh-TW" altLang="en-US"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驗測環境規劃</a:t>
            </a:r>
            <a:endParaRPr kumimoji="0" lang="en-US" altLang="zh-TW"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sp>
        <p:nvSpPr>
          <p:cNvPr id="21" name="內容版面配置區 54">
            <a:extLst>
              <a:ext uri="{FF2B5EF4-FFF2-40B4-BE49-F238E27FC236}">
                <a16:creationId xmlns:a16="http://schemas.microsoft.com/office/drawing/2014/main" id="{C42B7C4C-7C0B-45F3-995E-BD524D2ED3F2}"/>
              </a:ext>
            </a:extLst>
          </p:cNvPr>
          <p:cNvSpPr txBox="1">
            <a:spLocks/>
          </p:cNvSpPr>
          <p:nvPr/>
        </p:nvSpPr>
        <p:spPr>
          <a:xfrm>
            <a:off x="8254463" y="3579599"/>
            <a:ext cx="3804448" cy="1203940"/>
          </a:xfrm>
          <a:prstGeom prst="rect">
            <a:avLst/>
          </a:prstGeom>
        </p:spPr>
        <p:txBody>
          <a:bodyPr/>
          <a:lstStyle/>
          <a:p>
            <a:pPr marL="187325" marR="0" lvl="0" indent="-187325" algn="just" defTabSz="914400" rtl="0" eaLnBrk="1" fontAlgn="auto" latinLnBrk="0" hangingPunct="1">
              <a:lnSpc>
                <a:spcPts val="2400"/>
              </a:lnSpc>
              <a:spcBef>
                <a:spcPts val="1000"/>
              </a:spcBef>
              <a:spcAft>
                <a:spcPts val="0"/>
              </a:spcAft>
              <a:buClrTx/>
              <a:buSzTx/>
              <a:buFont typeface="Wingdings" panose="05000000000000000000" pitchFamily="2" charset="2"/>
              <a:buChar char="n"/>
              <a:tabLst/>
              <a:defRPr/>
            </a:pPr>
            <a:r>
              <a:rPr kumimoji="0" lang="zh-TW" altLang="en-US"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軍方對接單位組織委員會</a:t>
            </a:r>
            <a:endParaRPr kumimoji="0" lang="en-US" altLang="zh-TW"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a:p>
            <a:pPr marL="187325" marR="0" lvl="0" indent="-187325" algn="just" defTabSz="914400" rtl="0" eaLnBrk="1" fontAlgn="auto" latinLnBrk="0" hangingPunct="1">
              <a:lnSpc>
                <a:spcPts val="2400"/>
              </a:lnSpc>
              <a:spcBef>
                <a:spcPts val="1000"/>
              </a:spcBef>
              <a:spcAft>
                <a:spcPts val="0"/>
              </a:spcAft>
              <a:buClrTx/>
              <a:buSzTx/>
              <a:buFont typeface="Wingdings" panose="05000000000000000000" pitchFamily="2" charset="2"/>
              <a:buChar char="n"/>
              <a:tabLst/>
              <a:defRPr/>
            </a:pPr>
            <a:r>
              <a:rPr kumimoji="0" lang="zh-TW" altLang="en-US"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定期召開技術交流委員會</a:t>
            </a:r>
            <a:endParaRPr kumimoji="0" lang="en-US" altLang="zh-TW"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a:p>
            <a:pPr marL="187325" marR="0" lvl="0" indent="-187325" algn="just" defTabSz="914400" rtl="0" eaLnBrk="1" fontAlgn="auto" latinLnBrk="0" hangingPunct="1">
              <a:lnSpc>
                <a:spcPts val="2400"/>
              </a:lnSpc>
              <a:spcBef>
                <a:spcPts val="1000"/>
              </a:spcBef>
              <a:spcAft>
                <a:spcPts val="0"/>
              </a:spcAft>
              <a:buClrTx/>
              <a:buSzTx/>
              <a:buFont typeface="Wingdings" panose="05000000000000000000" pitchFamily="2" charset="2"/>
              <a:buChar char="n"/>
              <a:tabLst/>
              <a:defRPr/>
            </a:pPr>
            <a:r>
              <a:rPr kumimoji="0" lang="zh-TW" altLang="en-US"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關鍵指標技術交流</a:t>
            </a:r>
            <a:endParaRPr kumimoji="0" lang="en-US" altLang="zh-TW" sz="22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sp>
        <p:nvSpPr>
          <p:cNvPr id="22" name="矩形 21">
            <a:extLst>
              <a:ext uri="{FF2B5EF4-FFF2-40B4-BE49-F238E27FC236}">
                <a16:creationId xmlns:a16="http://schemas.microsoft.com/office/drawing/2014/main" id="{9546368A-8364-421C-99F2-F6FA0B2EB0E0}"/>
              </a:ext>
            </a:extLst>
          </p:cNvPr>
          <p:cNvSpPr/>
          <p:nvPr/>
        </p:nvSpPr>
        <p:spPr>
          <a:xfrm>
            <a:off x="2355821" y="6111864"/>
            <a:ext cx="6858996" cy="47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0" cap="none" spc="0" normalizeH="0" baseline="0" noProof="0" dirty="0">
                <a:ln>
                  <a:noFill/>
                </a:ln>
                <a:solidFill>
                  <a:srgbClr val="0000FF"/>
                </a:solidFill>
                <a:effectLst/>
                <a:uLnTx/>
                <a:uFillTx/>
                <a:latin typeface="標楷體" panose="03000509000000000000" pitchFamily="65" charset="-120"/>
                <a:ea typeface="標楷體" panose="03000509000000000000" pitchFamily="65" charset="-120"/>
                <a:cs typeface="+mn-cs"/>
              </a:rPr>
              <a:t>國防科技關鍵技術落地與國防裝備系統整合</a:t>
            </a:r>
            <a:endParaRPr kumimoji="0" lang="en-US" altLang="zh-TW" sz="2000" b="1" i="0" u="none" strike="noStrike" kern="0" cap="none" spc="0" normalizeH="0" baseline="0" noProof="0" dirty="0">
              <a:ln>
                <a:noFill/>
              </a:ln>
              <a:solidFill>
                <a:srgbClr val="0000FF"/>
              </a:solidFill>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1266903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EB1D4-9C17-CF1B-4254-991258FF5583}"/>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79A8F26B-8138-F3A6-1CA9-E714C511A493}"/>
              </a:ext>
            </a:extLst>
          </p:cNvPr>
          <p:cNvSpPr>
            <a:spLocks/>
          </p:cNvSpPr>
          <p:nvPr/>
        </p:nvSpPr>
        <p:spPr>
          <a:xfrm>
            <a:off x="1959781" y="1805127"/>
            <a:ext cx="8987913" cy="2256920"/>
          </a:xfrm>
          <a:prstGeom prst="rect">
            <a:avLst/>
          </a:prstGeom>
          <a:pattFill prst="pct5">
            <a:fgClr>
              <a:schemeClr val="accent1"/>
            </a:fgClr>
            <a:bgClr>
              <a:schemeClr val="bg1"/>
            </a:bgClr>
          </a:pattFill>
          <a:ln w="0">
            <a:noFill/>
          </a:ln>
          <a:effectLst>
            <a:glow rad="228600">
              <a:schemeClr val="accent3">
                <a:satMod val="175000"/>
                <a:alpha val="40000"/>
              </a:schemeClr>
            </a:glow>
            <a:outerShdw blurRad="50800" dist="38100" dir="18900000" algn="b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3E8D9E70-4F19-0165-1B2D-A2C67CDD2DAE}"/>
              </a:ext>
            </a:extLst>
          </p:cNvPr>
          <p:cNvSpPr txBox="1"/>
          <p:nvPr/>
        </p:nvSpPr>
        <p:spPr>
          <a:xfrm>
            <a:off x="2792634" y="2574482"/>
            <a:ext cx="8155060" cy="700192"/>
          </a:xfrm>
          <a:prstGeom prst="rect">
            <a:avLst/>
          </a:prstGeom>
          <a:noFill/>
        </p:spPr>
        <p:txBody>
          <a:bodyPr wrap="square" rtlCol="0">
            <a:spAutoFit/>
          </a:bodyPr>
          <a:lstStyle/>
          <a:p>
            <a:pPr marL="0" marR="0" lvl="0" indent="0" algn="l" defTabSz="914400" rtl="0" eaLnBrk="1" fontAlgn="auto" latinLnBrk="0" hangingPunct="1">
              <a:lnSpc>
                <a:spcPts val="52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技術發展藍圖規畫</a:t>
            </a:r>
          </a:p>
        </p:txBody>
      </p:sp>
      <p:sp>
        <p:nvSpPr>
          <p:cNvPr id="5" name="菱形 4">
            <a:extLst>
              <a:ext uri="{FF2B5EF4-FFF2-40B4-BE49-F238E27FC236}">
                <a16:creationId xmlns:a16="http://schemas.microsoft.com/office/drawing/2014/main" id="{A59B6176-8531-4A54-1AEC-94DED8DE62EE}"/>
              </a:ext>
            </a:extLst>
          </p:cNvPr>
          <p:cNvSpPr>
            <a:spLocks noChangeAspect="1"/>
          </p:cNvSpPr>
          <p:nvPr/>
        </p:nvSpPr>
        <p:spPr>
          <a:xfrm>
            <a:off x="315777" y="988692"/>
            <a:ext cx="2304000" cy="2304000"/>
          </a:xfrm>
          <a:prstGeom prst="diamond">
            <a:avLst/>
          </a:prstGeom>
          <a:solidFill>
            <a:srgbClr val="172E9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5400" kern="0" dirty="0">
                <a:solidFill>
                  <a:prstClr val="white"/>
                </a:solidFill>
                <a:latin typeface="Times New Roman" panose="02020603050405020304" pitchFamily="18" charset="0"/>
                <a:ea typeface="微軟正黑體" panose="020B0604030504040204" pitchFamily="34" charset="-120"/>
                <a:cs typeface="Times New Roman" panose="02020603050405020304" pitchFamily="18" charset="0"/>
              </a:rPr>
              <a:t>2</a:t>
            </a:r>
            <a:r>
              <a:rPr kumimoji="0" lang="en-US" altLang="zh-TW" sz="5400" b="0" i="0" u="none" strike="noStrike" kern="0" cap="none" spc="0" normalizeH="0" baseline="0" noProof="0" dirty="0">
                <a:ln>
                  <a:noFill/>
                </a:ln>
                <a:solidFill>
                  <a:prstClr val="white"/>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-a</a:t>
            </a:r>
            <a:endParaRPr kumimoji="0" lang="zh-TW" altLang="en-US" sz="5400" b="0" i="0" u="none" strike="noStrike" kern="0" cap="none" spc="0" normalizeH="0" baseline="0" noProof="0" dirty="0">
              <a:ln>
                <a:noFill/>
              </a:ln>
              <a:solidFill>
                <a:prstClr val="white"/>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652390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5657EC0D-4C28-4533-8A0F-570E806D6D01}"/>
              </a:ext>
            </a:extLst>
          </p:cNvPr>
          <p:cNvSpPr txBox="1"/>
          <p:nvPr/>
        </p:nvSpPr>
        <p:spPr>
          <a:xfrm>
            <a:off x="298936" y="947426"/>
            <a:ext cx="11020716" cy="958532"/>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tabLst/>
              <a:defRPr/>
            </a:pPr>
            <a:r>
              <a:rPr kumimoji="0" lang="en-US"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FY113: </a:t>
            </a:r>
            <a:r>
              <a:rPr kumimoji="0" lang="en-US" altLang="zh-TW" sz="2000" b="1" i="0" u="none" strike="noStrike" kern="1200" cap="none" spc="0" normalizeH="0" baseline="0" noProof="0" dirty="0">
                <a:ln>
                  <a:noFill/>
                </a:ln>
                <a:solidFill>
                  <a:srgbClr val="C00000"/>
                </a:solidFill>
                <a:effectLst/>
                <a:uLnTx/>
                <a:uFillTx/>
                <a:latin typeface="Century Gothic" panose="020B0502020202020204" pitchFamily="34" charset="0"/>
                <a:ea typeface="Microsoft JhengHei" panose="020B0604030504040204" pitchFamily="34" charset="-120"/>
                <a:cs typeface="+mn-cs"/>
              </a:rPr>
              <a:t>Tier-1 MESH</a:t>
            </a:r>
            <a:r>
              <a:rPr kumimoji="0" lang="zh-TW" alt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通訊網路及指揮平台</a:t>
            </a:r>
            <a:r>
              <a:rPr lang="en-US" altLang="zh-TW" sz="2000" dirty="0">
                <a:solidFill>
                  <a:srgbClr val="000000"/>
                </a:solidFill>
                <a:latin typeface="Century Gothic" panose="020B0502020202020204" pitchFamily="34" charset="0"/>
                <a:ea typeface="Microsoft JhengHei" panose="020B0604030504040204" pitchFamily="34" charset="-120"/>
              </a:rPr>
              <a:t>(</a:t>
            </a:r>
            <a:r>
              <a:rPr kumimoji="0" lang="zh-TW" alt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適用</a:t>
            </a:r>
            <a:r>
              <a:rPr kumimoji="0" lang="zh-TW" altLang="en-US" sz="2000" b="0" i="0" u="none" strike="noStrike" kern="1200" cap="none" spc="0" normalizeH="0" baseline="0" noProof="0" dirty="0">
                <a:ln>
                  <a:noFill/>
                </a:ln>
                <a:solidFill>
                  <a:srgbClr val="C00000"/>
                </a:solidFill>
                <a:effectLst/>
                <a:uLnTx/>
                <a:uFillTx/>
                <a:latin typeface="Century Gothic" panose="020B0502020202020204" pitchFamily="34" charset="0"/>
                <a:ea typeface="Microsoft JhengHei" panose="020B0604030504040204" pitchFamily="34" charset="-120"/>
                <a:cs typeface="+mn-cs"/>
              </a:rPr>
              <a:t>連級</a:t>
            </a:r>
            <a:r>
              <a:rPr kumimoji="0" lang="zh-TW" alt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作戰需求，操作範圍達</a:t>
            </a:r>
            <a:r>
              <a:rPr lang="en-US" altLang="zh-TW" sz="2000" b="1" dirty="0">
                <a:solidFill>
                  <a:srgbClr val="C00000"/>
                </a:solidFill>
                <a:latin typeface="Century Gothic" panose="020B0502020202020204" pitchFamily="34" charset="0"/>
                <a:ea typeface="Microsoft JhengHei" panose="020B0604030504040204" pitchFamily="34" charset="-120"/>
              </a:rPr>
              <a:t>1</a:t>
            </a:r>
            <a:r>
              <a:rPr kumimoji="0" lang="en-US" altLang="zh-TW" sz="2000" b="1" i="0" u="none" strike="noStrike" kern="1200" cap="none" spc="0" normalizeH="0" baseline="0" noProof="0" dirty="0">
                <a:ln>
                  <a:noFill/>
                </a:ln>
                <a:solidFill>
                  <a:srgbClr val="C00000"/>
                </a:solidFill>
                <a:effectLst/>
                <a:uLnTx/>
                <a:uFillTx/>
                <a:latin typeface="Century Gothic" panose="020B0502020202020204" pitchFamily="34" charset="0"/>
                <a:ea typeface="Microsoft JhengHei" panose="020B0604030504040204" pitchFamily="34" charset="-120"/>
                <a:cs typeface="+mn-cs"/>
              </a:rPr>
              <a:t>0</a:t>
            </a:r>
            <a:r>
              <a:rPr kumimoji="0" lang="zh-TW" altLang="en-US" sz="2000" b="1" i="0" u="none" strike="noStrike" kern="1200" cap="none" spc="0" normalizeH="0" baseline="0" noProof="0" dirty="0">
                <a:ln>
                  <a:noFill/>
                </a:ln>
                <a:solidFill>
                  <a:srgbClr val="C00000"/>
                </a:solidFill>
                <a:effectLst/>
                <a:uLnTx/>
                <a:uFillTx/>
                <a:latin typeface="Century Gothic" panose="020B0502020202020204" pitchFamily="34" charset="0"/>
                <a:ea typeface="Microsoft JhengHei" panose="020B0604030504040204" pitchFamily="34" charset="-120"/>
                <a:cs typeface="+mn-cs"/>
              </a:rPr>
              <a:t>公里</a:t>
            </a:r>
            <a:r>
              <a:rPr kumimoji="0" lang="en-US" altLang="zh-TW" sz="2000" b="1" i="0" u="none" strike="noStrike" kern="1200" cap="none" spc="0" normalizeH="0" baseline="0" noProof="0" dirty="0">
                <a:ln>
                  <a:noFill/>
                </a:ln>
                <a:effectLst/>
                <a:uLnTx/>
                <a:uFillTx/>
                <a:latin typeface="Century Gothic" panose="020B0502020202020204" pitchFamily="34" charset="0"/>
                <a:ea typeface="Microsoft JhengHei" panose="020B0604030504040204" pitchFamily="34" charset="-120"/>
                <a:cs typeface="+mn-cs"/>
              </a:rPr>
              <a:t>)</a:t>
            </a:r>
          </a:p>
          <a:p>
            <a:pPr marL="342900" indent="-342900">
              <a:lnSpc>
                <a:spcPct val="150000"/>
              </a:lnSpc>
              <a:buFont typeface="Wingdings" panose="05000000000000000000" pitchFamily="2" charset="2"/>
              <a:buChar char="n"/>
              <a:defRPr/>
            </a:pPr>
            <a:r>
              <a:rPr kumimoji="0" lang="en-US" altLang="zh-TW" sz="2000" b="0" i="0" u="none" strike="noStrike" kern="12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FY114-115: </a:t>
            </a:r>
            <a:r>
              <a:rPr kumimoji="0" lang="en-US" altLang="zh-TW" sz="2000" b="1" i="0" u="none" strike="noStrike" kern="1200" cap="none" spc="0" normalizeH="0" baseline="0" noProof="0" dirty="0">
                <a:ln>
                  <a:noFill/>
                </a:ln>
                <a:solidFill>
                  <a:srgbClr val="C00000"/>
                </a:solidFill>
                <a:effectLst/>
                <a:uLnTx/>
                <a:uFillTx/>
                <a:latin typeface="Century Gothic" panose="020B0502020202020204" pitchFamily="34" charset="0"/>
                <a:ea typeface="Microsoft JhengHei" panose="020B0604030504040204" pitchFamily="34" charset="-120"/>
                <a:cs typeface="+mn-cs"/>
              </a:rPr>
              <a:t>Tier-2 MESH</a:t>
            </a:r>
            <a:r>
              <a:rPr kumimoji="0" lang="zh-TW" alt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通訊網路及指揮平台</a:t>
            </a:r>
            <a:r>
              <a:rPr lang="en-US" altLang="zh-TW" sz="2000" dirty="0">
                <a:solidFill>
                  <a:srgbClr val="000000"/>
                </a:solidFill>
                <a:latin typeface="Century Gothic" panose="020B0502020202020204" pitchFamily="34" charset="0"/>
                <a:ea typeface="Microsoft JhengHei" panose="020B0604030504040204" pitchFamily="34" charset="-120"/>
              </a:rPr>
              <a:t>(</a:t>
            </a:r>
            <a:r>
              <a:rPr kumimoji="0" lang="zh-TW" alt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適用</a:t>
            </a:r>
            <a:r>
              <a:rPr kumimoji="0" lang="zh-TW" altLang="en-US" sz="2000" b="0" i="0" u="none" strike="noStrike" kern="1200" cap="none" spc="0" normalizeH="0" baseline="0" noProof="0" dirty="0">
                <a:ln>
                  <a:noFill/>
                </a:ln>
                <a:solidFill>
                  <a:srgbClr val="C00000"/>
                </a:solidFill>
                <a:effectLst/>
                <a:uLnTx/>
                <a:uFillTx/>
                <a:latin typeface="Century Gothic" panose="020B0502020202020204" pitchFamily="34" charset="0"/>
                <a:ea typeface="Microsoft JhengHei" panose="020B0604030504040204" pitchFamily="34" charset="-120"/>
                <a:cs typeface="+mn-cs"/>
              </a:rPr>
              <a:t>營級</a:t>
            </a:r>
            <a:r>
              <a:rPr kumimoji="0" lang="zh-TW" alt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作戰需求，操作範圍達</a:t>
            </a:r>
            <a:r>
              <a:rPr kumimoji="0" lang="en-US" altLang="zh-TW" sz="2000" b="1" i="0" u="none" strike="noStrike" kern="1200" cap="none" spc="0" normalizeH="0" baseline="0" noProof="0" dirty="0">
                <a:ln>
                  <a:noFill/>
                </a:ln>
                <a:solidFill>
                  <a:srgbClr val="C00000"/>
                </a:solidFill>
                <a:effectLst/>
                <a:uLnTx/>
                <a:uFillTx/>
                <a:latin typeface="Century Gothic" panose="020B0502020202020204" pitchFamily="34" charset="0"/>
                <a:ea typeface="Microsoft JhengHei" panose="020B0604030504040204" pitchFamily="34" charset="-120"/>
                <a:cs typeface="+mn-cs"/>
              </a:rPr>
              <a:t>30</a:t>
            </a:r>
            <a:r>
              <a:rPr kumimoji="0" lang="zh-TW" altLang="en-US" sz="2000" b="1" i="0" u="none" strike="noStrike" kern="1200" cap="none" spc="0" normalizeH="0" baseline="0" noProof="0" dirty="0">
                <a:ln>
                  <a:noFill/>
                </a:ln>
                <a:solidFill>
                  <a:srgbClr val="C00000"/>
                </a:solidFill>
                <a:effectLst/>
                <a:uLnTx/>
                <a:uFillTx/>
                <a:latin typeface="Century Gothic" panose="020B0502020202020204" pitchFamily="34" charset="0"/>
                <a:ea typeface="Microsoft JhengHei" panose="020B0604030504040204" pitchFamily="34" charset="-120"/>
                <a:cs typeface="+mn-cs"/>
              </a:rPr>
              <a:t>公里</a:t>
            </a:r>
            <a:r>
              <a:rPr kumimoji="0" lang="en-US" altLang="zh-TW" sz="2000" b="1" i="0" u="none" strike="noStrike" kern="1200" cap="none" spc="0" normalizeH="0" baseline="0" noProof="0" dirty="0">
                <a:ln>
                  <a:noFill/>
                </a:ln>
                <a:effectLst/>
                <a:uLnTx/>
                <a:uFillTx/>
                <a:latin typeface="Century Gothic" panose="020B0502020202020204" pitchFamily="34" charset="0"/>
                <a:ea typeface="Microsoft JhengHei" panose="020B0604030504040204" pitchFamily="34" charset="-120"/>
                <a:cs typeface="+mn-cs"/>
              </a:rPr>
              <a:t>)</a:t>
            </a:r>
          </a:p>
        </p:txBody>
      </p:sp>
      <p:sp>
        <p:nvSpPr>
          <p:cNvPr id="5" name="文字方塊 4">
            <a:extLst>
              <a:ext uri="{FF2B5EF4-FFF2-40B4-BE49-F238E27FC236}">
                <a16:creationId xmlns:a16="http://schemas.microsoft.com/office/drawing/2014/main" id="{99E6183B-F302-4F42-87BB-F174BB93790E}"/>
              </a:ext>
            </a:extLst>
          </p:cNvPr>
          <p:cNvSpPr txBox="1"/>
          <p:nvPr/>
        </p:nvSpPr>
        <p:spPr>
          <a:xfrm>
            <a:off x="39276" y="137487"/>
            <a:ext cx="1076351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rPr>
              <a:t>專案目標：打造超視距</a:t>
            </a:r>
            <a:r>
              <a:rPr kumimoji="0" lang="en-US" altLang="zh-TW" sz="32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rPr>
              <a:t>(</a:t>
            </a:r>
            <a:r>
              <a:rPr kumimoji="0" lang="en" altLang="zh-TW" sz="32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rPr>
              <a:t>BLOS)</a:t>
            </a:r>
            <a:r>
              <a:rPr kumimoji="0" lang="zh-TW" altLang="en-US" sz="32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rPr>
              <a:t>無人載具</a:t>
            </a:r>
            <a:r>
              <a:rPr kumimoji="0" lang="en" altLang="zh-TW" sz="32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rPr>
              <a:t>MESH</a:t>
            </a:r>
            <a:r>
              <a:rPr kumimoji="0" lang="zh-TW" altLang="en-US" sz="32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rPr>
              <a:t>網路通訊    </a:t>
            </a:r>
          </a:p>
        </p:txBody>
      </p:sp>
      <p:grpSp>
        <p:nvGrpSpPr>
          <p:cNvPr id="6" name="群組 5">
            <a:extLst>
              <a:ext uri="{FF2B5EF4-FFF2-40B4-BE49-F238E27FC236}">
                <a16:creationId xmlns:a16="http://schemas.microsoft.com/office/drawing/2014/main" id="{BC4393BE-5AC8-4484-8E38-FDC2707AD528}"/>
              </a:ext>
            </a:extLst>
          </p:cNvPr>
          <p:cNvGrpSpPr/>
          <p:nvPr/>
        </p:nvGrpSpPr>
        <p:grpSpPr>
          <a:xfrm>
            <a:off x="1145790" y="2206933"/>
            <a:ext cx="10550703" cy="4382999"/>
            <a:chOff x="1145790" y="2206933"/>
            <a:chExt cx="10550703" cy="4382999"/>
          </a:xfrm>
        </p:grpSpPr>
        <p:grpSp>
          <p:nvGrpSpPr>
            <p:cNvPr id="7" name="群組 6">
              <a:extLst>
                <a:ext uri="{FF2B5EF4-FFF2-40B4-BE49-F238E27FC236}">
                  <a16:creationId xmlns:a16="http://schemas.microsoft.com/office/drawing/2014/main" id="{C8673F92-0D21-4DA7-81E9-E12E22979B5F}"/>
                </a:ext>
              </a:extLst>
            </p:cNvPr>
            <p:cNvGrpSpPr/>
            <p:nvPr/>
          </p:nvGrpSpPr>
          <p:grpSpPr>
            <a:xfrm>
              <a:off x="10356901" y="3444779"/>
              <a:ext cx="1339592" cy="2382392"/>
              <a:chOff x="10159522" y="3387433"/>
              <a:chExt cx="1339592" cy="2382392"/>
            </a:xfrm>
          </p:grpSpPr>
          <p:pic>
            <p:nvPicPr>
              <p:cNvPr id="54" name="圖片 53">
                <a:extLst>
                  <a:ext uri="{FF2B5EF4-FFF2-40B4-BE49-F238E27FC236}">
                    <a16:creationId xmlns:a16="http://schemas.microsoft.com/office/drawing/2014/main" id="{38930829-5DE7-487B-8864-4B825CB2DBE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159522" y="4098484"/>
                <a:ext cx="1339592" cy="1248772"/>
              </a:xfrm>
              <a:prstGeom prst="rect">
                <a:avLst/>
              </a:prstGeom>
            </p:spPr>
          </p:pic>
          <p:sp>
            <p:nvSpPr>
              <p:cNvPr id="55" name="文字方塊 54">
                <a:extLst>
                  <a:ext uri="{FF2B5EF4-FFF2-40B4-BE49-F238E27FC236}">
                    <a16:creationId xmlns:a16="http://schemas.microsoft.com/office/drawing/2014/main" id="{C37BA045-7871-428C-B96D-DD756887F6FE}"/>
                  </a:ext>
                </a:extLst>
              </p:cNvPr>
              <p:cNvSpPr txBox="1"/>
              <p:nvPr/>
            </p:nvSpPr>
            <p:spPr>
              <a:xfrm>
                <a:off x="10275320" y="5400493"/>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0" i="0" u="none" strike="noStrike" kern="12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指揮中心</a:t>
                </a:r>
              </a:p>
            </p:txBody>
          </p:sp>
          <p:pic>
            <p:nvPicPr>
              <p:cNvPr id="56" name="圖片 55">
                <a:extLst>
                  <a:ext uri="{FF2B5EF4-FFF2-40B4-BE49-F238E27FC236}">
                    <a16:creationId xmlns:a16="http://schemas.microsoft.com/office/drawing/2014/main" id="{E5C097C5-6B4E-4FEE-98DD-4C4F3CDD1D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flipH="1">
                <a:off x="10449173" y="3387433"/>
                <a:ext cx="673100" cy="660400"/>
              </a:xfrm>
              <a:prstGeom prst="rect">
                <a:avLst/>
              </a:prstGeom>
            </p:spPr>
          </p:pic>
        </p:grpSp>
        <p:pic>
          <p:nvPicPr>
            <p:cNvPr id="8" name="Picture 16" descr="衛星徽標, 標誌, 符號, 插圖向量圖案素材免費下載，PNG，EPS和AI素材下載- Pngtree">
              <a:extLst>
                <a:ext uri="{FF2B5EF4-FFF2-40B4-BE49-F238E27FC236}">
                  <a16:creationId xmlns:a16="http://schemas.microsoft.com/office/drawing/2014/main" id="{CFE7FA4D-6A25-4DFC-B8B4-744F786A6D96}"/>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29057" t="27957" r="28389" b="38012"/>
            <a:stretch/>
          </p:blipFill>
          <p:spPr bwMode="auto">
            <a:xfrm flipH="1">
              <a:off x="5343699" y="2206933"/>
              <a:ext cx="808804" cy="64681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484D7004-A65F-45BF-998D-CF67D16C65F1}"/>
                </a:ext>
              </a:extLst>
            </p:cNvPr>
            <p:cNvGrpSpPr/>
            <p:nvPr/>
          </p:nvGrpSpPr>
          <p:grpSpPr>
            <a:xfrm>
              <a:off x="2433110" y="4736660"/>
              <a:ext cx="1990401" cy="1310291"/>
              <a:chOff x="2232807" y="4710532"/>
              <a:chExt cx="1990401" cy="1310291"/>
            </a:xfrm>
          </p:grpSpPr>
          <p:sp>
            <p:nvSpPr>
              <p:cNvPr id="50" name="正五邊形 16">
                <a:extLst>
                  <a:ext uri="{FF2B5EF4-FFF2-40B4-BE49-F238E27FC236}">
                    <a16:creationId xmlns:a16="http://schemas.microsoft.com/office/drawing/2014/main" id="{AD6B1E84-255C-4E0A-B844-1CB814BDD0F1}"/>
                  </a:ext>
                </a:extLst>
              </p:cNvPr>
              <p:cNvSpPr/>
              <p:nvPr/>
            </p:nvSpPr>
            <p:spPr>
              <a:xfrm>
                <a:off x="2279668" y="4821817"/>
                <a:ext cx="1943540" cy="1115997"/>
              </a:xfrm>
              <a:prstGeom prst="pentagon">
                <a:avLst/>
              </a:prstGeom>
              <a:no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51" name="橢圓 50">
                <a:extLst>
                  <a:ext uri="{FF2B5EF4-FFF2-40B4-BE49-F238E27FC236}">
                    <a16:creationId xmlns:a16="http://schemas.microsoft.com/office/drawing/2014/main" id="{7F222DBA-2C66-4A19-8B66-B87333CB1F74}"/>
                  </a:ext>
                </a:extLst>
              </p:cNvPr>
              <p:cNvSpPr/>
              <p:nvPr/>
            </p:nvSpPr>
            <p:spPr>
              <a:xfrm>
                <a:off x="3196556" y="4710532"/>
                <a:ext cx="126863" cy="13879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52" name="橢圓 51">
                <a:extLst>
                  <a:ext uri="{FF2B5EF4-FFF2-40B4-BE49-F238E27FC236}">
                    <a16:creationId xmlns:a16="http://schemas.microsoft.com/office/drawing/2014/main" id="{0A1181AC-52AA-419F-BBAF-34F3D2F4006C}"/>
                  </a:ext>
                </a:extLst>
              </p:cNvPr>
              <p:cNvSpPr/>
              <p:nvPr/>
            </p:nvSpPr>
            <p:spPr>
              <a:xfrm>
                <a:off x="2232807" y="5178692"/>
                <a:ext cx="126863" cy="13879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53" name="橢圓 52">
                <a:extLst>
                  <a:ext uri="{FF2B5EF4-FFF2-40B4-BE49-F238E27FC236}">
                    <a16:creationId xmlns:a16="http://schemas.microsoft.com/office/drawing/2014/main" id="{36145F58-9EA0-4B65-BC97-EE2EFFF725C4}"/>
                  </a:ext>
                </a:extLst>
              </p:cNvPr>
              <p:cNvSpPr/>
              <p:nvPr/>
            </p:nvSpPr>
            <p:spPr>
              <a:xfrm>
                <a:off x="3797142" y="5882025"/>
                <a:ext cx="126863" cy="138798"/>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grpSp>
        <p:grpSp>
          <p:nvGrpSpPr>
            <p:cNvPr id="10" name="群組 9">
              <a:extLst>
                <a:ext uri="{FF2B5EF4-FFF2-40B4-BE49-F238E27FC236}">
                  <a16:creationId xmlns:a16="http://schemas.microsoft.com/office/drawing/2014/main" id="{0633DA76-784E-4D5C-AF03-7CE1AFCF0987}"/>
                </a:ext>
              </a:extLst>
            </p:cNvPr>
            <p:cNvGrpSpPr/>
            <p:nvPr/>
          </p:nvGrpSpPr>
          <p:grpSpPr>
            <a:xfrm>
              <a:off x="7085576" y="4767441"/>
              <a:ext cx="2007136" cy="1449178"/>
              <a:chOff x="169831" y="6032150"/>
              <a:chExt cx="1385137" cy="914091"/>
            </a:xfrm>
          </p:grpSpPr>
          <p:sp>
            <p:nvSpPr>
              <p:cNvPr id="46" name="正五邊形 119">
                <a:extLst>
                  <a:ext uri="{FF2B5EF4-FFF2-40B4-BE49-F238E27FC236}">
                    <a16:creationId xmlns:a16="http://schemas.microsoft.com/office/drawing/2014/main" id="{B3987D73-4183-407E-ABE9-27B0C728CD2D}"/>
                  </a:ext>
                </a:extLst>
              </p:cNvPr>
              <p:cNvSpPr/>
              <p:nvPr/>
            </p:nvSpPr>
            <p:spPr>
              <a:xfrm>
                <a:off x="213718" y="6102347"/>
                <a:ext cx="1341250" cy="816123"/>
              </a:xfrm>
              <a:prstGeom prst="pentagon">
                <a:avLst/>
              </a:prstGeom>
              <a:noFill/>
              <a:ln w="190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47" name="橢圓 46">
                <a:extLst>
                  <a:ext uri="{FF2B5EF4-FFF2-40B4-BE49-F238E27FC236}">
                    <a16:creationId xmlns:a16="http://schemas.microsoft.com/office/drawing/2014/main" id="{C9C0A073-F334-4DAC-A16C-F5C0BFE4AB3F}"/>
                  </a:ext>
                </a:extLst>
              </p:cNvPr>
              <p:cNvSpPr/>
              <p:nvPr/>
            </p:nvSpPr>
            <p:spPr>
              <a:xfrm>
                <a:off x="840570" y="6032150"/>
                <a:ext cx="87549" cy="8754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48" name="橢圓 47">
                <a:extLst>
                  <a:ext uri="{FF2B5EF4-FFF2-40B4-BE49-F238E27FC236}">
                    <a16:creationId xmlns:a16="http://schemas.microsoft.com/office/drawing/2014/main" id="{BC479F4B-D5A6-4F2A-8AAE-750A27DCEA2F}"/>
                  </a:ext>
                </a:extLst>
              </p:cNvPr>
              <p:cNvSpPr/>
              <p:nvPr/>
            </p:nvSpPr>
            <p:spPr>
              <a:xfrm>
                <a:off x="169831" y="6382046"/>
                <a:ext cx="87549" cy="8754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49" name="橢圓 48">
                <a:extLst>
                  <a:ext uri="{FF2B5EF4-FFF2-40B4-BE49-F238E27FC236}">
                    <a16:creationId xmlns:a16="http://schemas.microsoft.com/office/drawing/2014/main" id="{1159C812-8054-4606-8FBD-1D7BB0A7CCD6}"/>
                  </a:ext>
                </a:extLst>
              </p:cNvPr>
              <p:cNvSpPr/>
              <p:nvPr/>
            </p:nvSpPr>
            <p:spPr>
              <a:xfrm>
                <a:off x="422648" y="6858692"/>
                <a:ext cx="87549" cy="87549"/>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grpSp>
        <p:sp>
          <p:nvSpPr>
            <p:cNvPr id="11" name="文字方塊 10">
              <a:extLst>
                <a:ext uri="{FF2B5EF4-FFF2-40B4-BE49-F238E27FC236}">
                  <a16:creationId xmlns:a16="http://schemas.microsoft.com/office/drawing/2014/main" id="{C8CDD957-84AD-45BF-89DC-74BE504F5B24}"/>
                </a:ext>
              </a:extLst>
            </p:cNvPr>
            <p:cNvSpPr txBox="1"/>
            <p:nvPr/>
          </p:nvSpPr>
          <p:spPr>
            <a:xfrm>
              <a:off x="1145790" y="4084565"/>
              <a:ext cx="199125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a:ln>
                    <a:noFill/>
                  </a:ln>
                  <a:solidFill>
                    <a:srgbClr val="FF0000"/>
                  </a:solidFill>
                  <a:effectLst/>
                  <a:uLnTx/>
                  <a:uFillTx/>
                  <a:latin typeface="Century Gothic" panose="020B0502020202020204" pitchFamily="34" charset="0"/>
                  <a:ea typeface="Microsoft JhengHei" panose="020B0604030504040204" pitchFamily="34" charset="-120"/>
                  <a:cs typeface="+mn-cs"/>
                </a:rPr>
                <a:t>連級作戰區</a:t>
              </a:r>
              <a:br>
                <a:rPr kumimoji="1" lang="en-US" altLang="zh-TW" sz="1800" b="1" i="0" u="none" strike="noStrike" kern="1200" cap="none" spc="0" normalizeH="0" baseline="0" noProof="0" dirty="0">
                  <a:ln>
                    <a:noFill/>
                  </a:ln>
                  <a:solidFill>
                    <a:srgbClr val="FF0000"/>
                  </a:solidFill>
                  <a:effectLst/>
                  <a:uLnTx/>
                  <a:uFillTx/>
                  <a:latin typeface="Century Gothic" panose="020B0502020202020204" pitchFamily="34" charset="0"/>
                  <a:ea typeface="Microsoft JhengHei" panose="020B0604030504040204" pitchFamily="34" charset="-120"/>
                  <a:cs typeface="+mn-cs"/>
                </a:rPr>
              </a:br>
              <a:r>
                <a:rPr kumimoji="1" lang="en-US" altLang="zh-TW" sz="1800" b="1" i="0" u="none" strike="noStrike" kern="1200" cap="none" spc="0" normalizeH="0" baseline="0" noProof="0" dirty="0">
                  <a:ln>
                    <a:noFill/>
                  </a:ln>
                  <a:solidFill>
                    <a:srgbClr val="FF0000"/>
                  </a:solidFill>
                  <a:effectLst/>
                  <a:uLnTx/>
                  <a:uFillTx/>
                  <a:latin typeface="Century Gothic" panose="020B0502020202020204" pitchFamily="34" charset="0"/>
                  <a:ea typeface="Microsoft JhengHei" panose="020B0604030504040204" pitchFamily="34" charset="-120"/>
                  <a:cs typeface="+mn-cs"/>
                </a:rPr>
                <a:t>(MESH-1, 10 km)</a:t>
              </a:r>
              <a:endParaRPr kumimoji="1" lang="zh-TW" altLang="en-US" sz="1800" b="1" i="0" u="none" strike="noStrike" kern="1200" cap="none" spc="0" normalizeH="0" baseline="0" noProof="0" dirty="0">
                <a:ln>
                  <a:noFill/>
                </a:ln>
                <a:solidFill>
                  <a:srgbClr val="FF0000"/>
                </a:solidFill>
                <a:effectLst/>
                <a:uLnTx/>
                <a:uFillTx/>
                <a:latin typeface="Century Gothic" panose="020B0502020202020204" pitchFamily="34" charset="0"/>
                <a:ea typeface="Microsoft JhengHei" panose="020B0604030504040204" pitchFamily="34" charset="-120"/>
                <a:cs typeface="+mn-cs"/>
              </a:endParaRPr>
            </a:p>
          </p:txBody>
        </p:sp>
        <p:cxnSp>
          <p:nvCxnSpPr>
            <p:cNvPr id="12" name="直線接點 11">
              <a:extLst>
                <a:ext uri="{FF2B5EF4-FFF2-40B4-BE49-F238E27FC236}">
                  <a16:creationId xmlns:a16="http://schemas.microsoft.com/office/drawing/2014/main" id="{3659E436-3898-445E-B8CA-1BA06C396AE8}"/>
                </a:ext>
              </a:extLst>
            </p:cNvPr>
            <p:cNvCxnSpPr>
              <a:cxnSpLocks/>
            </p:cNvCxnSpPr>
            <p:nvPr/>
          </p:nvCxnSpPr>
          <p:spPr>
            <a:xfrm flipH="1" flipV="1">
              <a:off x="3104349" y="3904493"/>
              <a:ext cx="212148" cy="665351"/>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D699BF81-C4CE-49CA-94AE-AB9AE4C523DC}"/>
                </a:ext>
              </a:extLst>
            </p:cNvPr>
            <p:cNvCxnSpPr>
              <a:cxnSpLocks/>
            </p:cNvCxnSpPr>
            <p:nvPr/>
          </p:nvCxnSpPr>
          <p:spPr>
            <a:xfrm>
              <a:off x="5924128" y="2633884"/>
              <a:ext cx="4967012" cy="1167852"/>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F1BF9203-A97C-4E2F-8A54-676B9175B449}"/>
                </a:ext>
              </a:extLst>
            </p:cNvPr>
            <p:cNvSpPr txBox="1"/>
            <p:nvPr/>
          </p:nvSpPr>
          <p:spPr>
            <a:xfrm>
              <a:off x="3291006" y="2437628"/>
              <a:ext cx="199125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a:ln>
                    <a:noFill/>
                  </a:ln>
                  <a:solidFill>
                    <a:srgbClr val="FF0000"/>
                  </a:solidFill>
                  <a:effectLst/>
                  <a:uLnTx/>
                  <a:uFillTx/>
                  <a:latin typeface="Century Gothic" panose="020B0502020202020204" pitchFamily="34" charset="0"/>
                  <a:ea typeface="Microsoft JhengHei" panose="020B0604030504040204" pitchFamily="34" charset="-120"/>
                  <a:cs typeface="+mn-cs"/>
                </a:rPr>
                <a:t>營級作戰區</a:t>
              </a:r>
              <a:br>
                <a:rPr kumimoji="1" lang="en-US" altLang="zh-TW" sz="1800" b="1" i="0" u="none" strike="noStrike" kern="1200" cap="none" spc="0" normalizeH="0" baseline="0" noProof="0" dirty="0">
                  <a:ln>
                    <a:noFill/>
                  </a:ln>
                  <a:solidFill>
                    <a:srgbClr val="FF0000"/>
                  </a:solidFill>
                  <a:effectLst/>
                  <a:uLnTx/>
                  <a:uFillTx/>
                  <a:latin typeface="Century Gothic" panose="020B0502020202020204" pitchFamily="34" charset="0"/>
                  <a:ea typeface="Microsoft JhengHei" panose="020B0604030504040204" pitchFamily="34" charset="-120"/>
                  <a:cs typeface="+mn-cs"/>
                </a:rPr>
              </a:br>
              <a:r>
                <a:rPr kumimoji="1" lang="en-US" altLang="zh-TW" sz="1800" b="1" i="0" u="none" strike="noStrike" kern="1200" cap="none" spc="0" normalizeH="0" baseline="0" noProof="0" dirty="0">
                  <a:ln>
                    <a:noFill/>
                  </a:ln>
                  <a:solidFill>
                    <a:srgbClr val="FF0000"/>
                  </a:solidFill>
                  <a:effectLst/>
                  <a:uLnTx/>
                  <a:uFillTx/>
                  <a:latin typeface="Century Gothic" panose="020B0502020202020204" pitchFamily="34" charset="0"/>
                  <a:ea typeface="Microsoft JhengHei" panose="020B0604030504040204" pitchFamily="34" charset="-120"/>
                  <a:cs typeface="+mn-cs"/>
                </a:rPr>
                <a:t>(MESH-2, 30 km)</a:t>
              </a:r>
              <a:endParaRPr kumimoji="1" lang="zh-TW" altLang="en-US" sz="1800" b="1" i="0" u="none" strike="noStrike" kern="1200" cap="none" spc="0" normalizeH="0" baseline="0" noProof="0" dirty="0">
                <a:ln>
                  <a:noFill/>
                </a:ln>
                <a:solidFill>
                  <a:srgbClr val="FF0000"/>
                </a:solidFill>
                <a:effectLst/>
                <a:uLnTx/>
                <a:uFillTx/>
                <a:latin typeface="Century Gothic" panose="020B0502020202020204" pitchFamily="34" charset="0"/>
                <a:ea typeface="Microsoft JhengHei" panose="020B0604030504040204" pitchFamily="34" charset="-120"/>
                <a:cs typeface="+mn-cs"/>
              </a:endParaRPr>
            </a:p>
          </p:txBody>
        </p:sp>
        <p:pic>
          <p:nvPicPr>
            <p:cNvPr id="15" name="Picture 14" descr="PNG去背圖片素材免費下載，免摳圖設計圖案下載- Pngtree">
              <a:extLst>
                <a:ext uri="{FF2B5EF4-FFF2-40B4-BE49-F238E27FC236}">
                  <a16:creationId xmlns:a16="http://schemas.microsoft.com/office/drawing/2014/main" id="{D40FDCB2-0F0A-412A-A477-E387A2F2222B}"/>
                </a:ext>
              </a:extLst>
            </p:cNvPr>
            <p:cNvPicPr>
              <a:picLocks noChangeAspect="1" noChangeArrowheads="1"/>
            </p:cNvPicPr>
            <p:nvPr/>
          </p:nvPicPr>
          <p:blipFill rotWithShape="1">
            <a:blip r:embed="rId5">
              <a:clrChange>
                <a:clrFrom>
                  <a:srgbClr val="F5F5F5"/>
                </a:clrFrom>
                <a:clrTo>
                  <a:srgbClr val="F5F5F5">
                    <a:alpha val="0"/>
                  </a:srgbClr>
                </a:clrTo>
              </a:clrChange>
              <a:extLst>
                <a:ext uri="{28A0092B-C50C-407E-A947-70E740481C1C}">
                  <a14:useLocalDpi xmlns:a14="http://schemas.microsoft.com/office/drawing/2010/main" val="0"/>
                </a:ext>
              </a:extLst>
            </a:blip>
            <a:srcRect r="55705"/>
            <a:stretch/>
          </p:blipFill>
          <p:spPr bwMode="auto">
            <a:xfrm>
              <a:off x="2507077" y="5597478"/>
              <a:ext cx="471148" cy="5540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台灣精品Taiwan Excellence - Official">
              <a:extLst>
                <a:ext uri="{FF2B5EF4-FFF2-40B4-BE49-F238E27FC236}">
                  <a16:creationId xmlns:a16="http://schemas.microsoft.com/office/drawing/2014/main" id="{4F3B6C8F-863C-4911-8B2B-FB47DC41A722}"/>
                </a:ext>
              </a:extLst>
            </p:cNvPr>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3966455" y="4923803"/>
              <a:ext cx="1038057" cy="5492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台灣精品Taiwan Excellence - Official">
              <a:extLst>
                <a:ext uri="{FF2B5EF4-FFF2-40B4-BE49-F238E27FC236}">
                  <a16:creationId xmlns:a16="http://schemas.microsoft.com/office/drawing/2014/main" id="{0402606D-144E-4391-8CC5-58BE206FA583}"/>
                </a:ext>
              </a:extLst>
            </p:cNvPr>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7585658" y="4532128"/>
              <a:ext cx="976332" cy="516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台灣精品Taiwan Excellence - Official">
              <a:extLst>
                <a:ext uri="{FF2B5EF4-FFF2-40B4-BE49-F238E27FC236}">
                  <a16:creationId xmlns:a16="http://schemas.microsoft.com/office/drawing/2014/main" id="{072009C1-8C80-4213-8B86-C651C84A80D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6111651" y="3882955"/>
              <a:ext cx="1033607" cy="5468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台灣精品Taiwan Excellence - Official">
              <a:extLst>
                <a:ext uri="{FF2B5EF4-FFF2-40B4-BE49-F238E27FC236}">
                  <a16:creationId xmlns:a16="http://schemas.microsoft.com/office/drawing/2014/main" id="{6BCA6D47-F717-49F6-A96E-040D441C868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2512607" y="3443886"/>
              <a:ext cx="1004285" cy="53135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PNG去背圖片素材免費下載，免摳圖設計圖案下載- Pngtree">
              <a:extLst>
                <a:ext uri="{FF2B5EF4-FFF2-40B4-BE49-F238E27FC236}">
                  <a16:creationId xmlns:a16="http://schemas.microsoft.com/office/drawing/2014/main" id="{63B77553-343C-4E0F-BB17-6C3C89E306AD}"/>
                </a:ext>
              </a:extLst>
            </p:cNvPr>
            <p:cNvPicPr>
              <a:picLocks noChangeAspect="1" noChangeArrowheads="1"/>
            </p:cNvPicPr>
            <p:nvPr/>
          </p:nvPicPr>
          <p:blipFill rotWithShape="1">
            <a:blip r:embed="rId5">
              <a:clrChange>
                <a:clrFrom>
                  <a:srgbClr val="F5F5F5"/>
                </a:clrFrom>
                <a:clrTo>
                  <a:srgbClr val="F5F5F5">
                    <a:alpha val="0"/>
                  </a:srgbClr>
                </a:clrTo>
              </a:clrChange>
              <a:extLst>
                <a:ext uri="{28A0092B-C50C-407E-A947-70E740481C1C}">
                  <a14:useLocalDpi xmlns:a14="http://schemas.microsoft.com/office/drawing/2010/main" val="0"/>
                </a:ext>
              </a:extLst>
            </a:blip>
            <a:srcRect r="55705"/>
            <a:stretch/>
          </p:blipFill>
          <p:spPr bwMode="auto">
            <a:xfrm>
              <a:off x="7176625" y="5819082"/>
              <a:ext cx="473072" cy="5563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PNG去背圖片素材免費下載，免摳圖設計圖案下載- Pngtree">
              <a:extLst>
                <a:ext uri="{FF2B5EF4-FFF2-40B4-BE49-F238E27FC236}">
                  <a16:creationId xmlns:a16="http://schemas.microsoft.com/office/drawing/2014/main" id="{7DCCE6CE-58FD-4C08-9CC1-04E4C2079168}"/>
                </a:ext>
              </a:extLst>
            </p:cNvPr>
            <p:cNvPicPr>
              <a:picLocks noChangeAspect="1" noChangeArrowheads="1"/>
            </p:cNvPicPr>
            <p:nvPr/>
          </p:nvPicPr>
          <p:blipFill rotWithShape="1">
            <a:blip r:embed="rId5">
              <a:clrChange>
                <a:clrFrom>
                  <a:srgbClr val="F5F5F5"/>
                </a:clrFrom>
                <a:clrTo>
                  <a:srgbClr val="F5F5F5">
                    <a:alpha val="0"/>
                  </a:srgbClr>
                </a:clrTo>
              </a:clrChange>
              <a:extLst>
                <a:ext uri="{28A0092B-C50C-407E-A947-70E740481C1C}">
                  <a14:useLocalDpi xmlns:a14="http://schemas.microsoft.com/office/drawing/2010/main" val="0"/>
                </a:ext>
              </a:extLst>
            </a:blip>
            <a:srcRect r="55705"/>
            <a:stretch/>
          </p:blipFill>
          <p:spPr bwMode="auto">
            <a:xfrm>
              <a:off x="8567788" y="5802497"/>
              <a:ext cx="471148" cy="5540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透明背景的軍用卡車, 軍隊, 卡車, 車輛PNG去背圖片素材免費下載，免摳圖設計圖案下載- Pngtree">
              <a:extLst>
                <a:ext uri="{FF2B5EF4-FFF2-40B4-BE49-F238E27FC236}">
                  <a16:creationId xmlns:a16="http://schemas.microsoft.com/office/drawing/2014/main" id="{269A4F13-E513-4659-9265-88A392455E2A}"/>
                </a:ext>
              </a:extLst>
            </p:cNvPr>
            <p:cNvPicPr>
              <a:picLocks noChangeAspect="1" noChangeArrowheads="1"/>
            </p:cNvPicPr>
            <p:nvPr/>
          </p:nvPicPr>
          <p:blipFill>
            <a:blip r:embed="rId7">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3072166" y="4370307"/>
              <a:ext cx="757383" cy="75738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透明背景的軍用卡車, 軍隊, 卡車, 車輛PNG去背圖片素材免費下載，免摳圖設計圖案下載- Pngtree">
              <a:extLst>
                <a:ext uri="{FF2B5EF4-FFF2-40B4-BE49-F238E27FC236}">
                  <a16:creationId xmlns:a16="http://schemas.microsoft.com/office/drawing/2014/main" id="{5B8EB7A6-779C-4FB4-AE50-40C3619663DB}"/>
                </a:ext>
              </a:extLst>
            </p:cNvPr>
            <p:cNvPicPr>
              <a:picLocks noChangeAspect="1" noChangeArrowheads="1"/>
            </p:cNvPicPr>
            <p:nvPr/>
          </p:nvPicPr>
          <p:blipFill>
            <a:blip r:embed="rId7">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8850279" y="4965236"/>
              <a:ext cx="792699" cy="792699"/>
            </a:xfrm>
            <a:prstGeom prst="rect">
              <a:avLst/>
            </a:prstGeom>
            <a:noFill/>
            <a:extLst>
              <a:ext uri="{909E8E84-426E-40DD-AFC4-6F175D3DCCD1}">
                <a14:hiddenFill xmlns:a14="http://schemas.microsoft.com/office/drawing/2010/main">
                  <a:solidFill>
                    <a:srgbClr val="FFFFFF"/>
                  </a:solidFill>
                </a14:hiddenFill>
              </a:ext>
            </a:extLst>
          </p:spPr>
        </p:pic>
        <p:pic>
          <p:nvPicPr>
            <p:cNvPr id="24" name="圖形 493" descr="城市 以實心填滿">
              <a:extLst>
                <a:ext uri="{FF2B5EF4-FFF2-40B4-BE49-F238E27FC236}">
                  <a16:creationId xmlns:a16="http://schemas.microsoft.com/office/drawing/2014/main" id="{4A34BE0E-8ABE-49C1-9391-16804AF07F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5058343" y="4884758"/>
              <a:ext cx="1514156" cy="1705174"/>
            </a:xfrm>
            <a:prstGeom prst="rect">
              <a:avLst/>
            </a:prstGeom>
            <a:effectLst>
              <a:glow rad="63500">
                <a:schemeClr val="bg1"/>
              </a:glow>
            </a:effectLst>
          </p:spPr>
        </p:pic>
        <p:pic>
          <p:nvPicPr>
            <p:cNvPr id="25" name="圖形 150" descr="城市 以實心填滿">
              <a:extLst>
                <a:ext uri="{FF2B5EF4-FFF2-40B4-BE49-F238E27FC236}">
                  <a16:creationId xmlns:a16="http://schemas.microsoft.com/office/drawing/2014/main" id="{3ABF43F2-84E7-4D13-AD79-84827A26BB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79034" y="3310802"/>
              <a:ext cx="1621030" cy="1420774"/>
            </a:xfrm>
            <a:prstGeom prst="rect">
              <a:avLst/>
            </a:prstGeom>
            <a:effectLst>
              <a:glow rad="63500">
                <a:schemeClr val="bg1"/>
              </a:glow>
            </a:effectLst>
          </p:spPr>
        </p:pic>
        <p:pic>
          <p:nvPicPr>
            <p:cNvPr id="26" name="圖形 494" descr="城市 以實心填滿">
              <a:extLst>
                <a:ext uri="{FF2B5EF4-FFF2-40B4-BE49-F238E27FC236}">
                  <a16:creationId xmlns:a16="http://schemas.microsoft.com/office/drawing/2014/main" id="{46E306CE-B7A4-4DA9-9B74-5B5B3F9E56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7602048" y="4824568"/>
              <a:ext cx="1112674" cy="1519974"/>
            </a:xfrm>
            <a:prstGeom prst="rect">
              <a:avLst/>
            </a:prstGeom>
          </p:spPr>
        </p:pic>
        <p:pic>
          <p:nvPicPr>
            <p:cNvPr id="27" name="Picture 14" descr="PNG去背圖片素材免費下載，免摳圖設計圖案下載- Pngtree">
              <a:extLst>
                <a:ext uri="{FF2B5EF4-FFF2-40B4-BE49-F238E27FC236}">
                  <a16:creationId xmlns:a16="http://schemas.microsoft.com/office/drawing/2014/main" id="{796C106C-CAF8-42BB-BDED-6DD9DDCF0D1D}"/>
                </a:ext>
              </a:extLst>
            </p:cNvPr>
            <p:cNvPicPr>
              <a:picLocks noChangeAspect="1" noChangeArrowheads="1"/>
            </p:cNvPicPr>
            <p:nvPr/>
          </p:nvPicPr>
          <p:blipFill rotWithShape="1">
            <a:blip r:embed="rId5">
              <a:clrChange>
                <a:clrFrom>
                  <a:srgbClr val="F5F5F5"/>
                </a:clrFrom>
                <a:clrTo>
                  <a:srgbClr val="F5F5F5">
                    <a:alpha val="0"/>
                  </a:srgbClr>
                </a:clrTo>
              </a:clrChange>
              <a:extLst>
                <a:ext uri="{28A0092B-C50C-407E-A947-70E740481C1C}">
                  <a14:useLocalDpi xmlns:a14="http://schemas.microsoft.com/office/drawing/2010/main" val="0"/>
                </a:ext>
              </a:extLst>
            </a:blip>
            <a:srcRect r="55705"/>
            <a:stretch/>
          </p:blipFill>
          <p:spPr bwMode="auto">
            <a:xfrm>
              <a:off x="3804187" y="5631094"/>
              <a:ext cx="471148" cy="55405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PNG去背圖片素材免費下載，免摳圖設計圖案下載- Pngtree">
              <a:extLst>
                <a:ext uri="{FF2B5EF4-FFF2-40B4-BE49-F238E27FC236}">
                  <a16:creationId xmlns:a16="http://schemas.microsoft.com/office/drawing/2014/main" id="{18BFFCBB-A30A-4802-A478-AF241C68815C}"/>
                </a:ext>
              </a:extLst>
            </p:cNvPr>
            <p:cNvPicPr>
              <a:picLocks noChangeAspect="1" noChangeArrowheads="1"/>
            </p:cNvPicPr>
            <p:nvPr/>
          </p:nvPicPr>
          <p:blipFill rotWithShape="1">
            <a:blip r:embed="rId5">
              <a:clrChange>
                <a:clrFrom>
                  <a:srgbClr val="F5F5F5"/>
                </a:clrFrom>
                <a:clrTo>
                  <a:srgbClr val="F5F5F5">
                    <a:alpha val="0"/>
                  </a:srgbClr>
                </a:clrTo>
              </a:clrChange>
              <a:extLst>
                <a:ext uri="{28A0092B-C50C-407E-A947-70E740481C1C}">
                  <a14:useLocalDpi xmlns:a14="http://schemas.microsoft.com/office/drawing/2010/main" val="0"/>
                </a:ext>
              </a:extLst>
            </a:blip>
            <a:srcRect r="55705"/>
            <a:stretch/>
          </p:blipFill>
          <p:spPr bwMode="auto">
            <a:xfrm>
              <a:off x="2180602" y="4922651"/>
              <a:ext cx="471148" cy="55405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直線接點 28">
              <a:extLst>
                <a:ext uri="{FF2B5EF4-FFF2-40B4-BE49-F238E27FC236}">
                  <a16:creationId xmlns:a16="http://schemas.microsoft.com/office/drawing/2014/main" id="{F74167A0-311E-48D4-A46B-369F52B7A50F}"/>
                </a:ext>
              </a:extLst>
            </p:cNvPr>
            <p:cNvCxnSpPr>
              <a:cxnSpLocks/>
            </p:cNvCxnSpPr>
            <p:nvPr/>
          </p:nvCxnSpPr>
          <p:spPr>
            <a:xfrm flipH="1" flipV="1">
              <a:off x="3069712" y="3827100"/>
              <a:ext cx="1315054" cy="142297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4617A335-D499-4663-A76E-BC219DAA74A7}"/>
                </a:ext>
              </a:extLst>
            </p:cNvPr>
            <p:cNvCxnSpPr>
              <a:cxnSpLocks/>
            </p:cNvCxnSpPr>
            <p:nvPr/>
          </p:nvCxnSpPr>
          <p:spPr>
            <a:xfrm flipV="1">
              <a:off x="2477603" y="3854746"/>
              <a:ext cx="571502" cy="1238882"/>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id="{201D9335-FCA8-47D5-B80B-CCF8A12888A8}"/>
                </a:ext>
              </a:extLst>
            </p:cNvPr>
            <p:cNvCxnSpPr>
              <a:cxnSpLocks/>
            </p:cNvCxnSpPr>
            <p:nvPr/>
          </p:nvCxnSpPr>
          <p:spPr>
            <a:xfrm flipV="1">
              <a:off x="2835674" y="3858691"/>
              <a:ext cx="213431" cy="1866671"/>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2" name="Picture 4" descr="台灣精品Taiwan Excellence - Official">
              <a:extLst>
                <a:ext uri="{FF2B5EF4-FFF2-40B4-BE49-F238E27FC236}">
                  <a16:creationId xmlns:a16="http://schemas.microsoft.com/office/drawing/2014/main" id="{CF68B1C0-1FA4-4EFA-B076-022360D02BE6}"/>
                </a:ext>
              </a:extLst>
            </p:cNvPr>
            <p:cNvPicPr>
              <a:picLocks noChangeAspect="1" noChangeArrowheads="1"/>
            </p:cNvPicPr>
            <p:nvPr/>
          </p:nvPicPr>
          <p:blipFill rotWithShape="1">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6529424" y="5074349"/>
              <a:ext cx="1051582" cy="556378"/>
            </a:xfrm>
            <a:prstGeom prst="rect">
              <a:avLst/>
            </a:prstGeom>
            <a:noFill/>
            <a:extLst>
              <a:ext uri="{909E8E84-426E-40DD-AFC4-6F175D3DCCD1}">
                <a14:hiddenFill xmlns:a14="http://schemas.microsoft.com/office/drawing/2010/main">
                  <a:solidFill>
                    <a:srgbClr val="FFFFFF"/>
                  </a:solidFill>
                </a14:hiddenFill>
              </a:ext>
            </a:extLst>
          </p:spPr>
        </p:pic>
        <p:pic>
          <p:nvPicPr>
            <p:cNvPr id="33" name="圖形 87" descr="森林風光 以實心填滿">
              <a:extLst>
                <a:ext uri="{FF2B5EF4-FFF2-40B4-BE49-F238E27FC236}">
                  <a16:creationId xmlns:a16="http://schemas.microsoft.com/office/drawing/2014/main" id="{C480825F-1014-4258-BF4D-2C338369AF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2940738" y="4770844"/>
              <a:ext cx="1010209" cy="1277484"/>
            </a:xfrm>
            <a:prstGeom prst="rect">
              <a:avLst/>
            </a:prstGeom>
          </p:spPr>
        </p:pic>
        <p:pic>
          <p:nvPicPr>
            <p:cNvPr id="34" name="Picture 14" descr="PNG去背圖片素材免費下載，免摳圖設計圖案下載- Pngtree">
              <a:extLst>
                <a:ext uri="{FF2B5EF4-FFF2-40B4-BE49-F238E27FC236}">
                  <a16:creationId xmlns:a16="http://schemas.microsoft.com/office/drawing/2014/main" id="{2E41FFEB-AE12-485A-A047-C10243375A6E}"/>
                </a:ext>
              </a:extLst>
            </p:cNvPr>
            <p:cNvPicPr>
              <a:picLocks noChangeAspect="1" noChangeArrowheads="1"/>
            </p:cNvPicPr>
            <p:nvPr/>
          </p:nvPicPr>
          <p:blipFill rotWithShape="1">
            <a:blip r:embed="rId5">
              <a:clrChange>
                <a:clrFrom>
                  <a:srgbClr val="F5F5F5"/>
                </a:clrFrom>
                <a:clrTo>
                  <a:srgbClr val="F5F5F5">
                    <a:alpha val="0"/>
                  </a:srgbClr>
                </a:clrTo>
              </a:clrChange>
              <a:extLst>
                <a:ext uri="{28A0092B-C50C-407E-A947-70E740481C1C}">
                  <a14:useLocalDpi xmlns:a14="http://schemas.microsoft.com/office/drawing/2010/main" val="0"/>
                </a:ext>
              </a:extLst>
            </a:blip>
            <a:srcRect r="55705"/>
            <a:stretch/>
          </p:blipFill>
          <p:spPr bwMode="auto">
            <a:xfrm>
              <a:off x="9238200" y="4270510"/>
              <a:ext cx="471148" cy="55405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接點 34">
              <a:extLst>
                <a:ext uri="{FF2B5EF4-FFF2-40B4-BE49-F238E27FC236}">
                  <a16:creationId xmlns:a16="http://schemas.microsoft.com/office/drawing/2014/main" id="{BEB9C753-A441-44A5-8B65-B90682608E1D}"/>
                </a:ext>
              </a:extLst>
            </p:cNvPr>
            <p:cNvCxnSpPr>
              <a:cxnSpLocks/>
            </p:cNvCxnSpPr>
            <p:nvPr/>
          </p:nvCxnSpPr>
          <p:spPr>
            <a:xfrm>
              <a:off x="6769421" y="4332241"/>
              <a:ext cx="1269684" cy="498727"/>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B5A56378-EABF-4E87-8BF4-149053C03B9B}"/>
                </a:ext>
              </a:extLst>
            </p:cNvPr>
            <p:cNvCxnSpPr>
              <a:cxnSpLocks/>
            </p:cNvCxnSpPr>
            <p:nvPr/>
          </p:nvCxnSpPr>
          <p:spPr>
            <a:xfrm flipH="1">
              <a:off x="9270920" y="4643212"/>
              <a:ext cx="235966" cy="5886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ACB7EF0-61A8-41F6-BDE2-6A5192AC42E2}"/>
                </a:ext>
              </a:extLst>
            </p:cNvPr>
            <p:cNvCxnSpPr>
              <a:cxnSpLocks/>
            </p:cNvCxnSpPr>
            <p:nvPr/>
          </p:nvCxnSpPr>
          <p:spPr>
            <a:xfrm flipV="1">
              <a:off x="8265181" y="4644279"/>
              <a:ext cx="1189906" cy="180289"/>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8" name="群組 37">
              <a:extLst>
                <a:ext uri="{FF2B5EF4-FFF2-40B4-BE49-F238E27FC236}">
                  <a16:creationId xmlns:a16="http://schemas.microsoft.com/office/drawing/2014/main" id="{1B5D5A80-A92B-4C77-9286-A9F5E0EAF161}"/>
                </a:ext>
              </a:extLst>
            </p:cNvPr>
            <p:cNvGrpSpPr/>
            <p:nvPr/>
          </p:nvGrpSpPr>
          <p:grpSpPr>
            <a:xfrm>
              <a:off x="4103319" y="3188832"/>
              <a:ext cx="2237071" cy="1518225"/>
              <a:chOff x="3903016" y="3196888"/>
              <a:chExt cx="2237071" cy="1518225"/>
            </a:xfrm>
          </p:grpSpPr>
          <p:pic>
            <p:nvPicPr>
              <p:cNvPr id="44" name="Picture 2" descr="SkyGrabber software attack in Beyond Line Of Sight (BLOS) scenario.">
                <a:extLst>
                  <a:ext uri="{FF2B5EF4-FFF2-40B4-BE49-F238E27FC236}">
                    <a16:creationId xmlns:a16="http://schemas.microsoft.com/office/drawing/2014/main" id="{4DA326E8-2771-44ED-9F10-AE9BF877AC69}"/>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rightnessContrast contrast="-40000"/>
                        </a14:imgEffect>
                      </a14:imgLayer>
                    </a14:imgProps>
                  </a:ext>
                  <a:ext uri="{28A0092B-C50C-407E-A947-70E740481C1C}">
                    <a14:useLocalDpi xmlns:a14="http://schemas.microsoft.com/office/drawing/2010/main" val="0"/>
                  </a:ext>
                </a:extLst>
              </a:blip>
              <a:srcRect l="31539" t="49610" r="27507" b="14016"/>
              <a:stretch/>
            </p:blipFill>
            <p:spPr bwMode="auto">
              <a:xfrm>
                <a:off x="3903016" y="3303060"/>
                <a:ext cx="2179926" cy="1412053"/>
              </a:xfrm>
              <a:prstGeom prst="rect">
                <a:avLst/>
              </a:prstGeom>
              <a:noFill/>
              <a:extLst>
                <a:ext uri="{909E8E84-426E-40DD-AFC4-6F175D3DCCD1}">
                  <a14:hiddenFill xmlns:a14="http://schemas.microsoft.com/office/drawing/2010/main">
                    <a:solidFill>
                      <a:srgbClr val="FFFFFF"/>
                    </a:solidFill>
                  </a14:hiddenFill>
                </a:ext>
              </a:extLst>
            </p:spPr>
          </p:pic>
          <p:sp>
            <p:nvSpPr>
              <p:cNvPr id="45" name="矩形 44">
                <a:extLst>
                  <a:ext uri="{FF2B5EF4-FFF2-40B4-BE49-F238E27FC236}">
                    <a16:creationId xmlns:a16="http://schemas.microsoft.com/office/drawing/2014/main" id="{1FADA614-482F-4959-BAA8-AEFF55F1762F}"/>
                  </a:ext>
                </a:extLst>
              </p:cNvPr>
              <p:cNvSpPr/>
              <p:nvPr/>
            </p:nvSpPr>
            <p:spPr>
              <a:xfrm>
                <a:off x="5530652" y="3196888"/>
                <a:ext cx="609435" cy="6428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grpSp>
        <p:cxnSp>
          <p:nvCxnSpPr>
            <p:cNvPr id="39" name="直線接點 38">
              <a:extLst>
                <a:ext uri="{FF2B5EF4-FFF2-40B4-BE49-F238E27FC236}">
                  <a16:creationId xmlns:a16="http://schemas.microsoft.com/office/drawing/2014/main" id="{C51014BB-84CF-4F37-95B4-E1DF3F8EF57F}"/>
                </a:ext>
              </a:extLst>
            </p:cNvPr>
            <p:cNvCxnSpPr>
              <a:cxnSpLocks/>
            </p:cNvCxnSpPr>
            <p:nvPr/>
          </p:nvCxnSpPr>
          <p:spPr>
            <a:xfrm flipH="1">
              <a:off x="3439294" y="2775352"/>
              <a:ext cx="2115252" cy="1774317"/>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22738860-9CDC-4DF9-82B3-67BA1EF6D7B0}"/>
                </a:ext>
              </a:extLst>
            </p:cNvPr>
            <p:cNvCxnSpPr>
              <a:cxnSpLocks/>
            </p:cNvCxnSpPr>
            <p:nvPr/>
          </p:nvCxnSpPr>
          <p:spPr>
            <a:xfrm>
              <a:off x="6744526" y="4315727"/>
              <a:ext cx="396372" cy="1036811"/>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CD9BBF09-4DE2-4724-B99D-489CA97595AC}"/>
                </a:ext>
              </a:extLst>
            </p:cNvPr>
            <p:cNvCxnSpPr>
              <a:cxnSpLocks/>
            </p:cNvCxnSpPr>
            <p:nvPr/>
          </p:nvCxnSpPr>
          <p:spPr>
            <a:xfrm>
              <a:off x="6000601" y="2723651"/>
              <a:ext cx="3375796" cy="2508192"/>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01B18568-50BF-4E55-9A46-C1C3A0823852}"/>
                </a:ext>
              </a:extLst>
            </p:cNvPr>
            <p:cNvCxnSpPr>
              <a:cxnSpLocks/>
            </p:cNvCxnSpPr>
            <p:nvPr/>
          </p:nvCxnSpPr>
          <p:spPr>
            <a:xfrm flipH="1">
              <a:off x="9247968" y="3801736"/>
              <a:ext cx="1661578" cy="1377702"/>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89A61DDE-1EF6-4EB9-8FEE-70E5CD9E2B5A}"/>
                </a:ext>
              </a:extLst>
            </p:cNvPr>
            <p:cNvCxnSpPr>
              <a:cxnSpLocks/>
            </p:cNvCxnSpPr>
            <p:nvPr/>
          </p:nvCxnSpPr>
          <p:spPr>
            <a:xfrm flipH="1">
              <a:off x="4550631" y="4303504"/>
              <a:ext cx="2123292" cy="901316"/>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 name="橢圓 1">
            <a:extLst>
              <a:ext uri="{FF2B5EF4-FFF2-40B4-BE49-F238E27FC236}">
                <a16:creationId xmlns:a16="http://schemas.microsoft.com/office/drawing/2014/main" id="{4BF3BD1D-5C4A-ADBF-BB32-ACBBFF7DFD9C}"/>
              </a:ext>
            </a:extLst>
          </p:cNvPr>
          <p:cNvSpPr/>
          <p:nvPr/>
        </p:nvSpPr>
        <p:spPr>
          <a:xfrm>
            <a:off x="872348" y="3372170"/>
            <a:ext cx="4447285" cy="2591772"/>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橢圓 2">
            <a:extLst>
              <a:ext uri="{FF2B5EF4-FFF2-40B4-BE49-F238E27FC236}">
                <a16:creationId xmlns:a16="http://schemas.microsoft.com/office/drawing/2014/main" id="{942476E3-625C-05BE-CAD9-B4EF049CE5CF}"/>
              </a:ext>
            </a:extLst>
          </p:cNvPr>
          <p:cNvSpPr/>
          <p:nvPr/>
        </p:nvSpPr>
        <p:spPr>
          <a:xfrm>
            <a:off x="495144" y="2204234"/>
            <a:ext cx="11354112" cy="4385698"/>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7" name="文字方塊 56">
            <a:extLst>
              <a:ext uri="{FF2B5EF4-FFF2-40B4-BE49-F238E27FC236}">
                <a16:creationId xmlns:a16="http://schemas.microsoft.com/office/drawing/2014/main" id="{D92B8286-9A4E-86CE-844F-FF335E971A13}"/>
              </a:ext>
            </a:extLst>
          </p:cNvPr>
          <p:cNvSpPr txBox="1"/>
          <p:nvPr/>
        </p:nvSpPr>
        <p:spPr>
          <a:xfrm>
            <a:off x="227767" y="6176037"/>
            <a:ext cx="248497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BLOS: Beyond Line Of Sight</a:t>
            </a:r>
          </a:p>
        </p:txBody>
      </p:sp>
    </p:spTree>
    <p:extLst>
      <p:ext uri="{BB962C8B-B14F-4D97-AF65-F5344CB8AC3E}">
        <p14:creationId xmlns:p14="http://schemas.microsoft.com/office/powerpoint/2010/main" val="3820029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F99464-65E2-02D6-3F2A-15828E0310D8}"/>
              </a:ext>
            </a:extLst>
          </p:cNvPr>
          <p:cNvSpPr>
            <a:spLocks noGrp="1"/>
          </p:cNvSpPr>
          <p:nvPr>
            <p:ph type="title"/>
          </p:nvPr>
        </p:nvSpPr>
        <p:spPr>
          <a:xfrm>
            <a:off x="2497014" y="83772"/>
            <a:ext cx="6101862" cy="602028"/>
          </a:xfrm>
        </p:spPr>
        <p:txBody>
          <a:bodyPr>
            <a:normAutofit fontScale="90000"/>
          </a:bodyPr>
          <a:lstStyle/>
          <a:p>
            <a:pPr algn="ctr"/>
            <a:r>
              <a:rPr kumimoji="1" lang="zh-TW" altLang="en-US" sz="4200" dirty="0">
                <a:solidFill>
                  <a:srgbClr val="0000FF"/>
                </a:solidFill>
                <a:latin typeface="標楷體" panose="03000509000000000000" pitchFamily="65" charset="-120"/>
                <a:ea typeface="標楷體" panose="03000509000000000000" pitchFamily="65" charset="-120"/>
              </a:rPr>
              <a:t>技術發展藍圖</a:t>
            </a:r>
          </a:p>
        </p:txBody>
      </p:sp>
      <p:sp>
        <p:nvSpPr>
          <p:cNvPr id="3" name="內容版面配置區 2">
            <a:extLst>
              <a:ext uri="{FF2B5EF4-FFF2-40B4-BE49-F238E27FC236}">
                <a16:creationId xmlns:a16="http://schemas.microsoft.com/office/drawing/2014/main" id="{BCD2FF24-AE47-5B99-A90A-8066C1BBD41F}"/>
              </a:ext>
            </a:extLst>
          </p:cNvPr>
          <p:cNvSpPr>
            <a:spLocks noGrp="1"/>
          </p:cNvSpPr>
          <p:nvPr>
            <p:ph idx="1"/>
          </p:nvPr>
        </p:nvSpPr>
        <p:spPr>
          <a:xfrm>
            <a:off x="597875" y="928801"/>
            <a:ext cx="11201401" cy="4636729"/>
          </a:xfrm>
        </p:spPr>
        <p:txBody>
          <a:bodyPr>
            <a:normAutofit/>
          </a:bodyPr>
          <a:lstStyle/>
          <a:p>
            <a:pPr>
              <a:lnSpc>
                <a:spcPts val="3600"/>
              </a:lnSpc>
              <a:buFont typeface="Wingdings" panose="05000000000000000000" pitchFamily="2" charset="2"/>
              <a:buChar char="Ø"/>
            </a:pPr>
            <a:r>
              <a:rPr kumimoji="1" lang="en" altLang="zh-TW" b="1" dirty="0">
                <a:latin typeface="Times New Roman" panose="02020603050405020304" pitchFamily="18" charset="0"/>
                <a:ea typeface="標楷體" panose="03000509000000000000" pitchFamily="65" charset="-120"/>
                <a:cs typeface="Times New Roman" panose="02020603050405020304" pitchFamily="18" charset="0"/>
              </a:rPr>
              <a:t>FY110-FY113 </a:t>
            </a:r>
            <a:r>
              <a:rPr kumimoji="1" lang="zh-TW" altLang="en-US" b="1" dirty="0">
                <a:latin typeface="Times New Roman" panose="02020603050405020304" pitchFamily="18" charset="0"/>
                <a:ea typeface="標楷體" panose="03000509000000000000" pitchFamily="65" charset="-120"/>
                <a:cs typeface="Times New Roman" panose="02020603050405020304" pitchFamily="18" charset="0"/>
              </a:rPr>
              <a:t>技術發展藍圖裝備共盤點</a:t>
            </a:r>
            <a:r>
              <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rPr>
              <a:t>27</a:t>
            </a:r>
            <a:r>
              <a:rPr kumimoji="1" lang="zh-TW" altLang="en-US" b="1" dirty="0">
                <a:latin typeface="Times New Roman" panose="02020603050405020304" pitchFamily="18" charset="0"/>
                <a:ea typeface="標楷體" panose="03000509000000000000" pitchFamily="65" charset="-120"/>
                <a:cs typeface="Times New Roman" panose="02020603050405020304" pitchFamily="18" charset="0"/>
              </a:rPr>
              <a:t>項</a:t>
            </a:r>
            <a:endPar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a:p>
            <a:pPr marL="474663" lvl="1" indent="-211138">
              <a:lnSpc>
                <a:spcPts val="3600"/>
              </a:lnSpc>
            </a:pP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其中進行展開細步規劃共</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13</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項</a:t>
            </a:r>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474663" lvl="1" indent="-211138">
              <a:lnSpc>
                <a:spcPts val="3600"/>
              </a:lnSpc>
            </a:pP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其中項次「超視距</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kumimoji="1" lang="en" altLang="zh-TW" dirty="0">
                <a:latin typeface="Times New Roman" panose="02020603050405020304" pitchFamily="18" charset="0"/>
                <a:ea typeface="標楷體" panose="03000509000000000000" pitchFamily="65" charset="-120"/>
                <a:cs typeface="Times New Roman" panose="02020603050405020304" pitchFamily="18" charset="0"/>
              </a:rPr>
              <a:t>BLOS)</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資料鏈路</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無人機群型通訊設備」獲選為軍方優先需求，於是展開專案計劃（</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FY113</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FY114-115</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600"/>
              </a:lnSpc>
              <a:buFont typeface="Wingdings" panose="05000000000000000000" pitchFamily="2" charset="2"/>
              <a:buChar char="Ø"/>
            </a:pPr>
            <a:r>
              <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rPr>
              <a:t>FY114-115 </a:t>
            </a:r>
            <a:r>
              <a:rPr kumimoji="1" lang="zh-TW" altLang="en-US" b="1" dirty="0">
                <a:latin typeface="Times New Roman" panose="02020603050405020304" pitchFamily="18" charset="0"/>
                <a:ea typeface="標楷體" panose="03000509000000000000" pitchFamily="65" charset="-120"/>
                <a:cs typeface="Times New Roman" panose="02020603050405020304" pitchFamily="18" charset="0"/>
              </a:rPr>
              <a:t>規劃技術發展藍圖</a:t>
            </a:r>
            <a:r>
              <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rPr>
              <a:t>6</a:t>
            </a:r>
            <a:r>
              <a:rPr kumimoji="1" lang="zh-TW" altLang="en-US" b="1" dirty="0">
                <a:latin typeface="Times New Roman" panose="02020603050405020304" pitchFamily="18" charset="0"/>
                <a:ea typeface="標楷體" panose="03000509000000000000" pitchFamily="65" charset="-120"/>
                <a:cs typeface="Times New Roman" panose="02020603050405020304" pitchFamily="18" charset="0"/>
              </a:rPr>
              <a:t>項</a:t>
            </a:r>
            <a:endPar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a:p>
            <a:pPr marL="492125" lvl="1" indent="-219075">
              <a:lnSpc>
                <a:spcPts val="3600"/>
              </a:lnSpc>
            </a:pP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無人載具控制輔助平台、可自我調控之高效能通訊智慧平台、智慧型戰機指管數據鏈路系統</a:t>
            </a:r>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492125" lvl="1" indent="-219075">
              <a:lnSpc>
                <a:spcPts val="3600"/>
              </a:lnSpc>
            </a:pP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先進多功能空用雷達、新世代夜視系統</a:t>
            </a:r>
            <a:r>
              <a:rPr kumimoji="1"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人員攜帶型戰術通訊裝備、公開情資蒐集系統</a:t>
            </a:r>
            <a:endParaRPr kumimoji="1" lang="en-US" altLang="zh-TW" dirty="0"/>
          </a:p>
          <a:p>
            <a:pPr lvl="1"/>
            <a:endParaRPr kumimoji="1" lang="zh-TW" altLang="en-US" dirty="0"/>
          </a:p>
          <a:p>
            <a:endParaRPr kumimoji="1" lang="zh-TW" altLang="en-US" dirty="0"/>
          </a:p>
          <a:p>
            <a:endParaRPr kumimoji="1" lang="zh-TW" altLang="en-US" dirty="0"/>
          </a:p>
          <a:p>
            <a:endParaRPr kumimoji="1" lang="zh-TW" altLang="en-US" dirty="0"/>
          </a:p>
        </p:txBody>
      </p:sp>
    </p:spTree>
    <p:extLst>
      <p:ext uri="{BB962C8B-B14F-4D97-AF65-F5344CB8AC3E}">
        <p14:creationId xmlns:p14="http://schemas.microsoft.com/office/powerpoint/2010/main" val="3246292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B64C0984-9137-4FDF-96E7-7801B7D8817B}"/>
              </a:ext>
            </a:extLst>
          </p:cNvPr>
          <p:cNvGraphicFramePr>
            <a:graphicFrameLocks noGrp="1"/>
          </p:cNvGraphicFramePr>
          <p:nvPr>
            <p:extLst>
              <p:ext uri="{D42A27DB-BD31-4B8C-83A1-F6EECF244321}">
                <p14:modId xmlns:p14="http://schemas.microsoft.com/office/powerpoint/2010/main" val="1928799146"/>
              </p:ext>
            </p:extLst>
          </p:nvPr>
        </p:nvGraphicFramePr>
        <p:xfrm>
          <a:off x="5547759" y="1709895"/>
          <a:ext cx="5249197" cy="4196809"/>
        </p:xfrm>
        <a:graphic>
          <a:graphicData uri="http://schemas.openxmlformats.org/drawingml/2006/table">
            <a:tbl>
              <a:tblPr/>
              <a:tblGrid>
                <a:gridCol w="479837">
                  <a:extLst>
                    <a:ext uri="{9D8B030D-6E8A-4147-A177-3AD203B41FA5}">
                      <a16:colId xmlns:a16="http://schemas.microsoft.com/office/drawing/2014/main" val="548715551"/>
                    </a:ext>
                  </a:extLst>
                </a:gridCol>
                <a:gridCol w="3785715">
                  <a:extLst>
                    <a:ext uri="{9D8B030D-6E8A-4147-A177-3AD203B41FA5}">
                      <a16:colId xmlns:a16="http://schemas.microsoft.com/office/drawing/2014/main" val="2462590593"/>
                    </a:ext>
                  </a:extLst>
                </a:gridCol>
                <a:gridCol w="983645">
                  <a:extLst>
                    <a:ext uri="{9D8B030D-6E8A-4147-A177-3AD203B41FA5}">
                      <a16:colId xmlns:a16="http://schemas.microsoft.com/office/drawing/2014/main" val="2771868335"/>
                    </a:ext>
                  </a:extLst>
                </a:gridCol>
              </a:tblGrid>
              <a:tr h="403842">
                <a:tc>
                  <a:txBody>
                    <a:bodyPr/>
                    <a:lstStyle/>
                    <a:p>
                      <a:pPr algn="ctr" fontAlgn="ctr">
                        <a:lnSpc>
                          <a:spcPts val="1400"/>
                        </a:lnSpc>
                      </a:pPr>
                      <a:r>
                        <a:rPr lang="zh-TW" altLang="en-US" sz="1400" b="1" i="0"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項次</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fontAlgn="ctr">
                        <a:lnSpc>
                          <a:spcPts val="1400"/>
                        </a:lnSpc>
                      </a:pPr>
                      <a:r>
                        <a:rPr lang="zh-TW" altLang="en-US" sz="1400" b="1" i="0"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裝備系統</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fontAlgn="ctr">
                        <a:lnSpc>
                          <a:spcPts val="1400"/>
                        </a:lnSpc>
                      </a:pPr>
                      <a:r>
                        <a:rPr lang="zh-TW" altLang="en-US" sz="1400" b="1" i="0"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規劃年度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73958736"/>
                  </a:ext>
                </a:extLst>
              </a:tr>
              <a:tr h="307731">
                <a:tc>
                  <a:txBody>
                    <a:bodyPr/>
                    <a:lstStyle/>
                    <a:p>
                      <a:pPr algn="ctr" fontAlgn="ctr">
                        <a:lnSpc>
                          <a:spcPts val="1400"/>
                        </a:lnSpc>
                      </a:pPr>
                      <a:r>
                        <a:rPr lang="en-US" altLang="zh-TW" sz="14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4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無人載具控制輔助平台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42270537"/>
                  </a:ext>
                </a:extLst>
              </a:tr>
              <a:tr h="292615">
                <a:tc>
                  <a:txBody>
                    <a:bodyPr/>
                    <a:lstStyle/>
                    <a:p>
                      <a:pPr algn="ctr" fontAlgn="ctr">
                        <a:lnSpc>
                          <a:spcPts val="1400"/>
                        </a:lnSpc>
                      </a:pPr>
                      <a:r>
                        <a:rPr lang="en-US" altLang="zh-TW" sz="14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4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艦隊聯合作戰系統</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無人載具群指管系統</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431184122"/>
                  </a:ext>
                </a:extLst>
              </a:tr>
              <a:tr h="266965">
                <a:tc>
                  <a:txBody>
                    <a:bodyPr/>
                    <a:lstStyle/>
                    <a:p>
                      <a:pPr algn="ctr" fontAlgn="ctr">
                        <a:lnSpc>
                          <a:spcPts val="1400"/>
                        </a:lnSpc>
                      </a:pPr>
                      <a:r>
                        <a:rPr lang="en-US" altLang="zh-TW" sz="14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solidFill>
                  </a:tcPr>
                </a:tc>
                <a:tc>
                  <a:txBody>
                    <a:bodyPr/>
                    <a:lstStyle/>
                    <a:p>
                      <a:pPr algn="l" rtl="0" fontAlgn="ctr">
                        <a:lnSpc>
                          <a:spcPts val="14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超視距</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(BLOS)</a:t>
                      </a: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資料鏈路</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無人機群型通訊設備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solidFill>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solidFill>
                  </a:tcPr>
                </a:tc>
                <a:extLst>
                  <a:ext uri="{0D108BD9-81ED-4DB2-BD59-A6C34878D82A}">
                    <a16:rowId xmlns:a16="http://schemas.microsoft.com/office/drawing/2014/main" val="2034869687"/>
                  </a:ext>
                </a:extLst>
              </a:tr>
              <a:tr h="281119">
                <a:tc>
                  <a:txBody>
                    <a:bodyPr/>
                    <a:lstStyle/>
                    <a:p>
                      <a:pPr algn="ctr" fontAlgn="ctr">
                        <a:lnSpc>
                          <a:spcPts val="1400"/>
                        </a:lnSpc>
                      </a:pPr>
                      <a:r>
                        <a:rPr lang="en-US" altLang="zh-TW" sz="14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4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智慧網路攻防系統</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資通電系統安全防護模組</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34929978"/>
                  </a:ext>
                </a:extLst>
              </a:tr>
              <a:tr h="266577">
                <a:tc>
                  <a:txBody>
                    <a:bodyPr/>
                    <a:lstStyle/>
                    <a:p>
                      <a:pPr algn="ctr" fontAlgn="ctr">
                        <a:lnSpc>
                          <a:spcPts val="1400"/>
                        </a:lnSpc>
                      </a:pPr>
                      <a:r>
                        <a:rPr lang="en-US" altLang="zh-TW" sz="14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4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自主群攻無人機 </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無人機反制系統</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144747"/>
                  </a:ext>
                </a:extLst>
              </a:tr>
              <a:tr h="242497">
                <a:tc>
                  <a:txBody>
                    <a:bodyPr/>
                    <a:lstStyle/>
                    <a:p>
                      <a:pPr algn="ctr" fontAlgn="ctr">
                        <a:lnSpc>
                          <a:spcPts val="1400"/>
                        </a:lnSpc>
                      </a:pPr>
                      <a:r>
                        <a:rPr lang="en-US" altLang="zh-TW" sz="14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400"/>
                        </a:lnSpc>
                      </a:pPr>
                      <a:r>
                        <a:rPr lang="zh-TW" altLang="en-US" sz="14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偵察衛星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1482630"/>
                  </a:ext>
                </a:extLst>
              </a:tr>
              <a:tr h="238565">
                <a:tc>
                  <a:txBody>
                    <a:bodyPr/>
                    <a:lstStyle/>
                    <a:p>
                      <a:pPr algn="ctr" fontAlgn="ctr">
                        <a:lnSpc>
                          <a:spcPts val="1400"/>
                        </a:lnSpc>
                      </a:pPr>
                      <a:r>
                        <a:rPr lang="en-US" altLang="zh-TW" sz="14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4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新世代夜視系統</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人員攜帶型戰術通訊裝備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0208554"/>
                  </a:ext>
                </a:extLst>
              </a:tr>
              <a:tr h="292661">
                <a:tc>
                  <a:txBody>
                    <a:bodyPr/>
                    <a:lstStyle/>
                    <a:p>
                      <a:pPr algn="ctr" fontAlgn="ctr">
                        <a:lnSpc>
                          <a:spcPts val="14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400"/>
                        </a:lnSpc>
                      </a:pPr>
                      <a:r>
                        <a:rPr lang="zh-TW" altLang="en-US" sz="14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跨晝夜多功能太陽能無人機</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3265857"/>
                  </a:ext>
                </a:extLst>
              </a:tr>
              <a:tr h="283176">
                <a:tc>
                  <a:txBody>
                    <a:bodyPr/>
                    <a:lstStyle/>
                    <a:p>
                      <a:pPr algn="ctr" fontAlgn="ctr">
                        <a:lnSpc>
                          <a:spcPts val="14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4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無人飛船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9983675"/>
                  </a:ext>
                </a:extLst>
              </a:tr>
              <a:tr h="260541">
                <a:tc>
                  <a:txBody>
                    <a:bodyPr/>
                    <a:lstStyle/>
                    <a:p>
                      <a:pPr algn="ctr" fontAlgn="ctr">
                        <a:lnSpc>
                          <a:spcPts val="14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400"/>
                        </a:lnSpc>
                      </a:pPr>
                      <a:r>
                        <a:rPr lang="zh-TW" altLang="en-US" sz="14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先進多功能空用雷達</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2094600"/>
                  </a:ext>
                </a:extLst>
              </a:tr>
              <a:tr h="283315">
                <a:tc>
                  <a:txBody>
                    <a:bodyPr/>
                    <a:lstStyle/>
                    <a:p>
                      <a:pPr algn="ctr" fontAlgn="ctr">
                        <a:lnSpc>
                          <a:spcPts val="14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4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高空廣域光電偵察系統</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2682497"/>
                  </a:ext>
                </a:extLst>
              </a:tr>
              <a:tr h="227619">
                <a:tc>
                  <a:txBody>
                    <a:bodyPr/>
                    <a:lstStyle/>
                    <a:p>
                      <a:pPr algn="ctr" fontAlgn="ctr">
                        <a:lnSpc>
                          <a:spcPts val="14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4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米波主動相列機動雷達</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車載</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98337357"/>
                  </a:ext>
                </a:extLst>
              </a:tr>
              <a:tr h="242440">
                <a:tc>
                  <a:txBody>
                    <a:bodyPr/>
                    <a:lstStyle/>
                    <a:p>
                      <a:pPr algn="ctr" fontAlgn="ctr">
                        <a:lnSpc>
                          <a:spcPts val="14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400"/>
                        </a:lnSpc>
                      </a:pPr>
                      <a:r>
                        <a:rPr lang="zh-TW" altLang="en-US" sz="14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無人機之干擾環境全天候定位模組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15317378"/>
                  </a:ext>
                </a:extLst>
              </a:tr>
              <a:tr h="307146">
                <a:tc>
                  <a:txBody>
                    <a:bodyPr/>
                    <a:lstStyle/>
                    <a:p>
                      <a:pPr algn="ctr" fontAlgn="ctr">
                        <a:lnSpc>
                          <a:spcPts val="14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4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先進空載微波成像雷達系統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4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774440349"/>
                  </a:ext>
                </a:extLst>
              </a:tr>
            </a:tbl>
          </a:graphicData>
        </a:graphic>
      </p:graphicFrame>
      <p:sp>
        <p:nvSpPr>
          <p:cNvPr id="3" name="文字方塊 2">
            <a:extLst>
              <a:ext uri="{FF2B5EF4-FFF2-40B4-BE49-F238E27FC236}">
                <a16:creationId xmlns:a16="http://schemas.microsoft.com/office/drawing/2014/main" id="{594280D6-A136-4171-8F20-38F6BEC26E33}"/>
              </a:ext>
            </a:extLst>
          </p:cNvPr>
          <p:cNvSpPr txBox="1"/>
          <p:nvPr/>
        </p:nvSpPr>
        <p:spPr>
          <a:xfrm>
            <a:off x="590309" y="232816"/>
            <a:ext cx="11011382" cy="1120435"/>
          </a:xfrm>
          <a:prstGeom prst="rect">
            <a:avLst/>
          </a:prstGeom>
          <a:noFill/>
        </p:spPr>
        <p:txBody>
          <a:bodyPr wrap="square" rtlCol="0">
            <a:spAutoFit/>
          </a:bodyPr>
          <a:lstStyle/>
          <a:p>
            <a:pPr marL="0" marR="0" lvl="0" indent="0" algn="just" defTabSz="914400" rtl="0" eaLnBrk="1" fontAlgn="auto" latinLnBrk="0" hangingPunct="1">
              <a:lnSpc>
                <a:spcPts val="42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FY110-FY113</a:t>
            </a:r>
            <a:r>
              <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技術發展藍圖盤點</a:t>
            </a:r>
            <a:r>
              <a:rPr kumimoji="0" lang="en-US" altLang="zh-TW"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27</a:t>
            </a:r>
            <a:r>
              <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項，展開</a:t>
            </a:r>
            <a:r>
              <a:rPr kumimoji="0" lang="en-US" altLang="zh-TW"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13</a:t>
            </a:r>
            <a:r>
              <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項</a:t>
            </a:r>
            <a:endParaRPr kumimoji="0" lang="en-US" altLang="zh-TW"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just" defTabSz="914400" rtl="0" eaLnBrk="1" fontAlgn="auto" latinLnBrk="0" hangingPunct="1">
              <a:lnSpc>
                <a:spcPts val="42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優先需求：項次</a:t>
            </a:r>
            <a:r>
              <a:rPr kumimoji="0" lang="en-US" altLang="zh-TW"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16</a:t>
            </a:r>
            <a:r>
              <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「超視距</a:t>
            </a:r>
            <a:r>
              <a:rPr kumimoji="0" lang="en-US" altLang="zh-TW"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(BLOS)</a:t>
            </a:r>
            <a:r>
              <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資料鏈路</a:t>
            </a:r>
            <a:r>
              <a:rPr kumimoji="0" lang="en-US" altLang="zh-TW"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無人機群型通訊設備」</a:t>
            </a:r>
          </a:p>
        </p:txBody>
      </p:sp>
      <p:graphicFrame>
        <p:nvGraphicFramePr>
          <p:cNvPr id="4" name="表格 3">
            <a:extLst>
              <a:ext uri="{FF2B5EF4-FFF2-40B4-BE49-F238E27FC236}">
                <a16:creationId xmlns:a16="http://schemas.microsoft.com/office/drawing/2014/main" id="{4A233134-0185-18E2-6D9A-1DFC2D2EB208}"/>
              </a:ext>
            </a:extLst>
          </p:cNvPr>
          <p:cNvGraphicFramePr>
            <a:graphicFrameLocks noGrp="1"/>
          </p:cNvGraphicFramePr>
          <p:nvPr>
            <p:extLst>
              <p:ext uri="{D42A27DB-BD31-4B8C-83A1-F6EECF244321}">
                <p14:modId xmlns:p14="http://schemas.microsoft.com/office/powerpoint/2010/main" val="2668305212"/>
              </p:ext>
            </p:extLst>
          </p:nvPr>
        </p:nvGraphicFramePr>
        <p:xfrm>
          <a:off x="1024211" y="1709895"/>
          <a:ext cx="4330306" cy="4013897"/>
        </p:xfrm>
        <a:graphic>
          <a:graphicData uri="http://schemas.openxmlformats.org/drawingml/2006/table">
            <a:tbl>
              <a:tblPr/>
              <a:tblGrid>
                <a:gridCol w="444105">
                  <a:extLst>
                    <a:ext uri="{9D8B030D-6E8A-4147-A177-3AD203B41FA5}">
                      <a16:colId xmlns:a16="http://schemas.microsoft.com/office/drawing/2014/main" val="548715551"/>
                    </a:ext>
                  </a:extLst>
                </a:gridCol>
                <a:gridCol w="3015761">
                  <a:extLst>
                    <a:ext uri="{9D8B030D-6E8A-4147-A177-3AD203B41FA5}">
                      <a16:colId xmlns:a16="http://schemas.microsoft.com/office/drawing/2014/main" val="2462590593"/>
                    </a:ext>
                  </a:extLst>
                </a:gridCol>
                <a:gridCol w="870440">
                  <a:extLst>
                    <a:ext uri="{9D8B030D-6E8A-4147-A177-3AD203B41FA5}">
                      <a16:colId xmlns:a16="http://schemas.microsoft.com/office/drawing/2014/main" val="2771868335"/>
                    </a:ext>
                  </a:extLst>
                </a:gridCol>
              </a:tblGrid>
              <a:tr h="433889">
                <a:tc>
                  <a:txBody>
                    <a:bodyPr/>
                    <a:lstStyle/>
                    <a:p>
                      <a:pPr algn="ctr" fontAlgn="ctr">
                        <a:lnSpc>
                          <a:spcPts val="1600"/>
                        </a:lnSpc>
                      </a:pPr>
                      <a:r>
                        <a:rPr lang="zh-TW" altLang="en-US" sz="1400" b="1" i="0"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項次</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fontAlgn="ctr">
                        <a:lnSpc>
                          <a:spcPts val="1600"/>
                        </a:lnSpc>
                      </a:pPr>
                      <a:r>
                        <a:rPr lang="zh-TW" altLang="en-US" sz="1400" b="1" i="0"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裝備系統</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fontAlgn="ctr">
                        <a:lnSpc>
                          <a:spcPts val="1600"/>
                        </a:lnSpc>
                      </a:pPr>
                      <a:r>
                        <a:rPr lang="zh-TW" altLang="en-US" sz="1400" b="1" i="0"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規劃年度</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373958736"/>
                  </a:ext>
                </a:extLst>
              </a:tr>
              <a:tr h="311581">
                <a:tc>
                  <a:txBody>
                    <a:bodyPr/>
                    <a:lstStyle/>
                    <a:p>
                      <a:pPr algn="ctr" fontAlgn="ctr">
                        <a:lnSpc>
                          <a:spcPts val="1600"/>
                        </a:lnSpc>
                      </a:pPr>
                      <a:r>
                        <a:rPr lang="en-US" altLang="zh-TW" sz="14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指揮</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後勤通訊整合系統</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600"/>
                        </a:lnSpc>
                      </a:pPr>
                      <a:r>
                        <a:rPr lang="en-US" sz="14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812379515"/>
                  </a:ext>
                </a:extLst>
              </a:tr>
              <a:tr h="279517">
                <a:tc>
                  <a:txBody>
                    <a:bodyPr/>
                    <a:lstStyle/>
                    <a:p>
                      <a:pPr algn="ctr" fontAlgn="ctr">
                        <a:lnSpc>
                          <a:spcPts val="16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戰場情資蒐集系統</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6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37471324"/>
                  </a:ext>
                </a:extLst>
              </a:tr>
              <a:tr h="250512">
                <a:tc>
                  <a:txBody>
                    <a:bodyPr/>
                    <a:lstStyle/>
                    <a:p>
                      <a:pPr algn="ctr" fontAlgn="ctr">
                        <a:lnSpc>
                          <a:spcPts val="16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數位戰士</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作戰載具聯合作戰系統</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6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529040576"/>
                  </a:ext>
                </a:extLst>
              </a:tr>
              <a:tr h="249446">
                <a:tc>
                  <a:txBody>
                    <a:bodyPr/>
                    <a:lstStyle/>
                    <a:p>
                      <a:pPr algn="ctr" fontAlgn="ctr">
                        <a:lnSpc>
                          <a:spcPts val="16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戰場智慧決策系統</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6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45867121"/>
                  </a:ext>
                </a:extLst>
              </a:tr>
              <a:tr h="238783">
                <a:tc>
                  <a:txBody>
                    <a:bodyPr/>
                    <a:lstStyle/>
                    <a:p>
                      <a:pPr algn="ctr" fontAlgn="ctr">
                        <a:lnSpc>
                          <a:spcPts val="1600"/>
                        </a:lnSpc>
                      </a:pPr>
                      <a:r>
                        <a:rPr lang="en-US" altLang="zh-TW" sz="14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地面部隊戰術通訊裝備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6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508532154"/>
                  </a:ext>
                </a:extLst>
              </a:tr>
              <a:tr h="305459">
                <a:tc>
                  <a:txBody>
                    <a:bodyPr/>
                    <a:lstStyle/>
                    <a:p>
                      <a:pPr algn="ctr" fontAlgn="ctr">
                        <a:lnSpc>
                          <a:spcPts val="16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通訊系統傳輸</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接收設備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600"/>
                        </a:lnSpc>
                      </a:pPr>
                      <a:r>
                        <a:rPr lang="en-US" sz="1400" b="0"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4458935"/>
                  </a:ext>
                </a:extLst>
              </a:tr>
              <a:tr h="274459">
                <a:tc>
                  <a:txBody>
                    <a:bodyPr/>
                    <a:lstStyle/>
                    <a:p>
                      <a:pPr algn="ctr" fontAlgn="ctr">
                        <a:lnSpc>
                          <a:spcPts val="1600"/>
                        </a:lnSpc>
                      </a:pPr>
                      <a:r>
                        <a:rPr lang="en-US" altLang="zh-TW" sz="1400" b="1"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戰術型無人載具群通訊裝備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ctr">
                        <a:lnSpc>
                          <a:spcPts val="16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19521282"/>
                  </a:ext>
                </a:extLst>
              </a:tr>
              <a:tr h="236408">
                <a:tc>
                  <a:txBody>
                    <a:bodyPr/>
                    <a:lstStyle/>
                    <a:p>
                      <a:pPr algn="ctr" fontAlgn="ctr">
                        <a:lnSpc>
                          <a:spcPts val="16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機動式衛星通訊裝備</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6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8693380"/>
                  </a:ext>
                </a:extLst>
              </a:tr>
              <a:tr h="275729">
                <a:tc>
                  <a:txBody>
                    <a:bodyPr/>
                    <a:lstStyle/>
                    <a:p>
                      <a:pPr algn="ctr" fontAlgn="ctr">
                        <a:lnSpc>
                          <a:spcPts val="16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可自我調控之高效能通訊智慧平台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6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1054395"/>
                  </a:ext>
                </a:extLst>
              </a:tr>
              <a:tr h="321672">
                <a:tc>
                  <a:txBody>
                    <a:bodyPr/>
                    <a:lstStyle/>
                    <a:p>
                      <a:pPr algn="ctr" fontAlgn="ctr">
                        <a:lnSpc>
                          <a:spcPts val="16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通訊系統安全防護軟體與裝置</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6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4301716"/>
                  </a:ext>
                </a:extLst>
              </a:tr>
              <a:tr h="327254">
                <a:tc>
                  <a:txBody>
                    <a:bodyPr/>
                    <a:lstStyle/>
                    <a:p>
                      <a:pPr algn="ctr" fontAlgn="ctr">
                        <a:lnSpc>
                          <a:spcPts val="16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邊緣運算平台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6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5393727"/>
                  </a:ext>
                </a:extLst>
              </a:tr>
              <a:tr h="268281">
                <a:tc>
                  <a:txBody>
                    <a:bodyPr/>
                    <a:lstStyle/>
                    <a:p>
                      <a:pPr algn="ctr" fontAlgn="ctr">
                        <a:lnSpc>
                          <a:spcPts val="16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雲端運算平台</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6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6034906"/>
                  </a:ext>
                </a:extLst>
              </a:tr>
              <a:tr h="240907">
                <a:tc>
                  <a:txBody>
                    <a:bodyPr/>
                    <a:lstStyle/>
                    <a:p>
                      <a:pPr algn="ctr" fontAlgn="ctr">
                        <a:lnSpc>
                          <a:spcPts val="1600"/>
                        </a:lnSpc>
                      </a:pPr>
                      <a:r>
                        <a:rPr lang="en-US" altLang="zh-TW" sz="1400" b="1" i="0" u="none" strike="noStrike">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lnSpc>
                          <a:spcPts val="16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智慧感知系統</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lnSpc>
                          <a:spcPts val="1600"/>
                        </a:lnSpc>
                      </a:pPr>
                      <a:r>
                        <a:rPr 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FY111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9121250"/>
                  </a:ext>
                </a:extLst>
              </a:tr>
            </a:tbl>
          </a:graphicData>
        </a:graphic>
      </p:graphicFrame>
    </p:spTree>
    <p:extLst>
      <p:ext uri="{BB962C8B-B14F-4D97-AF65-F5344CB8AC3E}">
        <p14:creationId xmlns:p14="http://schemas.microsoft.com/office/powerpoint/2010/main" val="184720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FE41974D-CCF1-477C-95AB-53C1B1FF2465}"/>
              </a:ext>
            </a:extLst>
          </p:cNvPr>
          <p:cNvGraphicFramePr>
            <a:graphicFrameLocks noGrp="1"/>
          </p:cNvGraphicFramePr>
          <p:nvPr>
            <p:extLst>
              <p:ext uri="{D42A27DB-BD31-4B8C-83A1-F6EECF244321}">
                <p14:modId xmlns:p14="http://schemas.microsoft.com/office/powerpoint/2010/main" val="1506959130"/>
              </p:ext>
            </p:extLst>
          </p:nvPr>
        </p:nvGraphicFramePr>
        <p:xfrm>
          <a:off x="161775" y="584229"/>
          <a:ext cx="11716634" cy="2811630"/>
        </p:xfrm>
        <a:graphic>
          <a:graphicData uri="http://schemas.openxmlformats.org/drawingml/2006/table">
            <a:tbl>
              <a:tblPr>
                <a:tableStyleId>{5C22544A-7EE6-4342-B048-85BDC9FD1C3A}</a:tableStyleId>
              </a:tblPr>
              <a:tblGrid>
                <a:gridCol w="3931919">
                  <a:extLst>
                    <a:ext uri="{9D8B030D-6E8A-4147-A177-3AD203B41FA5}">
                      <a16:colId xmlns:a16="http://schemas.microsoft.com/office/drawing/2014/main" val="1714268803"/>
                    </a:ext>
                  </a:extLst>
                </a:gridCol>
                <a:gridCol w="3635891">
                  <a:extLst>
                    <a:ext uri="{9D8B030D-6E8A-4147-A177-3AD203B41FA5}">
                      <a16:colId xmlns:a16="http://schemas.microsoft.com/office/drawing/2014/main" val="1761837128"/>
                    </a:ext>
                  </a:extLst>
                </a:gridCol>
                <a:gridCol w="4148824">
                  <a:extLst>
                    <a:ext uri="{9D8B030D-6E8A-4147-A177-3AD203B41FA5}">
                      <a16:colId xmlns:a16="http://schemas.microsoft.com/office/drawing/2014/main" val="3542528777"/>
                    </a:ext>
                  </a:extLst>
                </a:gridCol>
              </a:tblGrid>
              <a:tr h="268625">
                <a:tc>
                  <a:txBody>
                    <a:bodyPr/>
                    <a:lstStyle/>
                    <a:p>
                      <a:pPr algn="ctr" fontAlgn="ctr"/>
                      <a:r>
                        <a:rPr lang="zh-TW" altLang="en-US" sz="1400" b="1"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裝備系統</a:t>
                      </a:r>
                      <a:endParaRPr lang="zh-TW" altLang="en-US" sz="1400" b="1" i="0"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2">
                        <a:lumMod val="50000"/>
                      </a:schemeClr>
                    </a:solidFill>
                  </a:tcPr>
                </a:tc>
                <a:tc>
                  <a:txBody>
                    <a:bodyPr/>
                    <a:lstStyle/>
                    <a:p>
                      <a:pPr algn="ctr" fontAlgn="ctr"/>
                      <a:r>
                        <a:rPr lang="zh-TW" altLang="en-US" sz="1400" b="1"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更新內容</a:t>
                      </a:r>
                      <a:endParaRPr lang="zh-TW" altLang="en-US" sz="1400" b="1" i="0"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3">
                        <a:lumMod val="75000"/>
                      </a:schemeClr>
                    </a:solidFill>
                  </a:tcPr>
                </a:tc>
                <a:tc>
                  <a:txBody>
                    <a:bodyPr/>
                    <a:lstStyle/>
                    <a:p>
                      <a:pPr algn="ctr" fontAlgn="ctr"/>
                      <a:r>
                        <a:rPr lang="zh-TW" altLang="en-US" sz="1400" b="1"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選擇原因</a:t>
                      </a:r>
                      <a:endParaRPr lang="zh-TW" altLang="en-US" sz="1400" b="1" i="0" u="none" strike="noStrike"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3">
                        <a:lumMod val="75000"/>
                      </a:schemeClr>
                    </a:solidFill>
                  </a:tcPr>
                </a:tc>
                <a:extLst>
                  <a:ext uri="{0D108BD9-81ED-4DB2-BD59-A6C34878D82A}">
                    <a16:rowId xmlns:a16="http://schemas.microsoft.com/office/drawing/2014/main" val="2841394069"/>
                  </a:ext>
                </a:extLst>
              </a:tr>
              <a:tr h="788636">
                <a:tc>
                  <a:txBody>
                    <a:bodyPr/>
                    <a:lstStyle/>
                    <a:p>
                      <a:pPr algn="l" rtl="0" fontAlgn="ctr">
                        <a:lnSpc>
                          <a:spcPts val="1800"/>
                        </a:lnSpc>
                      </a:pP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FY114</a:t>
                      </a:r>
                    </a:p>
                    <a:p>
                      <a:pPr algn="l" rtl="0" fontAlgn="ctr">
                        <a:lnSpc>
                          <a:spcPts val="1800"/>
                        </a:lnSpc>
                      </a:pP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無人載具控制輔助平台</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5">
                        <a:lumMod val="40000"/>
                        <a:lumOff val="60000"/>
                      </a:schemeClr>
                    </a:solidFill>
                  </a:tcPr>
                </a:tc>
                <a:tc>
                  <a:txBody>
                    <a:bodyPr/>
                    <a:lstStyle/>
                    <a:p>
                      <a:pPr algn="l" fontAlgn="ctr">
                        <a:lnSpc>
                          <a:spcPts val="1500"/>
                        </a:lnSpc>
                      </a:pP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資料盤點</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人工智慧晶片國內研發能量盤點</a:t>
                      </a:r>
                      <a:endPar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endParaRPr>
                    </a:p>
                    <a:p>
                      <a:pPr marL="87313" indent="-87313" algn="l" fontAlgn="ctr">
                        <a:lnSpc>
                          <a:spcPts val="1500"/>
                        </a:lnSpc>
                      </a:pP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無人載具智慧操控</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b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 1. </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目標跟蹤與包圍任務自主路徑規劃演算法</a:t>
                      </a:r>
                      <a:b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基於自然語言的蜂群飛行路線自動生成</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l" fontAlgn="ctr">
                        <a:lnSpc>
                          <a:spcPts val="15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扣合上位政策之「人工智慧」與「無人載具」相關技術規劃</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3">
                        <a:lumMod val="20000"/>
                        <a:lumOff val="80000"/>
                      </a:schemeClr>
                    </a:solidFill>
                  </a:tcPr>
                </a:tc>
                <a:extLst>
                  <a:ext uri="{0D108BD9-81ED-4DB2-BD59-A6C34878D82A}">
                    <a16:rowId xmlns:a16="http://schemas.microsoft.com/office/drawing/2014/main" val="1673362632"/>
                  </a:ext>
                </a:extLst>
              </a:tr>
              <a:tr h="1162892">
                <a:tc>
                  <a:txBody>
                    <a:bodyPr/>
                    <a:lstStyle/>
                    <a:p>
                      <a:pPr algn="l" rtl="0" fontAlgn="ctr">
                        <a:lnSpc>
                          <a:spcPts val="1800"/>
                        </a:lnSpc>
                      </a:pP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FY114</a:t>
                      </a:r>
                    </a:p>
                    <a:p>
                      <a:pPr algn="l" rtl="0" fontAlgn="ctr">
                        <a:lnSpc>
                          <a:spcPts val="1800"/>
                        </a:lnSpc>
                      </a:pP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可自我調控之高效能通訊智慧平台</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5">
                        <a:lumMod val="40000"/>
                        <a:lumOff val="60000"/>
                      </a:schemeClr>
                    </a:solidFill>
                  </a:tcPr>
                </a:tc>
                <a:tc>
                  <a:txBody>
                    <a:bodyPr/>
                    <a:lstStyle/>
                    <a:p>
                      <a:pPr marL="0" indent="0" algn="l" fontAlgn="ctr">
                        <a:lnSpc>
                          <a:spcPts val="1500"/>
                        </a:lnSpc>
                      </a:pP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資訊編碼</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b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  1. EO/IR</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影像自編碼模型</a:t>
                      </a:r>
                      <a:b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雷達數據自編碼模型</a:t>
                      </a:r>
                      <a:b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無線通訊編碼</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b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  1. </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訊號星座圖塑造</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(Constellation Shaping)</a:t>
                      </a:r>
                      <a:b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  2. </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通道建模</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l" fontAlgn="ctr">
                        <a:lnSpc>
                          <a:spcPts val="1500"/>
                        </a:lnSpc>
                      </a:pPr>
                      <a:r>
                        <a:rPr lang="zh-TW" altLang="en-US" sz="120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軍方建議優先發展之模組</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，且扣合上位政策「人工智慧」與「共用晶片」相關技術規劃</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3">
                        <a:lumMod val="20000"/>
                        <a:lumOff val="80000"/>
                      </a:schemeClr>
                    </a:solidFill>
                  </a:tcPr>
                </a:tc>
                <a:extLst>
                  <a:ext uri="{0D108BD9-81ED-4DB2-BD59-A6C34878D82A}">
                    <a16:rowId xmlns:a16="http://schemas.microsoft.com/office/drawing/2014/main" val="1866038093"/>
                  </a:ext>
                </a:extLst>
              </a:tr>
              <a:tr h="591477">
                <a:tc>
                  <a:txBody>
                    <a:bodyPr/>
                    <a:lstStyle/>
                    <a:p>
                      <a:pPr algn="l" fontAlgn="ctr">
                        <a:lnSpc>
                          <a:spcPts val="1800"/>
                        </a:lnSpc>
                      </a:pP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FY114</a:t>
                      </a:r>
                    </a:p>
                    <a:p>
                      <a:pPr algn="l" fontAlgn="ctr">
                        <a:lnSpc>
                          <a:spcPts val="1800"/>
                        </a:lnSpc>
                      </a:pP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智慧型戰機指管數據鏈路系統</a:t>
                      </a:r>
                    </a:p>
                  </a:txBody>
                  <a:tcPr marL="0" marR="0" marT="0" marB="0" anchor="ctr">
                    <a:solidFill>
                      <a:schemeClr val="accent5">
                        <a:lumMod val="40000"/>
                        <a:lumOff val="60000"/>
                      </a:schemeClr>
                    </a:solidFill>
                  </a:tcPr>
                </a:tc>
                <a:tc>
                  <a:txBody>
                    <a:bodyPr/>
                    <a:lstStyle/>
                    <a:p>
                      <a:pPr algn="l" fontAlgn="ctr">
                        <a:lnSpc>
                          <a:spcPts val="1500"/>
                        </a:lnSpc>
                      </a:pP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戰機數據鏈路</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衛星通訊鏈路</a:t>
                      </a:r>
                      <a:b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戰機智慧化</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多模態資訊融合與態勢預測</a:t>
                      </a:r>
                      <a:endParaRPr lang="zh-TW" altLang="en-US" sz="1200" b="0" i="0" u="none" strike="noStrike" dirty="0">
                        <a:solidFill>
                          <a:srgbClr val="C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3">
                        <a:lumMod val="40000"/>
                        <a:lumOff val="60000"/>
                      </a:schemeClr>
                    </a:solidFill>
                  </a:tcPr>
                </a:tc>
                <a:tc>
                  <a:txBody>
                    <a:bodyPr/>
                    <a:lstStyle/>
                    <a:p>
                      <a:pPr algn="l" fontAlgn="ctr">
                        <a:lnSpc>
                          <a:spcPts val="1500"/>
                        </a:lnSpc>
                      </a:pPr>
                      <a:r>
                        <a:rPr lang="zh-TW" altLang="en-US" sz="120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軍方建議優先發展之項目，且扣合上位政策「衛星通訊」相關技術規劃航發中心擬將衛星天線放置於戰鬥機駕駛艙，將</a:t>
                      </a:r>
                      <a:r>
                        <a:rPr lang="en-US" altLang="zh-TW" sz="120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20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伺服器的作戰資訊提供到平板設備上。</a:t>
                      </a:r>
                      <a:endParaRPr lang="zh-TW" altLang="en-US" sz="1200" b="0"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3">
                        <a:lumMod val="40000"/>
                        <a:lumOff val="60000"/>
                      </a:schemeClr>
                    </a:solidFill>
                  </a:tcPr>
                </a:tc>
                <a:extLst>
                  <a:ext uri="{0D108BD9-81ED-4DB2-BD59-A6C34878D82A}">
                    <a16:rowId xmlns:a16="http://schemas.microsoft.com/office/drawing/2014/main" val="3328078043"/>
                  </a:ext>
                </a:extLst>
              </a:tr>
            </a:tbl>
          </a:graphicData>
        </a:graphic>
      </p:graphicFrame>
      <p:sp>
        <p:nvSpPr>
          <p:cNvPr id="5" name="矩形 4">
            <a:extLst>
              <a:ext uri="{FF2B5EF4-FFF2-40B4-BE49-F238E27FC236}">
                <a16:creationId xmlns:a16="http://schemas.microsoft.com/office/drawing/2014/main" id="{F12899BA-14F7-4CB9-8F37-71F5264B3114}"/>
              </a:ext>
            </a:extLst>
          </p:cNvPr>
          <p:cNvSpPr/>
          <p:nvPr/>
        </p:nvSpPr>
        <p:spPr>
          <a:xfrm>
            <a:off x="298938" y="0"/>
            <a:ext cx="628133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FY114-115</a:t>
            </a:r>
            <a:r>
              <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技術發展藍圖規畫項目</a:t>
            </a:r>
            <a:r>
              <a:rPr kumimoji="0" lang="en-US" altLang="zh-TW"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(6</a:t>
            </a:r>
            <a:r>
              <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項</a:t>
            </a:r>
            <a:r>
              <a:rPr kumimoji="0" lang="en-US" altLang="zh-TW"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4FFAA12E-6935-43AA-87B3-9001C7FD5665}"/>
              </a:ext>
            </a:extLst>
          </p:cNvPr>
          <p:cNvGraphicFramePr>
            <a:graphicFrameLocks noGrp="1"/>
          </p:cNvGraphicFramePr>
          <p:nvPr>
            <p:extLst>
              <p:ext uri="{D42A27DB-BD31-4B8C-83A1-F6EECF244321}">
                <p14:modId xmlns:p14="http://schemas.microsoft.com/office/powerpoint/2010/main" val="3386721703"/>
              </p:ext>
            </p:extLst>
          </p:nvPr>
        </p:nvGraphicFramePr>
        <p:xfrm>
          <a:off x="184639" y="3429000"/>
          <a:ext cx="11743883" cy="2885833"/>
        </p:xfrm>
        <a:graphic>
          <a:graphicData uri="http://schemas.openxmlformats.org/drawingml/2006/table">
            <a:tbl>
              <a:tblPr>
                <a:tableStyleId>{5C22544A-7EE6-4342-B048-85BDC9FD1C3A}</a:tableStyleId>
              </a:tblPr>
              <a:tblGrid>
                <a:gridCol w="3934109">
                  <a:extLst>
                    <a:ext uri="{9D8B030D-6E8A-4147-A177-3AD203B41FA5}">
                      <a16:colId xmlns:a16="http://schemas.microsoft.com/office/drawing/2014/main" val="1714268803"/>
                    </a:ext>
                  </a:extLst>
                </a:gridCol>
                <a:gridCol w="3612684">
                  <a:extLst>
                    <a:ext uri="{9D8B030D-6E8A-4147-A177-3AD203B41FA5}">
                      <a16:colId xmlns:a16="http://schemas.microsoft.com/office/drawing/2014/main" val="1761837128"/>
                    </a:ext>
                  </a:extLst>
                </a:gridCol>
                <a:gridCol w="4197090">
                  <a:extLst>
                    <a:ext uri="{9D8B030D-6E8A-4147-A177-3AD203B41FA5}">
                      <a16:colId xmlns:a16="http://schemas.microsoft.com/office/drawing/2014/main" val="3542528777"/>
                    </a:ext>
                  </a:extLst>
                </a:gridCol>
              </a:tblGrid>
              <a:tr h="1049707">
                <a:tc>
                  <a:txBody>
                    <a:bodyPr/>
                    <a:lstStyle/>
                    <a:p>
                      <a:pPr marL="0" marR="0" indent="0" algn="l" defTabSz="914400" rtl="0" eaLnBrk="1" fontAlgn="ctr" latinLnBrk="0" hangingPunct="1">
                        <a:lnSpc>
                          <a:spcPts val="1800"/>
                        </a:lnSpc>
                        <a:spcBef>
                          <a:spcPts val="0"/>
                        </a:spcBef>
                        <a:spcAft>
                          <a:spcPts val="0"/>
                        </a:spcAft>
                        <a:buClrTx/>
                        <a:buSzTx/>
                        <a:buFontTx/>
                        <a:buNone/>
                        <a:tabLst/>
                        <a:defRPr/>
                      </a:pP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FY115</a:t>
                      </a:r>
                    </a:p>
                    <a:p>
                      <a:pPr algn="l" rtl="0" fontAlgn="ctr">
                        <a:lnSpc>
                          <a:spcPts val="1800"/>
                        </a:lnSpc>
                      </a:pPr>
                      <a:r>
                        <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先進多功能空用雷達</a:t>
                      </a:r>
                    </a:p>
                  </a:txBody>
                  <a:tcPr marL="0" marR="0" marT="0" marB="0" anchor="ctr">
                    <a:solidFill>
                      <a:schemeClr val="accent5">
                        <a:lumMod val="40000"/>
                        <a:lumOff val="60000"/>
                      </a:schemeClr>
                    </a:solidFill>
                  </a:tcPr>
                </a:tc>
                <a:tc>
                  <a:txBody>
                    <a:bodyPr/>
                    <a:lstStyle/>
                    <a:p>
                      <a:pPr algn="l" fontAlgn="ctr">
                        <a:lnSpc>
                          <a:spcPts val="1500"/>
                        </a:lnSpc>
                      </a:pP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相位陣列天線設計</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l" fontAlgn="ctr">
                        <a:lnSpc>
                          <a:spcPts val="1500"/>
                        </a:lnSpc>
                      </a:pP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1. </a:t>
                      </a: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天線單元設計</a:t>
                      </a:r>
                    </a:p>
                    <a:p>
                      <a:pPr algn="l" fontAlgn="ctr">
                        <a:lnSpc>
                          <a:spcPts val="1500"/>
                        </a:lnSpc>
                      </a:pP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2. </a:t>
                      </a: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數位控制微波相控</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度</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/180</a:t>
                      </a: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度</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元件設計</a:t>
                      </a:r>
                    </a:p>
                    <a:p>
                      <a:pPr algn="l" fontAlgn="ctr">
                        <a:lnSpc>
                          <a:spcPts val="1500"/>
                        </a:lnSpc>
                      </a:pP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數位波束成型演算法</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l" fontAlgn="ctr">
                        <a:lnSpc>
                          <a:spcPts val="1500"/>
                        </a:lnSpc>
                      </a:pP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1. </a:t>
                      </a: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全數位波束成型演算法</a:t>
                      </a:r>
                    </a:p>
                    <a:p>
                      <a:pPr algn="l" fontAlgn="ctr">
                        <a:lnSpc>
                          <a:spcPts val="1500"/>
                        </a:lnSpc>
                      </a:pP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2. </a:t>
                      </a: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類比</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數位複合式波束成型演算法</a:t>
                      </a:r>
                    </a:p>
                    <a:p>
                      <a:pPr algn="l" fontAlgn="ctr">
                        <a:lnSpc>
                          <a:spcPts val="1500"/>
                        </a:lnSpc>
                      </a:pP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   3. </a:t>
                      </a: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機器學習技術進行多波束合成</a:t>
                      </a:r>
                    </a:p>
                  </a:txBody>
                  <a:tcPr marL="0" marR="0" marT="0" marB="0" anchor="ctr">
                    <a:solidFill>
                      <a:schemeClr val="accent3">
                        <a:lumMod val="20000"/>
                        <a:lumOff val="80000"/>
                      </a:schemeClr>
                    </a:solidFill>
                  </a:tcPr>
                </a:tc>
                <a:tc>
                  <a:txBody>
                    <a:bodyPr/>
                    <a:lstStyle/>
                    <a:p>
                      <a:pPr algn="l" fontAlgn="ctr">
                        <a:lnSpc>
                          <a:spcPts val="15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扣合上位政策之「人工智慧」相關技術規劃擬將雷達的相位陣列天線模組導入機器學習技術提升效能。</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115</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3">
                        <a:lumMod val="20000"/>
                        <a:lumOff val="80000"/>
                      </a:schemeClr>
                    </a:solidFill>
                  </a:tcPr>
                </a:tc>
                <a:extLst>
                  <a:ext uri="{0D108BD9-81ED-4DB2-BD59-A6C34878D82A}">
                    <a16:rowId xmlns:a16="http://schemas.microsoft.com/office/drawing/2014/main" val="4151160922"/>
                  </a:ext>
                </a:extLst>
              </a:tr>
              <a:tr h="599833">
                <a:tc>
                  <a:txBody>
                    <a:bodyPr/>
                    <a:lstStyle/>
                    <a:p>
                      <a:pPr marL="0" marR="0" indent="0" algn="l" defTabSz="914400" rtl="0" eaLnBrk="1" fontAlgn="ctr" latinLnBrk="0" hangingPunct="1">
                        <a:lnSpc>
                          <a:spcPts val="1800"/>
                        </a:lnSpc>
                        <a:spcBef>
                          <a:spcPts val="0"/>
                        </a:spcBef>
                        <a:spcAft>
                          <a:spcPts val="0"/>
                        </a:spcAft>
                        <a:buClrTx/>
                        <a:buSzTx/>
                        <a:buFontTx/>
                        <a:buNone/>
                        <a:tabLst/>
                        <a:defRPr/>
                      </a:pP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FY115</a:t>
                      </a:r>
                    </a:p>
                    <a:p>
                      <a:pPr algn="l" rtl="0" fontAlgn="ctr">
                        <a:lnSpc>
                          <a:spcPts val="1800"/>
                        </a:lnSpc>
                      </a:pP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新世代夜視系統</a:t>
                      </a:r>
                      <a:r>
                        <a:rPr lang="en-US" altLang="zh-TW"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人員攜帶型戰術通訊裝備</a:t>
                      </a:r>
                      <a:endParaRPr lang="zh-TW" altLang="en-US" sz="16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5">
                        <a:lumMod val="40000"/>
                        <a:lumOff val="60000"/>
                      </a:schemeClr>
                    </a:solidFill>
                  </a:tcPr>
                </a:tc>
                <a:tc>
                  <a:txBody>
                    <a:bodyPr/>
                    <a:lstStyle/>
                    <a:p>
                      <a:pPr algn="l" fontAlgn="ctr">
                        <a:lnSpc>
                          <a:spcPts val="1500"/>
                        </a:lnSpc>
                      </a:pP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無線短距通訊</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瞄具與抬頭顯示器數據傳輸技術</a:t>
                      </a:r>
                      <a:b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無線區域通訊</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穿戴</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背負式戰術通訊裝備技術</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3">
                        <a:lumMod val="20000"/>
                        <a:lumOff val="80000"/>
                      </a:schemeClr>
                    </a:solidFill>
                  </a:tcPr>
                </a:tc>
                <a:tc>
                  <a:txBody>
                    <a:bodyPr/>
                    <a:lstStyle/>
                    <a:p>
                      <a:pPr algn="l" fontAlgn="ctr">
                        <a:lnSpc>
                          <a:spcPts val="15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軍方建議優先發展之項目</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solidFill>
                      <a:schemeClr val="accent3">
                        <a:lumMod val="20000"/>
                        <a:lumOff val="80000"/>
                      </a:schemeClr>
                    </a:solidFill>
                  </a:tcPr>
                </a:tc>
                <a:extLst>
                  <a:ext uri="{0D108BD9-81ED-4DB2-BD59-A6C34878D82A}">
                    <a16:rowId xmlns:a16="http://schemas.microsoft.com/office/drawing/2014/main" val="2823695413"/>
                  </a:ext>
                </a:extLst>
              </a:tr>
              <a:tr h="749790">
                <a:tc>
                  <a:txBody>
                    <a:bodyPr/>
                    <a:lstStyle/>
                    <a:p>
                      <a:pPr algn="l" fontAlgn="ctr">
                        <a:lnSpc>
                          <a:spcPts val="1800"/>
                        </a:lnSpc>
                      </a:pPr>
                      <a:r>
                        <a:rPr lang="en-US" altLang="zh-TW" sz="160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FY115</a:t>
                      </a:r>
                      <a:endParaRPr lang="zh-TW" altLang="en-US" sz="1600" b="0" i="0" u="none" strike="noStrike"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l" fontAlgn="ctr">
                        <a:lnSpc>
                          <a:spcPts val="1800"/>
                        </a:lnSpc>
                      </a:pPr>
                      <a:r>
                        <a:rPr lang="zh-TW" altLang="en-US" sz="1600" b="0" i="0" u="none" strike="noStrike"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公開情資蒐集系統</a:t>
                      </a:r>
                    </a:p>
                  </a:txBody>
                  <a:tcPr marL="0" marR="0" marT="0" marB="0" anchor="ctr">
                    <a:solidFill>
                      <a:schemeClr val="accent5">
                        <a:lumMod val="40000"/>
                        <a:lumOff val="60000"/>
                      </a:schemeClr>
                    </a:solidFill>
                  </a:tcPr>
                </a:tc>
                <a:tc>
                  <a:txBody>
                    <a:bodyPr/>
                    <a:lstStyle/>
                    <a:p>
                      <a:pPr algn="l" fontAlgn="ctr">
                        <a:lnSpc>
                          <a:spcPts val="1500"/>
                        </a:lnSpc>
                      </a:pPr>
                      <a:r>
                        <a:rPr lang="en-US" altLang="zh-TW"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軍事情資蒐集</a:t>
                      </a:r>
                      <a:r>
                        <a:rPr lang="en-US" altLang="zh-TW"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l" fontAlgn="ctr">
                        <a:lnSpc>
                          <a:spcPts val="1500"/>
                        </a:lnSpc>
                      </a:pPr>
                      <a:r>
                        <a:rPr lang="en-US" altLang="zh-TW"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1. </a:t>
                      </a:r>
                      <a:r>
                        <a:rPr lang="zh-TW" altLang="en-US"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資料預處理技術</a:t>
                      </a:r>
                    </a:p>
                    <a:p>
                      <a:pPr algn="l" fontAlgn="ctr">
                        <a:lnSpc>
                          <a:spcPts val="1500"/>
                        </a:lnSpc>
                      </a:pPr>
                      <a:r>
                        <a:rPr lang="en-US" altLang="zh-TW"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2. </a:t>
                      </a:r>
                      <a:r>
                        <a:rPr lang="zh-TW" altLang="en-US"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資料標準化預處理技術</a:t>
                      </a:r>
                    </a:p>
                    <a:p>
                      <a:pPr algn="l" fontAlgn="ctr">
                        <a:lnSpc>
                          <a:spcPts val="1500"/>
                        </a:lnSpc>
                      </a:pPr>
                      <a:r>
                        <a:rPr lang="en-US" altLang="zh-TW"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3. </a:t>
                      </a:r>
                      <a:r>
                        <a:rPr lang="zh-TW" altLang="en-US"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資訊分類與時間排序技術</a:t>
                      </a:r>
                    </a:p>
                    <a:p>
                      <a:pPr algn="l" fontAlgn="ctr">
                        <a:lnSpc>
                          <a:spcPts val="1500"/>
                        </a:lnSpc>
                      </a:pPr>
                      <a:r>
                        <a:rPr lang="en-US" altLang="zh-TW"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   4. </a:t>
                      </a:r>
                      <a:r>
                        <a:rPr lang="zh-TW" altLang="en-US"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資料可視化技術</a:t>
                      </a:r>
                    </a:p>
                  </a:txBody>
                  <a:tcPr marL="0" marR="0" marT="0" marB="0" anchor="ctr">
                    <a:solidFill>
                      <a:schemeClr val="accent3">
                        <a:lumMod val="40000"/>
                        <a:lumOff val="60000"/>
                      </a:schemeClr>
                    </a:solidFill>
                  </a:tcPr>
                </a:tc>
                <a:tc>
                  <a:txBody>
                    <a:bodyPr/>
                    <a:lstStyle/>
                    <a:p>
                      <a:pPr algn="l" fontAlgn="ctr">
                        <a:lnSpc>
                          <a:spcPts val="1500"/>
                        </a:lnSpc>
                      </a:pPr>
                      <a:r>
                        <a:rPr lang="zh-TW" altLang="en-US"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扣合上位政策之「人工智慧」、「無人載具」相關技術規劃。</a:t>
                      </a:r>
                      <a:br>
                        <a:rPr lang="zh-TW" altLang="en-US"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br>
                      <a:r>
                        <a:rPr lang="zh-TW" altLang="en-US" sz="1200" u="none" strike="noStrike"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自民間公開資訊蒐集軍事情資系統，產生可供人工智慧訓練之資料集。</a:t>
                      </a:r>
                    </a:p>
                  </a:txBody>
                  <a:tcPr marL="0" marR="0" marT="0" marB="0" anchor="ctr">
                    <a:solidFill>
                      <a:schemeClr val="accent3">
                        <a:lumMod val="40000"/>
                        <a:lumOff val="60000"/>
                      </a:schemeClr>
                    </a:solidFill>
                  </a:tcPr>
                </a:tc>
                <a:extLst>
                  <a:ext uri="{0D108BD9-81ED-4DB2-BD59-A6C34878D82A}">
                    <a16:rowId xmlns:a16="http://schemas.microsoft.com/office/drawing/2014/main" val="4186592596"/>
                  </a:ext>
                </a:extLst>
              </a:tr>
            </a:tbl>
          </a:graphicData>
        </a:graphic>
      </p:graphicFrame>
    </p:spTree>
    <p:extLst>
      <p:ext uri="{BB962C8B-B14F-4D97-AF65-F5344CB8AC3E}">
        <p14:creationId xmlns:p14="http://schemas.microsoft.com/office/powerpoint/2010/main" val="2629630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CD84-C791-0B67-C6C8-A63A4A45E0E5}"/>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BE035DE8-FE15-7321-3536-34984BDDC45B}"/>
              </a:ext>
            </a:extLst>
          </p:cNvPr>
          <p:cNvSpPr>
            <a:spLocks/>
          </p:cNvSpPr>
          <p:nvPr/>
        </p:nvSpPr>
        <p:spPr>
          <a:xfrm>
            <a:off x="1959781" y="1805127"/>
            <a:ext cx="8987913" cy="2256920"/>
          </a:xfrm>
          <a:prstGeom prst="rect">
            <a:avLst/>
          </a:prstGeom>
          <a:pattFill prst="pct5">
            <a:fgClr>
              <a:schemeClr val="accent1"/>
            </a:fgClr>
            <a:bgClr>
              <a:schemeClr val="bg1"/>
            </a:bgClr>
          </a:pattFill>
          <a:ln w="0">
            <a:noFill/>
          </a:ln>
          <a:effectLst>
            <a:glow rad="228600">
              <a:schemeClr val="accent3">
                <a:satMod val="175000"/>
                <a:alpha val="40000"/>
              </a:schemeClr>
            </a:glow>
            <a:outerShdw blurRad="50800" dist="38100" dir="18900000" algn="b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A40D1740-D18A-0B80-1EEC-473943B16E0F}"/>
              </a:ext>
            </a:extLst>
          </p:cNvPr>
          <p:cNvSpPr txBox="1"/>
          <p:nvPr/>
        </p:nvSpPr>
        <p:spPr>
          <a:xfrm>
            <a:off x="2792634" y="2574482"/>
            <a:ext cx="8155060" cy="700192"/>
          </a:xfrm>
          <a:prstGeom prst="rect">
            <a:avLst/>
          </a:prstGeom>
          <a:noFill/>
        </p:spPr>
        <p:txBody>
          <a:bodyPr wrap="square" rtlCol="0">
            <a:spAutoFit/>
          </a:bodyPr>
          <a:lstStyle/>
          <a:p>
            <a:pPr marL="0" marR="0" lvl="0" indent="0" algn="l" defTabSz="914400" rtl="0" eaLnBrk="1" fontAlgn="auto" latinLnBrk="0" hangingPunct="1">
              <a:lnSpc>
                <a:spcPts val="52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國防先進科技及探索計畫交流</a:t>
            </a:r>
          </a:p>
        </p:txBody>
      </p:sp>
      <p:sp>
        <p:nvSpPr>
          <p:cNvPr id="5" name="菱形 4">
            <a:extLst>
              <a:ext uri="{FF2B5EF4-FFF2-40B4-BE49-F238E27FC236}">
                <a16:creationId xmlns:a16="http://schemas.microsoft.com/office/drawing/2014/main" id="{C588F7BD-16AF-6905-E8F4-C08D459B3F70}"/>
              </a:ext>
            </a:extLst>
          </p:cNvPr>
          <p:cNvSpPr>
            <a:spLocks noChangeAspect="1"/>
          </p:cNvSpPr>
          <p:nvPr/>
        </p:nvSpPr>
        <p:spPr>
          <a:xfrm>
            <a:off x="315777" y="988692"/>
            <a:ext cx="2304000" cy="2304000"/>
          </a:xfrm>
          <a:prstGeom prst="diamond">
            <a:avLst/>
          </a:prstGeom>
          <a:solidFill>
            <a:srgbClr val="172E9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0" cap="none" spc="0" normalizeH="0" baseline="0" noProof="0" dirty="0">
                <a:ln>
                  <a:noFill/>
                </a:ln>
                <a:solidFill>
                  <a:prstClr val="white"/>
                </a:solidFill>
                <a:effectLst/>
                <a:uLnTx/>
                <a:uFillTx/>
                <a:latin typeface="+mn-ea"/>
                <a:cs typeface="Times New Roman" panose="02020603050405020304" pitchFamily="18" charset="0"/>
              </a:rPr>
              <a:t>2-b</a:t>
            </a:r>
            <a:endParaRPr kumimoji="0" lang="zh-TW" altLang="en-US" sz="4400" b="1" i="0" u="none" strike="noStrike" kern="0" cap="none" spc="0" normalizeH="0" baseline="0" noProof="0" dirty="0">
              <a:ln>
                <a:noFill/>
              </a:ln>
              <a:solidFill>
                <a:prstClr val="white"/>
              </a:solidFill>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2984535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E7B92B-AD7C-655E-C783-3287CC08F260}"/>
              </a:ext>
            </a:extLst>
          </p:cNvPr>
          <p:cNvSpPr>
            <a:spLocks noGrp="1"/>
          </p:cNvSpPr>
          <p:nvPr>
            <p:ph type="title"/>
          </p:nvPr>
        </p:nvSpPr>
        <p:spPr>
          <a:xfrm>
            <a:off x="1735015" y="127733"/>
            <a:ext cx="7373815" cy="654783"/>
          </a:xfrm>
        </p:spPr>
        <p:txBody>
          <a:bodyPr>
            <a:normAutofit fontScale="90000"/>
          </a:bodyPr>
          <a:lstStyle/>
          <a:p>
            <a:pPr>
              <a:lnSpc>
                <a:spcPts val="4600"/>
              </a:lnSpc>
            </a:pPr>
            <a:r>
              <a:rPr kumimoji="1" lang="zh-TW" altLang="en-US" sz="40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技術盤點：國防先進科研計畫</a:t>
            </a:r>
          </a:p>
        </p:txBody>
      </p:sp>
      <p:sp>
        <p:nvSpPr>
          <p:cNvPr id="3" name="內容版面配置區 2">
            <a:extLst>
              <a:ext uri="{FF2B5EF4-FFF2-40B4-BE49-F238E27FC236}">
                <a16:creationId xmlns:a16="http://schemas.microsoft.com/office/drawing/2014/main" id="{4B13B2CF-25CE-E727-12AC-C820A95371B4}"/>
              </a:ext>
            </a:extLst>
          </p:cNvPr>
          <p:cNvSpPr>
            <a:spLocks noGrp="1"/>
          </p:cNvSpPr>
          <p:nvPr>
            <p:ph idx="1"/>
          </p:nvPr>
        </p:nvSpPr>
        <p:spPr>
          <a:xfrm>
            <a:off x="685800" y="1060890"/>
            <a:ext cx="10911254" cy="4507620"/>
          </a:xfrm>
        </p:spPr>
        <p:txBody>
          <a:bodyPr>
            <a:normAutofit fontScale="77500" lnSpcReduction="20000"/>
          </a:bodyPr>
          <a:lstStyle/>
          <a:p>
            <a:pPr>
              <a:lnSpc>
                <a:spcPts val="3400"/>
              </a:lnSpc>
              <a:buFont typeface="Wingdings" panose="05000000000000000000" pitchFamily="2" charset="2"/>
              <a:buChar char="Ø"/>
            </a:pPr>
            <a:r>
              <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rPr>
              <a:t>112-114</a:t>
            </a:r>
            <a:r>
              <a:rPr kumimoji="1" lang="zh-TW" altLang="en-US" b="1" dirty="0">
                <a:latin typeface="Times New Roman" panose="02020603050405020304" pitchFamily="18" charset="0"/>
                <a:ea typeface="標楷體" panose="03000509000000000000" pitchFamily="65" charset="-120"/>
                <a:cs typeface="Times New Roman" panose="02020603050405020304" pitchFamily="18" charset="0"/>
              </a:rPr>
              <a:t>年：探索計畫</a:t>
            </a:r>
            <a:r>
              <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rPr>
              <a:t>3</a:t>
            </a:r>
            <a:r>
              <a:rPr kumimoji="1" lang="zh-TW" altLang="en-US" b="1" dirty="0">
                <a:latin typeface="Times New Roman" panose="02020603050405020304" pitchFamily="18" charset="0"/>
                <a:ea typeface="標楷體" panose="03000509000000000000" pitchFamily="65" charset="-120"/>
                <a:cs typeface="Times New Roman" panose="02020603050405020304" pitchFamily="18" charset="0"/>
              </a:rPr>
              <a:t>案、突破式計畫</a:t>
            </a:r>
            <a:r>
              <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rPr>
              <a:t>12</a:t>
            </a:r>
            <a:r>
              <a:rPr kumimoji="1" lang="zh-TW" altLang="en-US" b="1" dirty="0">
                <a:latin typeface="Times New Roman" panose="02020603050405020304" pitchFamily="18" charset="0"/>
                <a:ea typeface="標楷體" panose="03000509000000000000" pitchFamily="65" charset="-120"/>
                <a:cs typeface="Times New Roman" panose="02020603050405020304" pitchFamily="18" charset="0"/>
              </a:rPr>
              <a:t>案</a:t>
            </a:r>
            <a:endPar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a:p>
            <a:pPr marL="377825" lvl="1" indent="-149225" algn="just">
              <a:lnSpc>
                <a:spcPts val="3400"/>
              </a:lnSpc>
            </a:pP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高電磁干擾環境下的視訊傳輸、毫米波寬頻垂直貼片式天線陣列、高敏度超視距雷達、量子密鑰分發、</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多孔性材質的蒸散式冷卻技術</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資安漏洞檢測</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AI</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加速器設計</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後量子密碼演算法</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高功率微波源產生器</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影像生成及快速辨識</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資料轉換器積體電路</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自適應性異質網路安全</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零信任架構資訊安全</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、微波光子晶片、攻擊誘捕欺敵技術</a:t>
            </a:r>
            <a:endParaRPr kumimoji="1"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3400"/>
              </a:lnSpc>
              <a:buFont typeface="Wingdings" panose="05000000000000000000" pitchFamily="2" charset="2"/>
              <a:buChar char="Ø"/>
            </a:pPr>
            <a:r>
              <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rPr>
              <a:t>114-115</a:t>
            </a:r>
            <a:r>
              <a:rPr kumimoji="1" lang="zh-TW" altLang="en-US" b="1" dirty="0">
                <a:latin typeface="Times New Roman" panose="02020603050405020304" pitchFamily="18" charset="0"/>
                <a:ea typeface="標楷體" panose="03000509000000000000" pitchFamily="65" charset="-120"/>
                <a:cs typeface="Times New Roman" panose="02020603050405020304" pitchFamily="18" charset="0"/>
              </a:rPr>
              <a:t>年：探索計畫</a:t>
            </a:r>
            <a:r>
              <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rPr>
              <a:t>2</a:t>
            </a:r>
            <a:r>
              <a:rPr kumimoji="1" lang="zh-TW" altLang="en-US" b="1" dirty="0">
                <a:latin typeface="Times New Roman" panose="02020603050405020304" pitchFamily="18" charset="0"/>
                <a:ea typeface="標楷體" panose="03000509000000000000" pitchFamily="65" charset="-120"/>
                <a:cs typeface="Times New Roman" panose="02020603050405020304" pitchFamily="18" charset="0"/>
              </a:rPr>
              <a:t>案、突破式計畫</a:t>
            </a:r>
            <a:r>
              <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rPr>
              <a:t>11</a:t>
            </a:r>
            <a:r>
              <a:rPr kumimoji="1" lang="zh-TW" altLang="en-US" b="1" dirty="0">
                <a:latin typeface="Times New Roman" panose="02020603050405020304" pitchFamily="18" charset="0"/>
                <a:ea typeface="標楷體" panose="03000509000000000000" pitchFamily="65" charset="-120"/>
                <a:cs typeface="Times New Roman" panose="02020603050405020304" pitchFamily="18" charset="0"/>
              </a:rPr>
              <a:t>案</a:t>
            </a:r>
            <a:endParaRPr kumimoji="1"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a:p>
            <a:pPr marL="377825" lvl="1" indent="-166688" algn="just">
              <a:lnSpc>
                <a:spcPts val="3400"/>
              </a:lnSpc>
            </a:pP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毫米波寬頻垂直貼片式天線</a:t>
            </a:r>
            <a:r>
              <a:rPr kumimoji="1"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高靈敏度天線系統、微波光子晶片、</a:t>
            </a:r>
            <a:r>
              <a:rPr kumimoji="1" lang="zh-TW" altLang="en-US" dirty="0">
                <a:latin typeface="Times New Roman" panose="02020603050405020304" pitchFamily="18" charset="0"/>
                <a:ea typeface="標楷體" panose="03000509000000000000" pitchFamily="65" charset="-120"/>
                <a:cs typeface="Times New Roman" panose="02020603050405020304" pitchFamily="18" charset="0"/>
              </a:rPr>
              <a:t>量子密鑰分發、</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後量子密碼演算法</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影像生成及快速辨識</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 AI</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加速器設計</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資安漏洞檢測</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 、攻擊誘捕欺敵技術、</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自適應性異質網路安全</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高功率微波源產生器</a:t>
            </a:r>
            <a:r>
              <a:rPr lang="zh-TW" altLang="en-US" sz="2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40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射頻取樣資料轉換器積體電路、分散式儲存與搜尋系統</a:t>
            </a:r>
            <a:endParaRPr kumimoji="1"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p>
            <a:endParaRPr kumimoji="1" lang="en-US" altLang="zh-TW" dirty="0"/>
          </a:p>
          <a:p>
            <a:endParaRPr kumimoji="1" lang="zh-TW" altLang="en-US" dirty="0"/>
          </a:p>
          <a:p>
            <a:endParaRPr kumimoji="1" lang="zh-TW" altLang="en-US" dirty="0"/>
          </a:p>
        </p:txBody>
      </p:sp>
    </p:spTree>
    <p:extLst>
      <p:ext uri="{BB962C8B-B14F-4D97-AF65-F5344CB8AC3E}">
        <p14:creationId xmlns:p14="http://schemas.microsoft.com/office/powerpoint/2010/main" val="2494709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0C49F39-AC5F-4D89-9340-D6ABC61F3823}"/>
              </a:ext>
            </a:extLst>
          </p:cNvPr>
          <p:cNvSpPr/>
          <p:nvPr/>
        </p:nvSpPr>
        <p:spPr>
          <a:xfrm>
            <a:off x="2852497" y="305907"/>
            <a:ext cx="701788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國防科技探索計畫團隊</a:t>
            </a:r>
            <a:r>
              <a:rPr lang="zh-TW" altLang="en-US" sz="3200" b="1" dirty="0">
                <a:solidFill>
                  <a:srgbClr val="0000FF"/>
                </a:solidFill>
                <a:latin typeface="Arial" panose="020B0604020202020204" pitchFamily="34" charset="0"/>
                <a:ea typeface="KaiTi" panose="02010609060101010101" pitchFamily="49" charset="-122"/>
                <a:cs typeface="Arial" panose="020B0604020202020204" pitchFamily="34" charset="0"/>
              </a:rPr>
              <a:t> </a:t>
            </a:r>
            <a:r>
              <a:rPr lang="en-US" altLang="zh-TW" sz="3200" dirty="0">
                <a:solidFill>
                  <a:srgbClr val="0000FF"/>
                </a:solidFill>
                <a:latin typeface="Times New Roman" panose="02020603050405020304" pitchFamily="18" charset="0"/>
                <a:ea typeface="KaiTi" panose="02010609060101010101" pitchFamily="49" charset="-122"/>
                <a:cs typeface="Times New Roman" panose="02020603050405020304" pitchFamily="18" charset="0"/>
              </a:rPr>
              <a:t>(</a:t>
            </a:r>
            <a:r>
              <a:rPr kumimoji="0" lang="en-US" altLang="zh-TW" sz="3200" i="0" u="none" strike="noStrike" kern="1200" cap="none" spc="0" normalizeH="0" baseline="0" noProof="0" dirty="0">
                <a:ln>
                  <a:noFill/>
                </a:ln>
                <a:solidFill>
                  <a:srgbClr val="0000FF"/>
                </a:solidFill>
                <a:effectLst/>
                <a:uLnTx/>
                <a:uFillTx/>
                <a:latin typeface="Times New Roman" panose="02020603050405020304" pitchFamily="18" charset="0"/>
                <a:ea typeface="KaiTi" panose="02010609060101010101" pitchFamily="49" charset="-122"/>
                <a:cs typeface="Times New Roman" panose="02020603050405020304" pitchFamily="18" charset="0"/>
              </a:rPr>
              <a:t>FY112-114</a:t>
            </a:r>
            <a:r>
              <a:rPr kumimoji="0" lang="zh-TW" altLang="en-US" sz="3200" i="0" u="none" strike="noStrike" kern="1200" cap="none" spc="0" normalizeH="0" baseline="0" noProof="0" dirty="0">
                <a:ln>
                  <a:noFill/>
                </a:ln>
                <a:solidFill>
                  <a:srgbClr val="0000FF"/>
                </a:solidFill>
                <a:effectLst/>
                <a:uLnTx/>
                <a:uFillTx/>
                <a:latin typeface="Times New Roman" panose="02020603050405020304" pitchFamily="18" charset="0"/>
                <a:ea typeface="KaiTi" panose="02010609060101010101" pitchFamily="49" charset="-122"/>
                <a:cs typeface="Times New Roman" panose="02020603050405020304" pitchFamily="18" charset="0"/>
              </a:rPr>
              <a:t>）</a:t>
            </a:r>
          </a:p>
        </p:txBody>
      </p:sp>
      <p:graphicFrame>
        <p:nvGraphicFramePr>
          <p:cNvPr id="5" name="表格 4">
            <a:extLst>
              <a:ext uri="{FF2B5EF4-FFF2-40B4-BE49-F238E27FC236}">
                <a16:creationId xmlns:a16="http://schemas.microsoft.com/office/drawing/2014/main" id="{50F1C995-629D-4B15-A12C-5B9B96ED03B4}"/>
              </a:ext>
            </a:extLst>
          </p:cNvPr>
          <p:cNvGraphicFramePr>
            <a:graphicFrameLocks noGrp="1"/>
          </p:cNvGraphicFramePr>
          <p:nvPr>
            <p:extLst>
              <p:ext uri="{D42A27DB-BD31-4B8C-83A1-F6EECF244321}">
                <p14:modId xmlns:p14="http://schemas.microsoft.com/office/powerpoint/2010/main" val="1752527970"/>
              </p:ext>
            </p:extLst>
          </p:nvPr>
        </p:nvGraphicFramePr>
        <p:xfrm>
          <a:off x="69850" y="1021963"/>
          <a:ext cx="12052300" cy="5035937"/>
        </p:xfrm>
        <a:graphic>
          <a:graphicData uri="http://schemas.openxmlformats.org/drawingml/2006/table">
            <a:tbl>
              <a:tblPr firstRow="1" firstCol="1" bandRow="1">
                <a:tableStyleId>{5C22544A-7EE6-4342-B048-85BDC9FD1C3A}</a:tableStyleId>
              </a:tblPr>
              <a:tblGrid>
                <a:gridCol w="413727">
                  <a:extLst>
                    <a:ext uri="{9D8B030D-6E8A-4147-A177-3AD203B41FA5}">
                      <a16:colId xmlns:a16="http://schemas.microsoft.com/office/drawing/2014/main" val="668747868"/>
                    </a:ext>
                  </a:extLst>
                </a:gridCol>
                <a:gridCol w="2248241">
                  <a:extLst>
                    <a:ext uri="{9D8B030D-6E8A-4147-A177-3AD203B41FA5}">
                      <a16:colId xmlns:a16="http://schemas.microsoft.com/office/drawing/2014/main" val="3480408795"/>
                    </a:ext>
                  </a:extLst>
                </a:gridCol>
                <a:gridCol w="1345721">
                  <a:extLst>
                    <a:ext uri="{9D8B030D-6E8A-4147-A177-3AD203B41FA5}">
                      <a16:colId xmlns:a16="http://schemas.microsoft.com/office/drawing/2014/main" val="3317989627"/>
                    </a:ext>
                  </a:extLst>
                </a:gridCol>
                <a:gridCol w="1035169">
                  <a:extLst>
                    <a:ext uri="{9D8B030D-6E8A-4147-A177-3AD203B41FA5}">
                      <a16:colId xmlns:a16="http://schemas.microsoft.com/office/drawing/2014/main" val="2476464696"/>
                    </a:ext>
                  </a:extLst>
                </a:gridCol>
                <a:gridCol w="4175185">
                  <a:extLst>
                    <a:ext uri="{9D8B030D-6E8A-4147-A177-3AD203B41FA5}">
                      <a16:colId xmlns:a16="http://schemas.microsoft.com/office/drawing/2014/main" val="1256106640"/>
                    </a:ext>
                  </a:extLst>
                </a:gridCol>
                <a:gridCol w="2834257">
                  <a:extLst>
                    <a:ext uri="{9D8B030D-6E8A-4147-A177-3AD203B41FA5}">
                      <a16:colId xmlns:a16="http://schemas.microsoft.com/office/drawing/2014/main" val="3103021467"/>
                    </a:ext>
                  </a:extLst>
                </a:gridCol>
              </a:tblGrid>
              <a:tr h="491817">
                <a:tc>
                  <a:txBody>
                    <a:bodyPr/>
                    <a:lstStyle/>
                    <a:p>
                      <a:pPr algn="ctr">
                        <a:spcAft>
                          <a:spcPts val="0"/>
                        </a:spcAft>
                      </a:pPr>
                      <a:r>
                        <a:rPr lang="zh-TW" sz="1200" kern="100" dirty="0">
                          <a:effectLst/>
                          <a:latin typeface="標楷體" panose="03000509000000000000" pitchFamily="65" charset="-120"/>
                          <a:ea typeface="標楷體" panose="03000509000000000000" pitchFamily="65" charset="-120"/>
                          <a:cs typeface="Times New Roman" panose="02020603050405020304" pitchFamily="18" charset="0"/>
                        </a:rPr>
                        <a:t>序號</a:t>
                      </a:r>
                    </a:p>
                  </a:txBody>
                  <a:tcPr marL="50992" marR="50992" marT="0" marB="0" anchor="ctr"/>
                </a:tc>
                <a:tc>
                  <a:txBody>
                    <a:bodyPr/>
                    <a:lstStyle/>
                    <a:p>
                      <a:pPr algn="ctr">
                        <a:spcAft>
                          <a:spcPts val="0"/>
                        </a:spcAft>
                      </a:pPr>
                      <a:r>
                        <a:rPr lang="zh-TW" sz="1400" kern="100" dirty="0">
                          <a:effectLst/>
                          <a:latin typeface="標楷體" panose="03000509000000000000" pitchFamily="65" charset="-120"/>
                          <a:ea typeface="標楷體" panose="03000509000000000000" pitchFamily="65" charset="-120"/>
                          <a:cs typeface="Times New Roman" panose="02020603050405020304" pitchFamily="18" charset="0"/>
                        </a:rPr>
                        <a:t>計畫項目</a:t>
                      </a:r>
                    </a:p>
                  </a:txBody>
                  <a:tcPr marL="50992" marR="50992" marT="0" marB="0" anchor="ctr"/>
                </a:tc>
                <a:tc>
                  <a:txBody>
                    <a:bodyPr/>
                    <a:lstStyle/>
                    <a:p>
                      <a:pPr algn="ctr">
                        <a:spcAft>
                          <a:spcPts val="0"/>
                        </a:spcAft>
                      </a:pPr>
                      <a:r>
                        <a:rPr lang="zh-TW" altLang="en-US" sz="1400" kern="100" dirty="0">
                          <a:effectLst/>
                          <a:latin typeface="標楷體" panose="03000509000000000000" pitchFamily="65" charset="-120"/>
                          <a:ea typeface="標楷體" panose="03000509000000000000" pitchFamily="65" charset="-120"/>
                          <a:cs typeface="Times New Roman" panose="02020603050405020304" pitchFamily="18" charset="0"/>
                        </a:rPr>
                        <a:t>承接</a:t>
                      </a:r>
                      <a:r>
                        <a:rPr lang="zh-TW" sz="1400" kern="100" dirty="0">
                          <a:effectLst/>
                          <a:latin typeface="標楷體" panose="03000509000000000000" pitchFamily="65" charset="-120"/>
                          <a:ea typeface="標楷體" panose="03000509000000000000" pitchFamily="65" charset="-120"/>
                          <a:cs typeface="Times New Roman" panose="02020603050405020304" pitchFamily="18" charset="0"/>
                        </a:rPr>
                        <a:t>研究單位</a:t>
                      </a:r>
                      <a:r>
                        <a:rPr lang="en-US" altLang="zh-TW" sz="1400" kern="1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en-US" sz="1400" kern="100" dirty="0">
                          <a:effectLst/>
                          <a:latin typeface="標楷體" panose="03000509000000000000" pitchFamily="65" charset="-120"/>
                          <a:ea typeface="標楷體" panose="03000509000000000000" pitchFamily="65" charset="-120"/>
                          <a:cs typeface="Times New Roman" panose="02020603050405020304" pitchFamily="18" charset="0"/>
                        </a:rPr>
                        <a:t>申請人</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0992" marR="50992" marT="0" marB="0" anchor="ctr"/>
                </a:tc>
                <a:tc>
                  <a:txBody>
                    <a:bodyPr/>
                    <a:lstStyle/>
                    <a:p>
                      <a:pPr algn="ctr">
                        <a:spcAft>
                          <a:spcPts val="0"/>
                        </a:spcAft>
                      </a:pPr>
                      <a:r>
                        <a:rPr lang="zh-TW" altLang="en-US" sz="1400" kern="100" dirty="0">
                          <a:effectLst/>
                          <a:latin typeface="標楷體" panose="03000509000000000000" pitchFamily="65" charset="-120"/>
                          <a:ea typeface="標楷體" panose="03000509000000000000" pitchFamily="65" charset="-120"/>
                          <a:cs typeface="Times New Roman" panose="02020603050405020304" pitchFamily="18" charset="0"/>
                        </a:rPr>
                        <a:t>對應主持人</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0992" marR="50992" marT="0" marB="0" anchor="ctr"/>
                </a:tc>
                <a:tc>
                  <a:txBody>
                    <a:bodyPr/>
                    <a:lstStyle/>
                    <a:p>
                      <a:pPr algn="ctr">
                        <a:spcAft>
                          <a:spcPts val="0"/>
                        </a:spcAft>
                      </a:pPr>
                      <a:r>
                        <a:rPr lang="zh-TW" altLang="en-US" sz="1400" kern="100" dirty="0">
                          <a:effectLst/>
                          <a:latin typeface="標楷體" panose="03000509000000000000" pitchFamily="65" charset="-120"/>
                          <a:ea typeface="標楷體" panose="03000509000000000000" pitchFamily="65" charset="-120"/>
                          <a:cs typeface="Times New Roman" panose="02020603050405020304" pitchFamily="18" charset="0"/>
                        </a:rPr>
                        <a:t>交流建議與效益</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0992" marR="50992"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Times New Roman" panose="02020603050405020304" pitchFamily="18" charset="0"/>
                        </a:rPr>
                        <a:t>說明</a:t>
                      </a:r>
                      <a:endParaRPr kumimoji="0" lang="zh-TW" altLang="zh-TW" sz="1400" b="1" i="0" u="none" strike="noStrike" kern="1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Times New Roman" panose="02020603050405020304" pitchFamily="18" charset="0"/>
                        </a:rPr>
                        <a:t>與技術藍圖規劃是否重疊</a:t>
                      </a:r>
                    </a:p>
                  </a:txBody>
                  <a:tcPr marL="50992" marR="50992" marT="0" marB="0" anchor="ctr"/>
                </a:tc>
                <a:extLst>
                  <a:ext uri="{0D108BD9-81ED-4DB2-BD59-A6C34878D82A}">
                    <a16:rowId xmlns:a16="http://schemas.microsoft.com/office/drawing/2014/main" val="514308923"/>
                  </a:ext>
                </a:extLst>
              </a:tr>
              <a:tr h="1374383">
                <a:tc>
                  <a:txBody>
                    <a:bodyPr/>
                    <a:lstStyle/>
                    <a:p>
                      <a:pPr algn="ctr">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p>
                      <a:pPr algn="l">
                        <a:lnSpc>
                          <a:spcPts val="1800"/>
                        </a:lnSpc>
                        <a:spcAft>
                          <a:spcPts val="0"/>
                        </a:spcAft>
                      </a:pP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高電磁干擾環境下的視訊傳輸通訊協定與通道編碼之研究（</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2/2</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1800"/>
                        </a:lnSpc>
                        <a:spcAft>
                          <a:spcPts val="0"/>
                        </a:spcAft>
                      </a:pPr>
                      <a:r>
                        <a:rPr lang="zh-TW" altLang="en-US" sz="14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本計畫主要目標為完成無人機即時視訊傳送系統 及無人機戰場管理系統開發。</a:t>
                      </a:r>
                      <a:endParaRPr lang="zh-TW" sz="14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東海大學</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8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焦信達助理教授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李大嵩教授</a:t>
                      </a:r>
                    </a:p>
                  </a:txBody>
                  <a:tcPr marL="5961" marR="5961" marT="5961" marB="0" anchor="ctr"/>
                </a:tc>
                <a:tc>
                  <a:txBody>
                    <a:bodyPr/>
                    <a:lstStyle/>
                    <a:p>
                      <a:pPr algn="l">
                        <a:lnSpc>
                          <a:spcPts val="1800"/>
                        </a:lnSpc>
                        <a:spcAft>
                          <a:spcPts val="0"/>
                        </a:spcAft>
                      </a:pP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無人機戰場管理系統中的武裝漁船模擬器，希望其運作的模態能夠儘量擬真，接近真實中共武裝漁船的運動狀況，並且能符合未來使用各種軍事衛星以及商業衛星，或者是偵察機，來進行偵測台海附近大量武裝漁船集結的技術特徵。</a:t>
                      </a:r>
                    </a:p>
                  </a:txBody>
                  <a:tcPr marL="50992" marR="50992" marT="0" marB="0" anchor="ctr"/>
                </a:tc>
                <a:tc>
                  <a:txBody>
                    <a:bodyPr/>
                    <a:lstStyle/>
                    <a:p>
                      <a:pPr marL="138113" marR="0" lvl="0" indent="-138113" algn="l" defTabSz="914400" rtl="0" eaLnBrk="1" fontAlgn="auto" latinLnBrk="0" hangingPunct="1">
                        <a:lnSpc>
                          <a:spcPts val="1800"/>
                        </a:lnSpc>
                        <a:spcBef>
                          <a:spcPts val="0"/>
                        </a:spcBef>
                        <a:spcAft>
                          <a:spcPts val="0"/>
                        </a:spcAft>
                        <a:buClrTx/>
                        <a:buSzTx/>
                        <a:buFontTx/>
                        <a:buNone/>
                        <a:tabLst>
                          <a:tab pos="77788" algn="l"/>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藍圖應用情境為點對點通訊，此計畫</a:t>
                      </a:r>
                      <a:r>
                        <a:rPr lang="zh-TW" altLang="en-US"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應用情境為全範圍廣播</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38113" marR="0" lvl="0" indent="-138113" algn="l" defTabSz="914400" rtl="0" eaLnBrk="1" fontAlgn="auto" latinLnBrk="0" hangingPunct="1">
                        <a:lnSpc>
                          <a:spcPts val="1800"/>
                        </a:lnSpc>
                        <a:spcBef>
                          <a:spcPts val="0"/>
                        </a:spcBef>
                        <a:spcAft>
                          <a:spcPts val="0"/>
                        </a:spcAft>
                        <a:buClrTx/>
                        <a:buSzTx/>
                        <a:buFontTx/>
                        <a:buNone/>
                        <a:tabLst>
                          <a:tab pos="85725" algn="l"/>
                        </a:tabLst>
                        <a:defRPr/>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未來藍圖探討廣播技術時，可參考本計畫資料。</a:t>
                      </a:r>
                    </a:p>
                  </a:txBody>
                  <a:tcPr marL="50992" marR="50992" marT="0" marB="0" anchor="ctr"/>
                </a:tc>
                <a:extLst>
                  <a:ext uri="{0D108BD9-81ED-4DB2-BD59-A6C34878D82A}">
                    <a16:rowId xmlns:a16="http://schemas.microsoft.com/office/drawing/2014/main" val="2102454883"/>
                  </a:ext>
                </a:extLst>
              </a:tr>
              <a:tr h="1365636">
                <a:tc>
                  <a:txBody>
                    <a:bodyPr/>
                    <a:lstStyle/>
                    <a:p>
                      <a:pPr algn="ctr">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p>
                      <a:pPr algn="l">
                        <a:lnSpc>
                          <a:spcPts val="1800"/>
                        </a:lnSpc>
                        <a:spcAft>
                          <a:spcPts val="0"/>
                        </a:spcAft>
                      </a:pP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長距離</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(&gt;100km)</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戰術無線電通信系統之前瞻毫米波寬頻垂直貼片式天線陣列、高功率</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RFIC</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與數位基頻收發機（</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2/2</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50992" marR="50992"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陽明交通大學</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8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唐震寰教授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周世傑教授</a:t>
                      </a:r>
                    </a:p>
                  </a:txBody>
                  <a:tcPr marL="5961" marR="5961" marT="5961" marB="0" anchor="ctr"/>
                </a:tc>
                <a:tc>
                  <a:txBody>
                    <a:bodyPr/>
                    <a:lstStyle/>
                    <a:p>
                      <a:pPr algn="l">
                        <a:lnSpc>
                          <a:spcPts val="1800"/>
                        </a:lnSpc>
                        <a:spcAft>
                          <a:spcPts val="0"/>
                        </a:spcAft>
                      </a:pP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交流後建議</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未來新計畫可將雛型系統考慮國科會藍圖所需數位韌性及國防情境的關鍵技術。</a:t>
                      </a:r>
                    </a:p>
                  </a:txBody>
                  <a:tcPr marL="50992" marR="50992" marT="0" marB="0" anchor="ctr"/>
                </a:tc>
                <a:tc>
                  <a:txBody>
                    <a:bodyPr/>
                    <a:lstStyle/>
                    <a:p>
                      <a:pPr marL="138113" indent="-138113" algn="l">
                        <a:lnSpc>
                          <a:spcPts val="18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藍圖的無人飛船和跨晝夜太陽能無人機之通訊規格參考資料。</a:t>
                      </a:r>
                    </a:p>
                    <a:p>
                      <a:pPr marL="146050" indent="-146050" algn="l">
                        <a:lnSpc>
                          <a:spcPts val="18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藍圖未選定此兩項軍備執行技術展開。  </a:t>
                      </a:r>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38113" indent="-138113" algn="l">
                        <a:lnSpc>
                          <a:spcPts val="18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未來藍圖探討高空通訊平台時，可參考本計畫資料。</a:t>
                      </a:r>
                    </a:p>
                  </a:txBody>
                  <a:tcPr marL="50992" marR="50992" marT="0" marB="0" anchor="ctr"/>
                </a:tc>
                <a:extLst>
                  <a:ext uri="{0D108BD9-81ED-4DB2-BD59-A6C34878D82A}">
                    <a16:rowId xmlns:a16="http://schemas.microsoft.com/office/drawing/2014/main" val="175267693"/>
                  </a:ext>
                </a:extLst>
              </a:tr>
              <a:tr h="1804101">
                <a:tc>
                  <a:txBody>
                    <a:bodyPr/>
                    <a:lstStyle/>
                    <a:p>
                      <a:pPr algn="ctr">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4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p>
                      <a:pPr algn="l">
                        <a:lnSpc>
                          <a:spcPts val="1800"/>
                        </a:lnSpc>
                        <a:spcAft>
                          <a:spcPts val="0"/>
                        </a:spcAft>
                      </a:pP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使用自我注入鎖定技術之高敏度超視距雷達雛形開發（</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2/2</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50992" marR="50992"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空軍軍官學校</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8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陳建宏副教授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周世傑教授</a:t>
                      </a:r>
                    </a:p>
                  </a:txBody>
                  <a:tcPr marL="5961" marR="5961" marT="5961" marB="0" anchor="ctr"/>
                </a:tc>
                <a:tc>
                  <a:txBody>
                    <a:bodyPr/>
                    <a:lstStyle/>
                    <a:p>
                      <a:pPr marL="138113" indent="-138113" algn="l">
                        <a:lnSpc>
                          <a:spcPts val="1800"/>
                        </a:lnSpc>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架設時間、現場雜訊、背景雜訊在實測時皆是重大的挑戰，需加以考量。</a:t>
                      </a:r>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30175" indent="-122238" algn="l">
                        <a:lnSpc>
                          <a:spcPts val="1800"/>
                        </a:lnSpc>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架設時間耗時</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小時且需要大量人力，需尋求改進，目前已針對支架輕巧性及穩定性改良中。</a:t>
                      </a:r>
                    </a:p>
                    <a:p>
                      <a:pPr algn="l">
                        <a:lnSpc>
                          <a:spcPts val="1800"/>
                        </a:lnSpc>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現場雜訊過多，是否有標準雜訊的額定值。</a:t>
                      </a:r>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38113" indent="-138113" algn="l">
                        <a:lnSpc>
                          <a:spcPts val="1800"/>
                        </a:lnSpc>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背景雜訊（雷達亦有），建議可用</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machine learning</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消除。</a:t>
                      </a:r>
                    </a:p>
                  </a:txBody>
                  <a:tcPr marL="50992" marR="50992" marT="0" marB="0" anchor="ctr"/>
                </a:tc>
                <a:tc>
                  <a:txBody>
                    <a:bodyPr/>
                    <a:lstStyle/>
                    <a:p>
                      <a:pPr marL="146050" indent="-146050" algn="l">
                        <a:lnSpc>
                          <a:spcPts val="18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計畫發展陸用雷達與藍圖軍備技術無重疊。</a:t>
                      </a:r>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38113" indent="-138113" algn="l">
                        <a:lnSpc>
                          <a:spcPts val="18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未來藍圖探討陸用雷達系統時，可參考本計畫資料</a:t>
                      </a:r>
                      <a:r>
                        <a:rPr lang="zh-TW" alt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50992" marR="50992" marT="0" marB="0" anchor="ctr"/>
                </a:tc>
                <a:extLst>
                  <a:ext uri="{0D108BD9-81ED-4DB2-BD59-A6C34878D82A}">
                    <a16:rowId xmlns:a16="http://schemas.microsoft.com/office/drawing/2014/main" val="2826839812"/>
                  </a:ext>
                </a:extLst>
              </a:tr>
            </a:tbl>
          </a:graphicData>
        </a:graphic>
      </p:graphicFrame>
    </p:spTree>
    <p:extLst>
      <p:ext uri="{BB962C8B-B14F-4D97-AF65-F5344CB8AC3E}">
        <p14:creationId xmlns:p14="http://schemas.microsoft.com/office/powerpoint/2010/main" val="54901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7BE21689-AF5A-474A-8E3E-DB0439FA531B}"/>
              </a:ext>
            </a:extLst>
          </p:cNvPr>
          <p:cNvGraphicFramePr>
            <a:graphicFrameLocks noGrp="1"/>
          </p:cNvGraphicFramePr>
          <p:nvPr>
            <p:extLst>
              <p:ext uri="{D42A27DB-BD31-4B8C-83A1-F6EECF244321}">
                <p14:modId xmlns:p14="http://schemas.microsoft.com/office/powerpoint/2010/main" val="4031453809"/>
              </p:ext>
            </p:extLst>
          </p:nvPr>
        </p:nvGraphicFramePr>
        <p:xfrm>
          <a:off x="133350" y="1072660"/>
          <a:ext cx="11925299" cy="5179138"/>
        </p:xfrm>
        <a:graphic>
          <a:graphicData uri="http://schemas.openxmlformats.org/drawingml/2006/table">
            <a:tbl>
              <a:tblPr firstRow="1" firstCol="1" bandRow="1">
                <a:tableStyleId>{5C22544A-7EE6-4342-B048-85BDC9FD1C3A}</a:tableStyleId>
              </a:tblPr>
              <a:tblGrid>
                <a:gridCol w="306265">
                  <a:extLst>
                    <a:ext uri="{9D8B030D-6E8A-4147-A177-3AD203B41FA5}">
                      <a16:colId xmlns:a16="http://schemas.microsoft.com/office/drawing/2014/main" val="3889341739"/>
                    </a:ext>
                  </a:extLst>
                </a:gridCol>
                <a:gridCol w="1951893">
                  <a:extLst>
                    <a:ext uri="{9D8B030D-6E8A-4147-A177-3AD203B41FA5}">
                      <a16:colId xmlns:a16="http://schemas.microsoft.com/office/drawing/2014/main" val="1372929615"/>
                    </a:ext>
                  </a:extLst>
                </a:gridCol>
                <a:gridCol w="1186961">
                  <a:extLst>
                    <a:ext uri="{9D8B030D-6E8A-4147-A177-3AD203B41FA5}">
                      <a16:colId xmlns:a16="http://schemas.microsoft.com/office/drawing/2014/main" val="959443850"/>
                    </a:ext>
                  </a:extLst>
                </a:gridCol>
                <a:gridCol w="835269">
                  <a:extLst>
                    <a:ext uri="{9D8B030D-6E8A-4147-A177-3AD203B41FA5}">
                      <a16:colId xmlns:a16="http://schemas.microsoft.com/office/drawing/2014/main" val="530094734"/>
                    </a:ext>
                  </a:extLst>
                </a:gridCol>
                <a:gridCol w="3806540">
                  <a:extLst>
                    <a:ext uri="{9D8B030D-6E8A-4147-A177-3AD203B41FA5}">
                      <a16:colId xmlns:a16="http://schemas.microsoft.com/office/drawing/2014/main" val="2344612588"/>
                    </a:ext>
                  </a:extLst>
                </a:gridCol>
                <a:gridCol w="3838371">
                  <a:extLst>
                    <a:ext uri="{9D8B030D-6E8A-4147-A177-3AD203B41FA5}">
                      <a16:colId xmlns:a16="http://schemas.microsoft.com/office/drawing/2014/main" val="782081434"/>
                    </a:ext>
                  </a:extLst>
                </a:gridCol>
              </a:tblGrid>
              <a:tr h="513558">
                <a:tc>
                  <a:txBody>
                    <a:bodyPr/>
                    <a:lstStyle/>
                    <a:p>
                      <a:pPr algn="ctr">
                        <a:lnSpc>
                          <a:spcPts val="1400"/>
                        </a:lnSpc>
                        <a:spcAft>
                          <a:spcPts val="0"/>
                        </a:spcAft>
                      </a:pPr>
                      <a:r>
                        <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rPr>
                        <a:t>序號</a:t>
                      </a:r>
                    </a:p>
                  </a:txBody>
                  <a:tcPr marL="22051" marR="22051" marT="0" marB="0" anchor="ctr"/>
                </a:tc>
                <a:tc>
                  <a:txBody>
                    <a:bodyPr/>
                    <a:lstStyle/>
                    <a:p>
                      <a:pPr algn="ctr">
                        <a:lnSpc>
                          <a:spcPts val="1400"/>
                        </a:lnSpc>
                        <a:spcAft>
                          <a:spcPts val="0"/>
                        </a:spcAft>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計畫項目</a:t>
                      </a:r>
                    </a:p>
                  </a:txBody>
                  <a:tcPr marL="22051" marR="22051" marT="0" marB="0" anchor="ctr"/>
                </a:tc>
                <a:tc>
                  <a:txBody>
                    <a:bodyPr/>
                    <a:lstStyle/>
                    <a:p>
                      <a:pPr algn="ctr">
                        <a:lnSpc>
                          <a:spcPts val="1400"/>
                        </a:lnSpc>
                        <a:spcAft>
                          <a:spcPts val="0"/>
                        </a:spcAft>
                      </a:pP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承接</a:t>
                      </a: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研究單位</a:t>
                      </a:r>
                      <a:r>
                        <a:rPr lang="en-US" alt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申請人</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p>
                      <a:pPr algn="ctr">
                        <a:lnSpc>
                          <a:spcPts val="1400"/>
                        </a:lnSpc>
                        <a:spcAft>
                          <a:spcPts val="0"/>
                        </a:spcAft>
                      </a:pP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對應主持人</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zh-TW" altLang="en-US" sz="1100" b="1" i="0" u="none" strike="noStrike" kern="1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交流建議與效益</a:t>
                      </a:r>
                    </a:p>
                  </a:txBody>
                  <a:tcPr marL="22051" marR="22051" marT="0" marB="0" anchor="ct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zh-TW" altLang="en-US" sz="1100" b="1" i="0" u="none" strike="noStrike" kern="1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說明</a:t>
                      </a:r>
                      <a:endParaRPr kumimoji="0" lang="zh-TW" altLang="zh-TW" sz="1100" b="1" i="0" u="none" strike="noStrike" kern="1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0" hangingPunct="1">
                        <a:lnSpc>
                          <a:spcPts val="1400"/>
                        </a:lnSpc>
                        <a:spcBef>
                          <a:spcPts val="0"/>
                        </a:spcBef>
                        <a:spcAft>
                          <a:spcPts val="0"/>
                        </a:spcAft>
                        <a:buClrTx/>
                        <a:buSzTx/>
                        <a:buFontTx/>
                        <a:buNone/>
                        <a:tabLst/>
                        <a:defRPr/>
                      </a:pPr>
                      <a:r>
                        <a:rPr kumimoji="0" lang="zh-TW" altLang="en-US" sz="1100" b="1" i="0" u="none" strike="noStrike" kern="1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與技術藍圖規劃是否重疊</a:t>
                      </a:r>
                    </a:p>
                  </a:txBody>
                  <a:tcPr marL="22051" marR="22051" marT="0" marB="0" anchor="ctr"/>
                </a:tc>
                <a:extLst>
                  <a:ext uri="{0D108BD9-81ED-4DB2-BD59-A6C34878D82A}">
                    <a16:rowId xmlns:a16="http://schemas.microsoft.com/office/drawing/2014/main" val="872633228"/>
                  </a:ext>
                </a:extLst>
              </a:tr>
              <a:tr h="870948">
                <a:tc>
                  <a:txBody>
                    <a:bodyPr/>
                    <a:lstStyle/>
                    <a:p>
                      <a:pPr algn="ctr">
                        <a:lnSpc>
                          <a:spcPts val="1400"/>
                        </a:lnSpc>
                        <a:spcAft>
                          <a:spcPts val="0"/>
                        </a:spcAft>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量子密鑰分發系統之技術分析與建立</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(FY111-112)</a:t>
                      </a:r>
                    </a:p>
                    <a:p>
                      <a:pPr marL="0" marR="0" lvl="0" indent="0" algn="l" defTabSz="914411" rtl="0" eaLnBrk="1" fontAlgn="auto" latinLnBrk="0" hangingPunct="1">
                        <a:lnSpc>
                          <a:spcPts val="1400"/>
                        </a:lnSpc>
                        <a:spcBef>
                          <a:spcPts val="0"/>
                        </a:spcBef>
                        <a:spcAft>
                          <a:spcPts val="0"/>
                        </a:spcAft>
                        <a:buClrTx/>
                        <a:buSzTx/>
                        <a:buFontTx/>
                        <a:buNone/>
                        <a:tabLst/>
                        <a:defRPr/>
                      </a:pPr>
                      <a:r>
                        <a:rPr kumimoji="0" lang="en-US" altLang="zh-TW" sz="1200" b="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113</a:t>
                      </a:r>
                      <a:r>
                        <a:rPr kumimoji="0" lang="zh-TW" altLang="en-US" sz="1200" b="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年延續案：可擴充式網路型量子密鑰分發技術研究</a:t>
                      </a:r>
                      <a:r>
                        <a:rPr kumimoji="0" lang="en-US" altLang="zh-TW" sz="1200" b="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(113-114)</a:t>
                      </a: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清華大學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王立邦教授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黃俊穎教授</a:t>
                      </a:r>
                    </a:p>
                  </a:txBody>
                  <a:tcPr marL="5961" marR="5961" marT="5961" marB="0" anchor="ctr"/>
                </a:tc>
                <a:tc>
                  <a:txBody>
                    <a:bodyPr/>
                    <a:lstStyle/>
                    <a:p>
                      <a:pPr algn="l">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在傳輸過程已可運用量子特性來偵測是否被竊聽</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如被竊聽</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量子狀態會破壞使得傳輸失敗</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錯誤率過高</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。但相對的此機制較易被阻斷服務</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因此在導入時應同時評估建置解決方案</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如備援線路</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22051" marR="22051" marT="0" marB="0" anchor="ctr"/>
                </a:tc>
                <a:tc>
                  <a:txBody>
                    <a:bodyPr/>
                    <a:lstStyle/>
                    <a:p>
                      <a:pPr algn="l">
                        <a:lnSpc>
                          <a:spcPts val="1400"/>
                        </a:lnSpc>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年藍圖規劃中</a:t>
                      </a:r>
                      <a:r>
                        <a:rPr lang="zh-TW" altLang="en-US" sz="12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資通電系統安全防護模組之安全密鑰分發</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內容相符</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extLst>
                  <a:ext uri="{0D108BD9-81ED-4DB2-BD59-A6C34878D82A}">
                    <a16:rowId xmlns:a16="http://schemas.microsoft.com/office/drawing/2014/main" val="3551882970"/>
                  </a:ext>
                </a:extLst>
              </a:tr>
              <a:tr h="702954">
                <a:tc>
                  <a:txBody>
                    <a:bodyPr/>
                    <a:lstStyle/>
                    <a:p>
                      <a:pPr algn="ctr">
                        <a:lnSpc>
                          <a:spcPts val="1400"/>
                        </a:lnSpc>
                        <a:spcAft>
                          <a:spcPts val="0"/>
                        </a:spcAft>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極超音速環境運用多孔性材質的蒸散式冷卻技術研究</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陽明交通大學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劉耀先教授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韋光華教授</a:t>
                      </a:r>
                    </a:p>
                  </a:txBody>
                  <a:tcPr marL="5961" marR="5961" marT="5961" marB="0" anchor="ctr"/>
                </a:tc>
                <a:tc>
                  <a:txBody>
                    <a:bodyPr/>
                    <a:lstStyle/>
                    <a:p>
                      <a:pPr algn="l">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建議將中科院風洞測試之完整元件之條件與各分項成分元件測試之條件列表對應以期能完整看出各分項成份元件之進展及困難處。</a:t>
                      </a:r>
                    </a:p>
                  </a:txBody>
                  <a:tcPr marL="22051" marR="22051" marT="0" marB="0" anchor="ctr"/>
                </a:tc>
                <a:tc>
                  <a:txBody>
                    <a:bodyPr/>
                    <a:lstStyle/>
                    <a:p>
                      <a:pPr algn="l">
                        <a:lnSpc>
                          <a:spcPts val="1400"/>
                        </a:lnSpc>
                        <a:spcAft>
                          <a:spcPts val="0"/>
                        </a:spcAft>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與藍圖軍備無相關。</a:t>
                      </a:r>
                    </a:p>
                    <a:p>
                      <a:pPr marL="138113" indent="-138113" algn="l">
                        <a:lnSpc>
                          <a:spcPts val="1400"/>
                        </a:lnSpc>
                        <a:spcAft>
                          <a:spcPts val="0"/>
                        </a:spcAft>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未來藍圖探討</a:t>
                      </a: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極超音速飛行環境</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時，可參考本計畫資料。</a:t>
                      </a:r>
                    </a:p>
                  </a:txBody>
                  <a:tcPr marL="22051" marR="22051" marT="0" marB="0" anchor="ctr"/>
                </a:tc>
                <a:extLst>
                  <a:ext uri="{0D108BD9-81ED-4DB2-BD59-A6C34878D82A}">
                    <a16:rowId xmlns:a16="http://schemas.microsoft.com/office/drawing/2014/main" val="2302074319"/>
                  </a:ext>
                </a:extLst>
              </a:tr>
              <a:tr h="652064">
                <a:tc>
                  <a:txBody>
                    <a:bodyPr/>
                    <a:lstStyle/>
                    <a:p>
                      <a:pPr algn="ctr">
                        <a:lnSpc>
                          <a:spcPts val="1400"/>
                        </a:lnSpc>
                        <a:spcAft>
                          <a:spcPts val="0"/>
                        </a:spcAft>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物聯網資安漏洞檢測</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陽明交通大學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李奇育副教授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林一平教授</a:t>
                      </a:r>
                    </a:p>
                  </a:txBody>
                  <a:tcPr marL="5961" marR="5961" marT="5961" marB="0" anchor="ctr"/>
                </a:tc>
                <a:tc>
                  <a:txBody>
                    <a:bodyPr/>
                    <a:lstStyle/>
                    <a:p>
                      <a:pPr algn="l">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研究成果可用於未來資訊戰對於敵方</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IoT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裝置的攻擊也可用於檢測我軍方場域內是否有被入侵的</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IoT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裝置 。</a:t>
                      </a:r>
                    </a:p>
                  </a:txBody>
                  <a:tcPr marL="22051" marR="22051" marT="0" marB="0" anchor="ctr"/>
                </a:tc>
                <a:tc>
                  <a:txBody>
                    <a:bodyPr/>
                    <a:lstStyle/>
                    <a:p>
                      <a:pPr algn="l">
                        <a:lnSpc>
                          <a:spcPts val="1400"/>
                        </a:lnSpc>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年藍圖規劃中</a:t>
                      </a:r>
                      <a:r>
                        <a:rPr lang="zh-TW" altLang="en-US" sz="1200" b="1" i="0" u="none" strike="noStrike"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資通電系統安全防護模組之網路入侵防護</a:t>
                      </a:r>
                      <a:r>
                        <a:rPr lang="zh-TW" altLang="en-US" sz="12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內容相符，其研發進程與藍圖相符。</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此為技術發展藍圖規劃之參考資料。</a:t>
                      </a:r>
                    </a:p>
                  </a:txBody>
                  <a:tcPr marL="22051" marR="22051" marT="0" marB="0" anchor="ctr"/>
                </a:tc>
                <a:extLst>
                  <a:ext uri="{0D108BD9-81ED-4DB2-BD59-A6C34878D82A}">
                    <a16:rowId xmlns:a16="http://schemas.microsoft.com/office/drawing/2014/main" val="2392273188"/>
                  </a:ext>
                </a:extLst>
              </a:tr>
              <a:tr h="586858">
                <a:tc>
                  <a:txBody>
                    <a:bodyPr/>
                    <a:lstStyle/>
                    <a:p>
                      <a:pPr algn="ctr">
                        <a:lnSpc>
                          <a:spcPts val="1400"/>
                        </a:lnSpc>
                        <a:spcAft>
                          <a:spcPts val="0"/>
                        </a:spcAft>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安全性高效能</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CPU</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AI</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加速器設計及研製</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成功大學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邱瀝毅教授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曾煜棋教授</a:t>
                      </a:r>
                    </a:p>
                  </a:txBody>
                  <a:tcPr marL="5961" marR="5961" marT="5961" marB="0" anchor="ctr"/>
                </a:tc>
                <a:tc>
                  <a:txBody>
                    <a:bodyPr/>
                    <a:lstStyle/>
                    <a:p>
                      <a:pPr algn="l">
                        <a:lnSpc>
                          <a:spcPts val="1400"/>
                        </a:lnSpc>
                        <a:spcAft>
                          <a:spcPts val="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可以繼續規劃驗證方式，包含</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CPU(dual cores)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accelerator</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security mechanism</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等。</a:t>
                      </a:r>
                    </a:p>
                    <a:p>
                      <a:pPr algn="l">
                        <a:lnSpc>
                          <a:spcPts val="1400"/>
                        </a:lnSpc>
                        <a:spcAft>
                          <a:spcPts val="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可應用於各式飛彈之彈內電腦、無人機飛控電腦等。</a:t>
                      </a:r>
                    </a:p>
                  </a:txBody>
                  <a:tcPr marL="22051" marR="22051" marT="0" marB="0" anchor="ctr"/>
                </a:tc>
                <a:tc>
                  <a:txBody>
                    <a:bodyPr/>
                    <a:lstStyle/>
                    <a:p>
                      <a:pPr algn="l">
                        <a:lnSpc>
                          <a:spcPts val="1400"/>
                        </a:lnSpc>
                        <a:spcAft>
                          <a:spcPts val="0"/>
                        </a:spcAft>
                      </a:pPr>
                      <a:r>
                        <a:rPr lang="en-US" alt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與藍圖軍備無相關。</a:t>
                      </a:r>
                    </a:p>
                    <a:p>
                      <a:pPr marL="138113" indent="-138113" algn="l">
                        <a:lnSpc>
                          <a:spcPts val="1400"/>
                        </a:lnSpc>
                        <a:spcAft>
                          <a:spcPts val="0"/>
                        </a:spcAft>
                      </a:pPr>
                      <a:r>
                        <a:rPr lang="en-US" alt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未來藍圖探討</a:t>
                      </a:r>
                      <a:r>
                        <a:rPr lang="zh-TW" altLang="en-US" sz="1200" b="1"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無人機飛控之資安議題</a:t>
                      </a:r>
                      <a:r>
                        <a:rPr lang="zh-TW" altLang="en-US"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時，可參考本計畫資料。</a:t>
                      </a:r>
                    </a:p>
                  </a:txBody>
                  <a:tcPr marL="22051" marR="22051" marT="0" marB="0" anchor="ctr"/>
                </a:tc>
                <a:extLst>
                  <a:ext uri="{0D108BD9-81ED-4DB2-BD59-A6C34878D82A}">
                    <a16:rowId xmlns:a16="http://schemas.microsoft.com/office/drawing/2014/main" val="2593023700"/>
                  </a:ext>
                </a:extLst>
              </a:tr>
              <a:tr h="839533">
                <a:tc>
                  <a:txBody>
                    <a:bodyPr/>
                    <a:lstStyle/>
                    <a:p>
                      <a:pPr algn="ctr">
                        <a:lnSpc>
                          <a:spcPts val="1400"/>
                        </a:lnSpc>
                        <a:spcAft>
                          <a:spcPts val="0"/>
                        </a:spcAft>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lnSpc>
                          <a:spcPts val="1400"/>
                        </a:lnSpc>
                        <a:spcAft>
                          <a:spcPts val="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PQC</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後量子密碼演算法於</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FPGA</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實作與驗證</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(FY112-115)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中央研究院</a:t>
                      </a:r>
                      <a:r>
                        <a:rPr lang="en-US" altLang="zh-TW" sz="1200" b="0" i="0" u="none" strike="noStrike"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400"/>
                        </a:lnSpc>
                      </a:pPr>
                      <a:r>
                        <a:rPr lang="zh-TW" altLang="en-US" sz="1200" b="0" i="0" u="none" strike="noStrike"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鐘楷閔研究員</a:t>
                      </a:r>
                      <a:endParaRPr lang="en-US" altLang="zh-TW" sz="1200" b="0" i="0" u="none" strike="noStrike"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11" rtl="0" eaLnBrk="1" fontAlgn="ctr" latinLnBrk="0" hangingPunct="1">
                        <a:lnSpc>
                          <a:spcPts val="14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113</a:t>
                      </a:r>
                      <a:r>
                        <a:rPr kumimoji="0" lang="zh-TW" altLang="en-US" sz="1200" b="0" i="0" u="none" strike="noStrike" kern="12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年變更為中山大學</a:t>
                      </a:r>
                      <a:r>
                        <a:rPr kumimoji="0" lang="en-US" altLang="zh-TW" sz="1200" b="0" i="0" u="none" strike="noStrike" kern="12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2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范俊逸教授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黃俊穎教授　</a:t>
                      </a:r>
                    </a:p>
                  </a:txBody>
                  <a:tcPr marL="5961" marR="5961" marT="5961" marB="0" anchor="ctr"/>
                </a:tc>
                <a:tc>
                  <a:txBody>
                    <a:bodyPr/>
                    <a:lstStyle/>
                    <a:p>
                      <a:pPr algn="l">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實作導入的時程規畫預計以整合三年研發產出為主。本計畫之實作相對複雜</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配合單位應在實際導入前了解開發過程、環境需求與建置方式</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以利後續導入作業。</a:t>
                      </a:r>
                    </a:p>
                  </a:txBody>
                  <a:tcPr marL="22051" marR="22051" marT="0" marB="0" anchor="ctr"/>
                </a:tc>
                <a:tc>
                  <a:txBody>
                    <a:bodyPr/>
                    <a:lstStyle/>
                    <a:p>
                      <a:pPr algn="l">
                        <a:lnSpc>
                          <a:spcPts val="1400"/>
                        </a:lnSpc>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年藍圖規劃中</a:t>
                      </a:r>
                      <a:r>
                        <a:rPr lang="zh-TW" altLang="en-US" sz="1200" b="1" i="0" u="none" strike="noStrike"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資通電系統安全防護模組之加密與驗證</a:t>
                      </a:r>
                      <a:r>
                        <a:rPr lang="zh-TW" altLang="en-US" sz="12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內容相符，其規劃能力與研發進程相符。	</a:t>
                      </a:r>
                    </a:p>
                  </a:txBody>
                  <a:tcPr marL="22051" marR="22051" marT="0" marB="0" anchor="ctr"/>
                </a:tc>
                <a:extLst>
                  <a:ext uri="{0D108BD9-81ED-4DB2-BD59-A6C34878D82A}">
                    <a16:rowId xmlns:a16="http://schemas.microsoft.com/office/drawing/2014/main" val="995382054"/>
                  </a:ext>
                </a:extLst>
              </a:tr>
              <a:tr h="995171">
                <a:tc>
                  <a:txBody>
                    <a:bodyPr/>
                    <a:lstStyle/>
                    <a:p>
                      <a:pPr algn="ctr">
                        <a:lnSpc>
                          <a:spcPts val="1400"/>
                        </a:lnSpc>
                        <a:spcAft>
                          <a:spcPts val="0"/>
                        </a:spcAft>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高功率微波源產生器設計製作（</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FY112-115</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臺北科技大學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許華倚副教授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韋光華教授</a:t>
                      </a:r>
                    </a:p>
                  </a:txBody>
                  <a:tcPr marL="5961" marR="5961" marT="5961" marB="0" anchor="ctr"/>
                </a:tc>
                <a:tc>
                  <a:txBody>
                    <a:bodyPr/>
                    <a:lstStyle/>
                    <a:p>
                      <a:pPr algn="l">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計畫中較危險的實驗，目前都在中科院進行實驗，故危險性在可控的範圍。未來將與專業廠商合作，投入技術、人力以完成高功率微波產生器之雛形設計研製，落實國防自主能力。</a:t>
                      </a:r>
                    </a:p>
                  </a:txBody>
                  <a:tcPr marL="22051" marR="22051" marT="0" marB="0" anchor="ctr"/>
                </a:tc>
                <a:tc>
                  <a:txBody>
                    <a:bodyPr/>
                    <a:lstStyle/>
                    <a:p>
                      <a:pPr algn="l">
                        <a:lnSpc>
                          <a:spcPts val="1400"/>
                        </a:lnSpc>
                        <a:spcAft>
                          <a:spcPts val="0"/>
                        </a:spcAft>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與藍圖軍備無相關。</a:t>
                      </a:r>
                    </a:p>
                    <a:p>
                      <a:pPr marL="130175" indent="-130175" algn="l">
                        <a:lnSpc>
                          <a:spcPts val="1400"/>
                        </a:lnSpc>
                        <a:spcAft>
                          <a:spcPts val="0"/>
                        </a:spcAft>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未來藍圖規劃</a:t>
                      </a: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高能微波設備</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時，可參考本計畫。</a:t>
                      </a:r>
                    </a:p>
                  </a:txBody>
                  <a:tcPr marL="22051" marR="22051" marT="0" marB="0" anchor="ctr"/>
                </a:tc>
                <a:extLst>
                  <a:ext uri="{0D108BD9-81ED-4DB2-BD59-A6C34878D82A}">
                    <a16:rowId xmlns:a16="http://schemas.microsoft.com/office/drawing/2014/main" val="4246346859"/>
                  </a:ext>
                </a:extLst>
              </a:tr>
            </a:tbl>
          </a:graphicData>
        </a:graphic>
      </p:graphicFrame>
      <p:sp>
        <p:nvSpPr>
          <p:cNvPr id="2" name="矩形 1">
            <a:extLst>
              <a:ext uri="{FF2B5EF4-FFF2-40B4-BE49-F238E27FC236}">
                <a16:creationId xmlns:a16="http://schemas.microsoft.com/office/drawing/2014/main" id="{4ACAE767-B284-F146-14C0-EC719FA9693E}"/>
              </a:ext>
            </a:extLst>
          </p:cNvPr>
          <p:cNvSpPr/>
          <p:nvPr/>
        </p:nvSpPr>
        <p:spPr>
          <a:xfrm>
            <a:off x="2711820" y="280886"/>
            <a:ext cx="743626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國防科技突破式計畫團隊</a:t>
            </a:r>
            <a:r>
              <a:rPr lang="zh-TW" altLang="en-US" sz="3200" b="1" dirty="0">
                <a:solidFill>
                  <a:srgbClr val="0000FF"/>
                </a:solidFill>
                <a:latin typeface="Arial" panose="020B0604020202020204" pitchFamily="34" charset="0"/>
                <a:ea typeface="KaiTi" panose="02010609060101010101" pitchFamily="49" charset="-122"/>
                <a:cs typeface="Arial" panose="020B0604020202020204" pitchFamily="34" charset="0"/>
              </a:rPr>
              <a:t> </a:t>
            </a:r>
            <a:r>
              <a:rPr lang="en-US" altLang="zh-TW" sz="3200" b="1" dirty="0">
                <a:solidFill>
                  <a:srgbClr val="0000FF"/>
                </a:solidFill>
                <a:latin typeface="Times New Roman" panose="02020603050405020304" pitchFamily="18" charset="0"/>
                <a:ea typeface="KaiTi" panose="02010609060101010101" pitchFamily="49" charset="-122"/>
                <a:cs typeface="Times New Roman" panose="02020603050405020304" pitchFamily="18" charset="0"/>
              </a:rPr>
              <a:t>(</a:t>
            </a:r>
            <a:r>
              <a:rPr kumimoji="0" lang="en-US" altLang="zh-TW" sz="3200" b="1" i="0" u="none" strike="noStrike" kern="1200" cap="none" spc="0" normalizeH="0" baseline="0" noProof="0" dirty="0">
                <a:ln>
                  <a:noFill/>
                </a:ln>
                <a:solidFill>
                  <a:srgbClr val="0000FF"/>
                </a:solidFill>
                <a:effectLst/>
                <a:uLnTx/>
                <a:uFillTx/>
                <a:latin typeface="Times New Roman" panose="02020603050405020304" pitchFamily="18" charset="0"/>
                <a:ea typeface="KaiTi" panose="02010609060101010101" pitchFamily="49" charset="-122"/>
                <a:cs typeface="Times New Roman" panose="02020603050405020304" pitchFamily="18" charset="0"/>
              </a:rPr>
              <a:t>FY112-114</a:t>
            </a:r>
            <a:r>
              <a:rPr kumimoji="0" lang="zh-TW"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KaiTi"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2135497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E25FC91-DA45-4021-9562-628C91D63E29}"/>
              </a:ext>
            </a:extLst>
          </p:cNvPr>
          <p:cNvGraphicFramePr>
            <a:graphicFrameLocks noGrp="1"/>
          </p:cNvGraphicFramePr>
          <p:nvPr>
            <p:extLst>
              <p:ext uri="{D42A27DB-BD31-4B8C-83A1-F6EECF244321}">
                <p14:modId xmlns:p14="http://schemas.microsoft.com/office/powerpoint/2010/main" val="4294241642"/>
              </p:ext>
            </p:extLst>
          </p:nvPr>
        </p:nvGraphicFramePr>
        <p:xfrm>
          <a:off x="112736" y="896214"/>
          <a:ext cx="11966528" cy="5539940"/>
        </p:xfrm>
        <a:graphic>
          <a:graphicData uri="http://schemas.openxmlformats.org/drawingml/2006/table">
            <a:tbl>
              <a:tblPr firstRow="1" firstCol="1" bandRow="1">
                <a:tableStyleId>{5C22544A-7EE6-4342-B048-85BDC9FD1C3A}</a:tableStyleId>
              </a:tblPr>
              <a:tblGrid>
                <a:gridCol w="325689">
                  <a:extLst>
                    <a:ext uri="{9D8B030D-6E8A-4147-A177-3AD203B41FA5}">
                      <a16:colId xmlns:a16="http://schemas.microsoft.com/office/drawing/2014/main" val="3889341739"/>
                    </a:ext>
                  </a:extLst>
                </a:gridCol>
                <a:gridCol w="2294793">
                  <a:extLst>
                    <a:ext uri="{9D8B030D-6E8A-4147-A177-3AD203B41FA5}">
                      <a16:colId xmlns:a16="http://schemas.microsoft.com/office/drawing/2014/main" val="1372929615"/>
                    </a:ext>
                  </a:extLst>
                </a:gridCol>
                <a:gridCol w="1186961">
                  <a:extLst>
                    <a:ext uri="{9D8B030D-6E8A-4147-A177-3AD203B41FA5}">
                      <a16:colId xmlns:a16="http://schemas.microsoft.com/office/drawing/2014/main" val="1654051123"/>
                    </a:ext>
                  </a:extLst>
                </a:gridCol>
                <a:gridCol w="975946">
                  <a:extLst>
                    <a:ext uri="{9D8B030D-6E8A-4147-A177-3AD203B41FA5}">
                      <a16:colId xmlns:a16="http://schemas.microsoft.com/office/drawing/2014/main" val="1924716747"/>
                    </a:ext>
                  </a:extLst>
                </a:gridCol>
                <a:gridCol w="4202724">
                  <a:extLst>
                    <a:ext uri="{9D8B030D-6E8A-4147-A177-3AD203B41FA5}">
                      <a16:colId xmlns:a16="http://schemas.microsoft.com/office/drawing/2014/main" val="2344612588"/>
                    </a:ext>
                  </a:extLst>
                </a:gridCol>
                <a:gridCol w="2980415">
                  <a:extLst>
                    <a:ext uri="{9D8B030D-6E8A-4147-A177-3AD203B41FA5}">
                      <a16:colId xmlns:a16="http://schemas.microsoft.com/office/drawing/2014/main" val="1292982078"/>
                    </a:ext>
                  </a:extLst>
                </a:gridCol>
              </a:tblGrid>
              <a:tr h="49049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Aft>
                          <a:spcPts val="0"/>
                        </a:spcAft>
                      </a:pPr>
                      <a:r>
                        <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rPr>
                        <a:t>序號</a:t>
                      </a:r>
                    </a:p>
                  </a:txBody>
                  <a:tcPr marL="22051" marR="22051" marT="0" marB="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Aft>
                          <a:spcPts val="0"/>
                        </a:spcAft>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計畫項目</a:t>
                      </a:r>
                    </a:p>
                  </a:txBody>
                  <a:tcPr marL="22051" marR="22051" marT="0" marB="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Aft>
                          <a:spcPts val="0"/>
                        </a:spcAft>
                      </a:pP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承接</a:t>
                      </a: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研究單位</a:t>
                      </a:r>
                      <a:r>
                        <a:rPr lang="en-US" alt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申請人</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Aft>
                          <a:spcPts val="0"/>
                        </a:spcAft>
                      </a:pP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對應主持人</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100" u="none" strike="noStrike" kern="1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交流建議與效益</a:t>
                      </a:r>
                      <a:endParaRPr kumimoji="0" lang="zh-TW" altLang="en-US" sz="1100" b="1" i="0" u="none" strike="noStrike" kern="1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說明</a:t>
                      </a:r>
                      <a:endParaRPr lang="zh-TW" alt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zh-TW" altLang="en-US" sz="1100" kern="100" dirty="0">
                          <a:effectLst/>
                          <a:latin typeface="Times New Roman" panose="02020603050405020304" pitchFamily="18" charset="0"/>
                          <a:ea typeface="標楷體" panose="03000509000000000000" pitchFamily="65" charset="-120"/>
                          <a:cs typeface="Times New Roman" panose="02020603050405020304" pitchFamily="18" charset="0"/>
                        </a:rPr>
                        <a:t>與技術藍圖規劃是否重疊</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extLst>
                  <a:ext uri="{0D108BD9-81ED-4DB2-BD59-A6C34878D82A}">
                    <a16:rowId xmlns:a16="http://schemas.microsoft.com/office/drawing/2014/main" val="872633228"/>
                  </a:ext>
                </a:extLst>
              </a:tr>
              <a:tr h="777444">
                <a:tc>
                  <a:txBody>
                    <a:bodyPr/>
                    <a:lstStyle/>
                    <a:p>
                      <a:pPr algn="ctr">
                        <a:spcAft>
                          <a:spcPts val="0"/>
                        </a:spcAft>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目標影像生成及快速辨識前瞻技術研發</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元智大學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8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陳敦裕教授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曾煜棋教授</a:t>
                      </a:r>
                    </a:p>
                  </a:txBody>
                  <a:tcPr marL="5961" marR="5961" marT="5961" marB="0" anchor="ctr"/>
                </a:tc>
                <a:tc>
                  <a:txBody>
                    <a:bodyPr/>
                    <a:lstStyle/>
                    <a:p>
                      <a:pPr algn="just">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國軍亦應加速協助本計劃主持人</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之規畫</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方向，擴大資料集收納，加速</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AI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在此方向進展，建立自有之軍事用資料集。</a:t>
                      </a:r>
                    </a:p>
                    <a:p>
                      <a:pPr algn="just">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中科院可考量加大此方向之研發投入，擴大與學術團隊合作。</a:t>
                      </a:r>
                    </a:p>
                  </a:txBody>
                  <a:tcPr marL="22051" marR="22051" marT="0" marB="0" anchor="ctr"/>
                </a:tc>
                <a:tc>
                  <a:txBody>
                    <a:body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FY111</a:t>
                      </a:r>
                      <a:r>
                        <a:rPr lang="zh-TW" altLang="en-US"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無人載具輔助控制平台</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中的</a:t>
                      </a:r>
                      <a:r>
                        <a:rPr lang="zh-TW" altLang="en-US" sz="12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目標景像生成及物件辨識系統</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規劃內容相符，</a:t>
                      </a:r>
                      <a:r>
                        <a:rPr kumimoji="0" lang="zh-TW" altLang="en-US" sz="12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其研發進程與藍圖相符。</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extLst>
                  <a:ext uri="{0D108BD9-81ED-4DB2-BD59-A6C34878D82A}">
                    <a16:rowId xmlns:a16="http://schemas.microsoft.com/office/drawing/2014/main" val="33841341"/>
                  </a:ext>
                </a:extLst>
              </a:tr>
              <a:tr h="732822">
                <a:tc>
                  <a:txBody>
                    <a:bodyPr/>
                    <a:lstStyle/>
                    <a:p>
                      <a:pPr algn="ctr">
                        <a:spcAft>
                          <a:spcPts val="0"/>
                        </a:spcAft>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高速資料轉換器積體電路研製</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(FY111-112)</a:t>
                      </a:r>
                    </a:p>
                    <a:p>
                      <a:pPr marL="0" marR="0" lvl="0" indent="0" algn="l" defTabSz="914400" rtl="0" eaLnBrk="1" fontAlgn="auto" latinLnBrk="0" hangingPunct="1">
                        <a:lnSpc>
                          <a:spcPts val="1300"/>
                        </a:lnSpc>
                        <a:spcBef>
                          <a:spcPts val="0"/>
                        </a:spcBef>
                        <a:spcAft>
                          <a:spcPts val="0"/>
                        </a:spcAft>
                        <a:buClrTx/>
                        <a:buSzTx/>
                        <a:buFontTx/>
                        <a:buNone/>
                        <a:tabLst/>
                        <a:defRPr/>
                      </a:pPr>
                      <a:r>
                        <a:rPr lang="en-US" altLang="zh-TW" sz="12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F113</a:t>
                      </a:r>
                      <a:r>
                        <a:rPr lang="zh-TW" altLang="en-US" sz="12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年延續案：射頻取樣資料轉換器積體電路研製</a:t>
                      </a:r>
                      <a:r>
                        <a:rPr lang="en-US" altLang="zh-TW" sz="12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(FY113-114)</a:t>
                      </a:r>
                      <a:endParaRPr lang="zh-TW" altLang="zh-TW" sz="12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8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陳信樹教授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20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陳佳宏</a:t>
                      </a:r>
                      <a:endPar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ctr" fontAlgn="ctr">
                        <a:lnSpc>
                          <a:spcPts val="20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助理教授</a:t>
                      </a:r>
                    </a:p>
                  </a:txBody>
                  <a:tcPr marL="5961" marR="5961" marT="5961" marB="0" anchor="ctr"/>
                </a:tc>
                <a:tc>
                  <a:txBody>
                    <a:body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本計畫突破</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ADC</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及</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DAC</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電路設計侷限，提升速度及電能效率，未來可應用於新世代無線通訊、衛星通訊及車用雷達等。</a:t>
                      </a:r>
                    </a:p>
                  </a:txBody>
                  <a:tcPr marL="22051" marR="22051" marT="0" marB="0" anchor="ctr"/>
                </a:tc>
                <a:tc>
                  <a:txBody>
                    <a:body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計畫中是針對</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RF</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ADC</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DAC</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技術規劃，藍圖是針對抗干擾關鍵元件做規劃。未來藍圖探討到此技術時，將參考本計畫資料。</a:t>
                      </a:r>
                    </a:p>
                  </a:txBody>
                  <a:tcPr marL="22051" marR="22051" marT="0" marB="0" anchor="ctr"/>
                </a:tc>
                <a:extLst>
                  <a:ext uri="{0D108BD9-81ED-4DB2-BD59-A6C34878D82A}">
                    <a16:rowId xmlns:a16="http://schemas.microsoft.com/office/drawing/2014/main" val="1404470480"/>
                  </a:ext>
                </a:extLst>
              </a:tr>
              <a:tr h="89663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Aft>
                          <a:spcPts val="0"/>
                        </a:spcAft>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多元作戰體系之自適應性異質網路與智慧安全技術研究</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(FY111-112)</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陽明交通大學</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8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方凱田教授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李大嵩教授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此計畫預期提供的整合型馬賽克</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(Mosaic)</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作戰之虛實整合網路系統平台規劃清楚且應可執行，可作為學研中心參考規劃未來軍事先進技術的戰略模型。對於未來敵軍載具的辨識、跨戰區敵軍載具的辨識及敵方干擾及跨戰區敵軍載具的辨識皆有非常大的幫助。</a:t>
                      </a: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just">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年藍圖規劃中資</a:t>
                      </a:r>
                      <a:r>
                        <a:rPr lang="zh-TW" altLang="en-US" sz="12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通電系統安全防護模組之網路入侵防護</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內容相符，其研發進程與藍圖相符。此為技術發展藍圖規劃之參考資料。</a:t>
                      </a:r>
                    </a:p>
                  </a:txBody>
                  <a:tcPr marL="22051" marR="22051" marT="0" marB="0" anchor="ctr"/>
                </a:tc>
                <a:extLst>
                  <a:ext uri="{0D108BD9-81ED-4DB2-BD59-A6C34878D82A}">
                    <a16:rowId xmlns:a16="http://schemas.microsoft.com/office/drawing/2014/main" val="2180348629"/>
                  </a:ext>
                </a:extLst>
              </a:tr>
              <a:tr h="95243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Aft>
                          <a:spcPts val="0"/>
                        </a:spcAft>
                      </a:pPr>
                      <a:r>
                        <a:rPr 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基於零信任架構概念之國防資訊安全機制強化研究</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ctr" latinLnBrk="0" hangingPunct="1">
                        <a:lnSpc>
                          <a:spcPts val="1800"/>
                        </a:lnSpc>
                        <a:spcBef>
                          <a:spcPts val="0"/>
                        </a:spcBef>
                        <a:spcAft>
                          <a:spcPts val="0"/>
                        </a:spcAft>
                        <a:buClrTx/>
                        <a:buSzTx/>
                        <a:buFontTx/>
                        <a:buNone/>
                        <a:tabLst/>
                        <a:defRPr/>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臺灣大學</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ctr" defTabSz="914400" rtl="0" eaLnBrk="1" fontAlgn="ctr" latinLnBrk="0" hangingPunct="1">
                        <a:lnSpc>
                          <a:spcPts val="1800"/>
                        </a:lnSpc>
                        <a:spcBef>
                          <a:spcPts val="0"/>
                        </a:spcBef>
                        <a:spcAft>
                          <a:spcPts val="0"/>
                        </a:spcAft>
                        <a:buClrTx/>
                        <a:buSzTx/>
                        <a:buFontTx/>
                        <a:buNone/>
                        <a:tabLst/>
                        <a:defRPr/>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林宗男教授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20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黃俊穎教授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just">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盤點國防部現況，就網路面、憑證管理、使用者</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FIDO</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使用三個方面給予建議，切合實際並可導入國防科技運用。惟「</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AI</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自動化分析平台建主」目前建立之場域以外網環境</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POC</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為主，針對內網環境之應用差異為何，需要在導入前釐清，且建置規模較小，後續是否導入</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POC</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，還需導入單位評估。</a:t>
                      </a: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200" u="none" strike="noStrike" kern="1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與</a:t>
                      </a:r>
                      <a:r>
                        <a:rPr kumimoji="0" lang="en-US" altLang="zh-TW" sz="1200" u="none" strike="noStrike" kern="1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FY112</a:t>
                      </a:r>
                      <a:r>
                        <a:rPr kumimoji="0" lang="zh-TW" altLang="en-US" sz="1200" u="none" strike="noStrike" kern="1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年藍圖規劃中</a:t>
                      </a:r>
                      <a:r>
                        <a:rPr kumimoji="0" lang="zh-TW" altLang="en-US" sz="1200" b="1"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資通電系統安全防護模組之網路入侵防護</a:t>
                      </a:r>
                      <a:r>
                        <a:rPr kumimoji="0" lang="zh-TW" altLang="en-US" sz="1200" u="none" strike="noStrike" kern="1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內容相符，其研發進程與藍圖相符。此為技術發展藍圖規劃之參考資料。</a:t>
                      </a:r>
                      <a:endParaRPr kumimoji="0" lang="en-US" altLang="zh-TW" sz="12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extLst>
                  <a:ext uri="{0D108BD9-81ED-4DB2-BD59-A6C34878D82A}">
                    <a16:rowId xmlns:a16="http://schemas.microsoft.com/office/drawing/2014/main" val="3866394751"/>
                  </a:ext>
                </a:extLst>
              </a:tr>
              <a:tr h="65977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Aft>
                          <a:spcPts val="0"/>
                        </a:spcAft>
                      </a:pPr>
                      <a:r>
                        <a:rPr lang="en-US" altLang="zh-TW" sz="1000" kern="100" dirty="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多通道接收機微波光子晶片整合技術</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(FY113-115)</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中山大學</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8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邱逸仁教授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李大嵩教授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所開發之微波光子晶片，未來預期可運用於縮裝高頻信號處理系統，助於產品之輕量化及增程能力提升。</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目前藍圖未納入規劃，未來藍圖可進行參考。</a:t>
                      </a:r>
                    </a:p>
                  </a:txBody>
                  <a:tcPr marL="22051" marR="22051" marT="0" marB="0" anchor="ctr"/>
                </a:tc>
                <a:extLst>
                  <a:ext uri="{0D108BD9-81ED-4DB2-BD59-A6C34878D82A}">
                    <a16:rowId xmlns:a16="http://schemas.microsoft.com/office/drawing/2014/main" val="1215940306"/>
                  </a:ext>
                </a:extLst>
              </a:tr>
              <a:tr h="101256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Aft>
                          <a:spcPts val="0"/>
                        </a:spcAft>
                      </a:pPr>
                      <a:r>
                        <a:rPr lang="en-US" altLang="zh-TW" sz="1000" kern="100" dirty="0">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主動式資安防禦網域服務類攻擊誘捕欺敵技術研製</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(FY113-115)</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陽明交通大學</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8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黃仁竑教授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20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黃俊穎教授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軟體規格書標準可以與時俱進。考量國際軟體規格大多採</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ISO </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或是</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CMMI</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標準，建議國軍亦可評估相關文件規格的採用。</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just">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年藍圖規劃中</a:t>
                      </a:r>
                      <a:r>
                        <a:rPr lang="zh-TW" altLang="en-US" sz="12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資通電系統安全防護模組之網路入侵防護</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內容相符，其研發進程與藍圖相符。</a:t>
                      </a:r>
                    </a:p>
                  </a:txBody>
                  <a:tcPr marL="22051" marR="22051" marT="0" marB="0" anchor="ctr"/>
                </a:tc>
                <a:extLst>
                  <a:ext uri="{0D108BD9-81ED-4DB2-BD59-A6C34878D82A}">
                    <a16:rowId xmlns:a16="http://schemas.microsoft.com/office/drawing/2014/main" val="200163094"/>
                  </a:ext>
                </a:extLst>
              </a:tr>
            </a:tbl>
          </a:graphicData>
        </a:graphic>
      </p:graphicFrame>
    </p:spTree>
    <p:extLst>
      <p:ext uri="{BB962C8B-B14F-4D97-AF65-F5344CB8AC3E}">
        <p14:creationId xmlns:p14="http://schemas.microsoft.com/office/powerpoint/2010/main" val="1413167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50F1C995-629D-4B15-A12C-5B9B96ED03B4}"/>
              </a:ext>
            </a:extLst>
          </p:cNvPr>
          <p:cNvGraphicFramePr>
            <a:graphicFrameLocks noGrp="1"/>
          </p:cNvGraphicFramePr>
          <p:nvPr>
            <p:extLst>
              <p:ext uri="{D42A27DB-BD31-4B8C-83A1-F6EECF244321}">
                <p14:modId xmlns:p14="http://schemas.microsoft.com/office/powerpoint/2010/main" val="632128477"/>
              </p:ext>
            </p:extLst>
          </p:nvPr>
        </p:nvGraphicFramePr>
        <p:xfrm>
          <a:off x="154331" y="1283798"/>
          <a:ext cx="11883338" cy="3988865"/>
        </p:xfrm>
        <a:graphic>
          <a:graphicData uri="http://schemas.openxmlformats.org/drawingml/2006/table">
            <a:tbl>
              <a:tblPr firstRow="1" firstCol="1" bandRow="1">
                <a:tableStyleId>{5C22544A-7EE6-4342-B048-85BDC9FD1C3A}</a:tableStyleId>
              </a:tblPr>
              <a:tblGrid>
                <a:gridCol w="470250">
                  <a:extLst>
                    <a:ext uri="{9D8B030D-6E8A-4147-A177-3AD203B41FA5}">
                      <a16:colId xmlns:a16="http://schemas.microsoft.com/office/drawing/2014/main" val="668747868"/>
                    </a:ext>
                  </a:extLst>
                </a:gridCol>
                <a:gridCol w="1964561">
                  <a:extLst>
                    <a:ext uri="{9D8B030D-6E8A-4147-A177-3AD203B41FA5}">
                      <a16:colId xmlns:a16="http://schemas.microsoft.com/office/drawing/2014/main" val="3480408795"/>
                    </a:ext>
                  </a:extLst>
                </a:gridCol>
                <a:gridCol w="1307125">
                  <a:extLst>
                    <a:ext uri="{9D8B030D-6E8A-4147-A177-3AD203B41FA5}">
                      <a16:colId xmlns:a16="http://schemas.microsoft.com/office/drawing/2014/main" val="3317989627"/>
                    </a:ext>
                  </a:extLst>
                </a:gridCol>
                <a:gridCol w="1053802">
                  <a:extLst>
                    <a:ext uri="{9D8B030D-6E8A-4147-A177-3AD203B41FA5}">
                      <a16:colId xmlns:a16="http://schemas.microsoft.com/office/drawing/2014/main" val="2476464696"/>
                    </a:ext>
                  </a:extLst>
                </a:gridCol>
                <a:gridCol w="3950140">
                  <a:extLst>
                    <a:ext uri="{9D8B030D-6E8A-4147-A177-3AD203B41FA5}">
                      <a16:colId xmlns:a16="http://schemas.microsoft.com/office/drawing/2014/main" val="1256106640"/>
                    </a:ext>
                  </a:extLst>
                </a:gridCol>
                <a:gridCol w="3137460">
                  <a:extLst>
                    <a:ext uri="{9D8B030D-6E8A-4147-A177-3AD203B41FA5}">
                      <a16:colId xmlns:a16="http://schemas.microsoft.com/office/drawing/2014/main" val="3103021467"/>
                    </a:ext>
                  </a:extLst>
                </a:gridCol>
              </a:tblGrid>
              <a:tr h="507032">
                <a:tc>
                  <a:txBody>
                    <a:bodyPr/>
                    <a:lstStyle/>
                    <a:p>
                      <a:pPr algn="ctr">
                        <a:spcAft>
                          <a:spcPts val="0"/>
                        </a:spcAft>
                      </a:pPr>
                      <a:r>
                        <a:rPr lang="zh-TW" sz="1400" kern="100" dirty="0">
                          <a:effectLst/>
                          <a:latin typeface="標楷體" panose="03000509000000000000" pitchFamily="65" charset="-120"/>
                          <a:ea typeface="標楷體" panose="03000509000000000000" pitchFamily="65" charset="-120"/>
                          <a:cs typeface="Times New Roman" panose="02020603050405020304" pitchFamily="18" charset="0"/>
                        </a:rPr>
                        <a:t>序號</a:t>
                      </a:r>
                    </a:p>
                  </a:txBody>
                  <a:tcPr marL="50992" marR="50992" marT="0" marB="0" anchor="ctr"/>
                </a:tc>
                <a:tc>
                  <a:txBody>
                    <a:bodyPr/>
                    <a:lstStyle/>
                    <a:p>
                      <a:pPr algn="ctr">
                        <a:spcAft>
                          <a:spcPts val="0"/>
                        </a:spcAft>
                      </a:pPr>
                      <a:r>
                        <a:rPr lang="zh-TW" sz="1400" kern="100" dirty="0">
                          <a:effectLst/>
                          <a:latin typeface="標楷體" panose="03000509000000000000" pitchFamily="65" charset="-120"/>
                          <a:ea typeface="標楷體" panose="03000509000000000000" pitchFamily="65" charset="-120"/>
                          <a:cs typeface="Times New Roman" panose="02020603050405020304" pitchFamily="18" charset="0"/>
                        </a:rPr>
                        <a:t>計畫項目</a:t>
                      </a:r>
                    </a:p>
                  </a:txBody>
                  <a:tcPr marL="50992" marR="50992" marT="0" marB="0" anchor="ctr"/>
                </a:tc>
                <a:tc>
                  <a:txBody>
                    <a:bodyPr/>
                    <a:lstStyle/>
                    <a:p>
                      <a:pPr algn="ctr">
                        <a:spcAft>
                          <a:spcPts val="0"/>
                        </a:spcAft>
                      </a:pPr>
                      <a:r>
                        <a:rPr lang="zh-TW" altLang="en-US" sz="1400" kern="100" dirty="0">
                          <a:effectLst/>
                          <a:latin typeface="標楷體" panose="03000509000000000000" pitchFamily="65" charset="-120"/>
                          <a:ea typeface="標楷體" panose="03000509000000000000" pitchFamily="65" charset="-120"/>
                          <a:cs typeface="Times New Roman" panose="02020603050405020304" pitchFamily="18" charset="0"/>
                        </a:rPr>
                        <a:t>承接</a:t>
                      </a:r>
                      <a:r>
                        <a:rPr lang="zh-TW" sz="1400" kern="100" dirty="0">
                          <a:effectLst/>
                          <a:latin typeface="標楷體" panose="03000509000000000000" pitchFamily="65" charset="-120"/>
                          <a:ea typeface="標楷體" panose="03000509000000000000" pitchFamily="65" charset="-120"/>
                          <a:cs typeface="Times New Roman" panose="02020603050405020304" pitchFamily="18" charset="0"/>
                        </a:rPr>
                        <a:t>研究單位</a:t>
                      </a:r>
                      <a:r>
                        <a:rPr lang="en-US" altLang="zh-TW" sz="1400" kern="100" dirty="0">
                          <a:effectLst/>
                          <a:latin typeface="標楷體" panose="03000509000000000000" pitchFamily="65" charset="-120"/>
                          <a:ea typeface="標楷體" panose="03000509000000000000" pitchFamily="65" charset="-120"/>
                          <a:cs typeface="Times New Roman" panose="02020603050405020304" pitchFamily="18" charset="0"/>
                        </a:rPr>
                        <a:t>/</a:t>
                      </a:r>
                    </a:p>
                    <a:p>
                      <a:pPr algn="ctr">
                        <a:spcAft>
                          <a:spcPts val="0"/>
                        </a:spcAft>
                      </a:pPr>
                      <a:r>
                        <a:rPr lang="zh-TW" altLang="en-US" sz="1400" kern="100" dirty="0">
                          <a:effectLst/>
                          <a:latin typeface="標楷體" panose="03000509000000000000" pitchFamily="65" charset="-120"/>
                          <a:ea typeface="標楷體" panose="03000509000000000000" pitchFamily="65" charset="-120"/>
                          <a:cs typeface="Times New Roman" panose="02020603050405020304" pitchFamily="18" charset="0"/>
                        </a:rPr>
                        <a:t>申請人</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0992" marR="50992" marT="0" marB="0" anchor="ctr"/>
                </a:tc>
                <a:tc>
                  <a:txBody>
                    <a:bodyPr/>
                    <a:lstStyle/>
                    <a:p>
                      <a:pPr algn="ctr">
                        <a:spcAft>
                          <a:spcPts val="0"/>
                        </a:spcAft>
                      </a:pPr>
                      <a:r>
                        <a:rPr lang="zh-TW" altLang="en-US" sz="1400" kern="100" dirty="0">
                          <a:effectLst/>
                          <a:latin typeface="標楷體" panose="03000509000000000000" pitchFamily="65" charset="-120"/>
                          <a:ea typeface="標楷體" panose="03000509000000000000" pitchFamily="65" charset="-120"/>
                          <a:cs typeface="Times New Roman" panose="02020603050405020304" pitchFamily="18" charset="0"/>
                        </a:rPr>
                        <a:t>對應主持人</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0992" marR="50992" marT="0" marB="0" anchor="ctr"/>
                </a:tc>
                <a:tc>
                  <a:txBody>
                    <a:bodyPr/>
                    <a:lstStyle/>
                    <a:p>
                      <a:pPr algn="ctr">
                        <a:spcAft>
                          <a:spcPts val="0"/>
                        </a:spcAft>
                      </a:pPr>
                      <a:r>
                        <a:rPr lang="zh-TW" altLang="en-US" sz="1400" kern="100" dirty="0">
                          <a:effectLst/>
                          <a:latin typeface="標楷體" panose="03000509000000000000" pitchFamily="65" charset="-120"/>
                          <a:ea typeface="標楷體" panose="03000509000000000000" pitchFamily="65" charset="-120"/>
                          <a:cs typeface="Times New Roman" panose="02020603050405020304" pitchFamily="18" charset="0"/>
                        </a:rPr>
                        <a:t>交流建議與效益</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0992" marR="50992"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Times New Roman" panose="02020603050405020304" pitchFamily="18" charset="0"/>
                        </a:rPr>
                        <a:t>說明</a:t>
                      </a:r>
                      <a:endParaRPr kumimoji="0" lang="zh-TW" altLang="zh-TW" sz="1400" b="1" i="0" u="none" strike="noStrike" kern="1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Times New Roman" panose="02020603050405020304" pitchFamily="18" charset="0"/>
                        </a:rPr>
                        <a:t>與技術藍圖規劃是否重疊</a:t>
                      </a:r>
                    </a:p>
                  </a:txBody>
                  <a:tcPr marL="50992" marR="50992" marT="0" marB="0" anchor="ctr"/>
                </a:tc>
                <a:extLst>
                  <a:ext uri="{0D108BD9-81ED-4DB2-BD59-A6C34878D82A}">
                    <a16:rowId xmlns:a16="http://schemas.microsoft.com/office/drawing/2014/main" val="514308923"/>
                  </a:ext>
                </a:extLst>
              </a:tr>
              <a:tr h="1500098">
                <a:tc>
                  <a:txBody>
                    <a:bodyPr/>
                    <a:lstStyle/>
                    <a:p>
                      <a:pPr algn="ctr">
                        <a:spcAft>
                          <a:spcPts val="0"/>
                        </a:spcAft>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6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p>
                      <a:pPr algn="l">
                        <a:lnSpc>
                          <a:spcPts val="1700"/>
                        </a:lnSpc>
                        <a:spcAft>
                          <a:spcPts val="0"/>
                        </a:spcAft>
                      </a:pP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長距離戰術無線電通信系統之前瞻毫米波寬頻垂直貼片式天線陣列、高功率</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RFIC</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與數位基頻收發機</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50992" marR="50992"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7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陽明交通大學</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7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唐震寰教授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7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周世傑教授</a:t>
                      </a:r>
                    </a:p>
                  </a:txBody>
                  <a:tcPr marL="5961" marR="5961" marT="5961" marB="0" anchor="ctr"/>
                </a:tc>
                <a:tc>
                  <a:txBody>
                    <a:bodyPr/>
                    <a:lstStyle/>
                    <a:p>
                      <a:pPr algn="l">
                        <a:lnSpc>
                          <a:spcPts val="1700"/>
                        </a:lnSpc>
                        <a:spcAft>
                          <a:spcPts val="0"/>
                        </a:spcAft>
                      </a:pP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交流後建議</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未來新計畫可將雛型系統考慮國科會藍圖所需數位韌性及國防情境的關鍵技術。</a:t>
                      </a:r>
                    </a:p>
                  </a:txBody>
                  <a:tcPr marL="50992" marR="50992" marT="0" marB="0" anchor="ctr"/>
                </a:tc>
                <a:tc>
                  <a:txBody>
                    <a:bodyPr/>
                    <a:lstStyle/>
                    <a:p>
                      <a:pPr marL="138113" indent="-138113" algn="l">
                        <a:lnSpc>
                          <a:spcPts val="17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藍圖的無人飛船和跨晝夜太陽能無人機之通訊規格參考資料。</a:t>
                      </a:r>
                    </a:p>
                    <a:p>
                      <a:pPr marL="146050" indent="-146050" algn="l">
                        <a:lnSpc>
                          <a:spcPts val="17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藍圖未選定此兩項軍備執行技術展開。  </a:t>
                      </a:r>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38113" indent="-138113" algn="l">
                        <a:lnSpc>
                          <a:spcPts val="17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未來藍圖探討</a:t>
                      </a:r>
                      <a:r>
                        <a:rPr lang="zh-TW" altLang="en-US" sz="1400" u="sng" kern="100" dirty="0">
                          <a:effectLst/>
                          <a:latin typeface="Times New Roman" panose="02020603050405020304" pitchFamily="18" charset="0"/>
                          <a:ea typeface="標楷體" panose="03000509000000000000" pitchFamily="65" charset="-120"/>
                          <a:cs typeface="Times New Roman" panose="02020603050405020304" pitchFamily="18" charset="0"/>
                        </a:rPr>
                        <a:t>長距離通訊平台</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時，可參考本計畫資料。</a:t>
                      </a:r>
                    </a:p>
                  </a:txBody>
                  <a:tcPr marL="50992" marR="50992" marT="0" marB="0" anchor="ctr"/>
                </a:tc>
                <a:extLst>
                  <a:ext uri="{0D108BD9-81ED-4DB2-BD59-A6C34878D82A}">
                    <a16:rowId xmlns:a16="http://schemas.microsoft.com/office/drawing/2014/main" val="175267693"/>
                  </a:ext>
                </a:extLst>
              </a:tr>
              <a:tr h="1981735">
                <a:tc>
                  <a:txBody>
                    <a:bodyPr/>
                    <a:lstStyle/>
                    <a:p>
                      <a:pPr algn="ctr">
                        <a:spcAft>
                          <a:spcPts val="0"/>
                        </a:spcAft>
                      </a:pPr>
                      <a:r>
                        <a:rPr lang="en-US" altLang="zh-TW" sz="16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6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p>
                      <a:pPr algn="l">
                        <a:lnSpc>
                          <a:spcPts val="1700"/>
                        </a:lnSpc>
                        <a:spcAft>
                          <a:spcPts val="0"/>
                        </a:spcAft>
                      </a:pP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高靈敏度天線系統與場域驗證研究</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50992" marR="50992"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7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空軍軍官學校</a:t>
                      </a:r>
                      <a:r>
                        <a:rPr lang="en-US" altLang="zh-TW"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7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陳建宏教授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700"/>
                        </a:lnSpc>
                      </a:pPr>
                      <a:r>
                        <a:rPr lang="zh-TW" altLang="en-US" sz="14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周世傑教授</a:t>
                      </a:r>
                    </a:p>
                  </a:txBody>
                  <a:tcPr marL="5961" marR="5961" marT="5961" marB="0" anchor="ctr"/>
                </a:tc>
                <a:tc>
                  <a:txBody>
                    <a:bodyPr/>
                    <a:lstStyle/>
                    <a:p>
                      <a:pPr marL="138113" indent="-138113" algn="l">
                        <a:lnSpc>
                          <a:spcPts val="1700"/>
                        </a:lnSpc>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架設時間、現場雜訊、背景雜訊在實測時皆是重大的挑戰，需加以考量。</a:t>
                      </a:r>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30175" indent="-122238" algn="l">
                        <a:lnSpc>
                          <a:spcPts val="1700"/>
                        </a:lnSpc>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架設時間耗時</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小時且需要大量人力，需尋求改進，目前已針對支架輕巧性及穩定性改良中。</a:t>
                      </a:r>
                    </a:p>
                    <a:p>
                      <a:pPr algn="l">
                        <a:lnSpc>
                          <a:spcPts val="1700"/>
                        </a:lnSpc>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現場雜訊過多，是否有標準雜訊的額定值。</a:t>
                      </a:r>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60338" indent="-160338" algn="l">
                        <a:lnSpc>
                          <a:spcPts val="1700"/>
                        </a:lnSpc>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背景雜訊（雷達亦有），建議可用</a:t>
                      </a: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machine learning</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消除。</a:t>
                      </a:r>
                    </a:p>
                  </a:txBody>
                  <a:tcPr marL="50992" marR="50992" marT="0" marB="0" anchor="ctr"/>
                </a:tc>
                <a:tc>
                  <a:txBody>
                    <a:bodyPr/>
                    <a:lstStyle/>
                    <a:p>
                      <a:pPr marL="146050" indent="-146050" algn="l">
                        <a:lnSpc>
                          <a:spcPts val="17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計畫發展陸用雷達與藍圖軍備技術無重疊。</a:t>
                      </a:r>
                      <a:endPar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38113" indent="-138113" algn="l">
                        <a:lnSpc>
                          <a:spcPts val="17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未來藍圖探討</a:t>
                      </a:r>
                      <a:r>
                        <a:rPr lang="zh-TW" altLang="en-US" sz="1400" u="sng" kern="100" dirty="0">
                          <a:effectLst/>
                          <a:latin typeface="Times New Roman" panose="02020603050405020304" pitchFamily="18" charset="0"/>
                          <a:ea typeface="標楷體" panose="03000509000000000000" pitchFamily="65" charset="-120"/>
                          <a:cs typeface="Times New Roman" panose="02020603050405020304" pitchFamily="18" charset="0"/>
                        </a:rPr>
                        <a:t>陸用雷達系統</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時，可參考本計畫資料。</a:t>
                      </a:r>
                    </a:p>
                  </a:txBody>
                  <a:tcPr marL="50992" marR="50992" marT="0" marB="0" anchor="ctr"/>
                </a:tc>
                <a:extLst>
                  <a:ext uri="{0D108BD9-81ED-4DB2-BD59-A6C34878D82A}">
                    <a16:rowId xmlns:a16="http://schemas.microsoft.com/office/drawing/2014/main" val="2826839812"/>
                  </a:ext>
                </a:extLst>
              </a:tr>
            </a:tbl>
          </a:graphicData>
        </a:graphic>
      </p:graphicFrame>
      <p:sp>
        <p:nvSpPr>
          <p:cNvPr id="2" name="矩形 1">
            <a:extLst>
              <a:ext uri="{FF2B5EF4-FFF2-40B4-BE49-F238E27FC236}">
                <a16:creationId xmlns:a16="http://schemas.microsoft.com/office/drawing/2014/main" id="{B798EB48-99F7-F2D4-32A2-41903C779293}"/>
              </a:ext>
            </a:extLst>
          </p:cNvPr>
          <p:cNvSpPr/>
          <p:nvPr/>
        </p:nvSpPr>
        <p:spPr>
          <a:xfrm>
            <a:off x="2817328" y="358661"/>
            <a:ext cx="701788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國防科技探索計畫團隊</a:t>
            </a:r>
            <a:r>
              <a:rPr lang="zh-TW" altLang="en-US" sz="3200" b="1" dirty="0">
                <a:solidFill>
                  <a:srgbClr val="0000FF"/>
                </a:solidFill>
                <a:latin typeface="Arial" panose="020B0604020202020204" pitchFamily="34" charset="0"/>
                <a:ea typeface="KaiTi" panose="02010609060101010101" pitchFamily="49" charset="-122"/>
                <a:cs typeface="Arial" panose="020B0604020202020204" pitchFamily="34" charset="0"/>
              </a:rPr>
              <a:t> </a:t>
            </a:r>
            <a:r>
              <a:rPr lang="en-US" altLang="zh-TW" sz="3200" b="1" dirty="0">
                <a:solidFill>
                  <a:srgbClr val="0000FF"/>
                </a:solidFill>
                <a:latin typeface="Times New Roman" panose="02020603050405020304" pitchFamily="18" charset="0"/>
                <a:ea typeface="KaiTi" panose="02010609060101010101" pitchFamily="49" charset="-122"/>
                <a:cs typeface="Times New Roman" panose="02020603050405020304" pitchFamily="18" charset="0"/>
              </a:rPr>
              <a:t>(</a:t>
            </a:r>
            <a:r>
              <a:rPr kumimoji="0" lang="en-US" altLang="zh-TW" sz="3200" b="1" i="0" u="none" strike="noStrike" kern="1200" cap="none" spc="0" normalizeH="0" baseline="0" noProof="0" dirty="0">
                <a:ln>
                  <a:noFill/>
                </a:ln>
                <a:solidFill>
                  <a:srgbClr val="0000FF"/>
                </a:solidFill>
                <a:effectLst/>
                <a:uLnTx/>
                <a:uFillTx/>
                <a:latin typeface="Times New Roman" panose="02020603050405020304" pitchFamily="18" charset="0"/>
                <a:ea typeface="KaiTi" panose="02010609060101010101" pitchFamily="49" charset="-122"/>
                <a:cs typeface="Times New Roman" panose="02020603050405020304" pitchFamily="18" charset="0"/>
              </a:rPr>
              <a:t>FY114-115</a:t>
            </a:r>
            <a:r>
              <a:rPr kumimoji="0" lang="zh-TW"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KaiTi"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1698272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7BE21689-AF5A-474A-8E3E-DB0439FA531B}"/>
              </a:ext>
            </a:extLst>
          </p:cNvPr>
          <p:cNvGraphicFramePr>
            <a:graphicFrameLocks noGrp="1"/>
          </p:cNvGraphicFramePr>
          <p:nvPr>
            <p:extLst>
              <p:ext uri="{D42A27DB-BD31-4B8C-83A1-F6EECF244321}">
                <p14:modId xmlns:p14="http://schemas.microsoft.com/office/powerpoint/2010/main" val="1055030746"/>
              </p:ext>
            </p:extLst>
          </p:nvPr>
        </p:nvGraphicFramePr>
        <p:xfrm>
          <a:off x="91126" y="1258485"/>
          <a:ext cx="12009747" cy="4844798"/>
        </p:xfrm>
        <a:graphic>
          <a:graphicData uri="http://schemas.openxmlformats.org/drawingml/2006/table">
            <a:tbl>
              <a:tblPr firstRow="1" firstCol="1" bandRow="1">
                <a:tableStyleId>{5C22544A-7EE6-4342-B048-85BDC9FD1C3A}</a:tableStyleId>
              </a:tblPr>
              <a:tblGrid>
                <a:gridCol w="460438">
                  <a:extLst>
                    <a:ext uri="{9D8B030D-6E8A-4147-A177-3AD203B41FA5}">
                      <a16:colId xmlns:a16="http://schemas.microsoft.com/office/drawing/2014/main" val="3889341739"/>
                    </a:ext>
                  </a:extLst>
                </a:gridCol>
                <a:gridCol w="1978023">
                  <a:extLst>
                    <a:ext uri="{9D8B030D-6E8A-4147-A177-3AD203B41FA5}">
                      <a16:colId xmlns:a16="http://schemas.microsoft.com/office/drawing/2014/main" val="1372929615"/>
                    </a:ext>
                  </a:extLst>
                </a:gridCol>
                <a:gridCol w="1189527">
                  <a:extLst>
                    <a:ext uri="{9D8B030D-6E8A-4147-A177-3AD203B41FA5}">
                      <a16:colId xmlns:a16="http://schemas.microsoft.com/office/drawing/2014/main" val="959443850"/>
                    </a:ext>
                  </a:extLst>
                </a:gridCol>
                <a:gridCol w="1040338">
                  <a:extLst>
                    <a:ext uri="{9D8B030D-6E8A-4147-A177-3AD203B41FA5}">
                      <a16:colId xmlns:a16="http://schemas.microsoft.com/office/drawing/2014/main" val="530094734"/>
                    </a:ext>
                  </a:extLst>
                </a:gridCol>
                <a:gridCol w="3475869">
                  <a:extLst>
                    <a:ext uri="{9D8B030D-6E8A-4147-A177-3AD203B41FA5}">
                      <a16:colId xmlns:a16="http://schemas.microsoft.com/office/drawing/2014/main" val="2344612588"/>
                    </a:ext>
                  </a:extLst>
                </a:gridCol>
                <a:gridCol w="3865552">
                  <a:extLst>
                    <a:ext uri="{9D8B030D-6E8A-4147-A177-3AD203B41FA5}">
                      <a16:colId xmlns:a16="http://schemas.microsoft.com/office/drawing/2014/main" val="782081434"/>
                    </a:ext>
                  </a:extLst>
                </a:gridCol>
              </a:tblGrid>
              <a:tr h="490442">
                <a:tc>
                  <a:txBody>
                    <a:bodyPr/>
                    <a:lstStyle/>
                    <a:p>
                      <a:pPr algn="ctr">
                        <a:lnSpc>
                          <a:spcPts val="17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序號</a:t>
                      </a:r>
                    </a:p>
                  </a:txBody>
                  <a:tcPr marL="22051" marR="22051" marT="0" marB="0" anchor="ctr"/>
                </a:tc>
                <a:tc>
                  <a:txBody>
                    <a:bodyPr/>
                    <a:lstStyle/>
                    <a:p>
                      <a:pPr algn="ctr">
                        <a:lnSpc>
                          <a:spcPts val="17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計畫項目</a:t>
                      </a:r>
                    </a:p>
                  </a:txBody>
                  <a:tcPr marL="22051" marR="22051" marT="0" marB="0" anchor="ctr"/>
                </a:tc>
                <a:tc>
                  <a:txBody>
                    <a:bodyPr/>
                    <a:lstStyle/>
                    <a:p>
                      <a:pPr algn="ctr">
                        <a:lnSpc>
                          <a:spcPts val="1700"/>
                        </a:lnSpc>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承接</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研究單位</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申請人</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p>
                      <a:pPr algn="ctr">
                        <a:lnSpc>
                          <a:spcPts val="1700"/>
                        </a:lnSpc>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對應主持人</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p>
                      <a:pPr marL="0" marR="0" lvl="0" indent="0" algn="ctr" defTabSz="914400" rtl="0" eaLnBrk="1" fontAlgn="auto" latinLnBrk="0" hangingPunct="1">
                        <a:lnSpc>
                          <a:spcPts val="1700"/>
                        </a:lnSpc>
                        <a:spcBef>
                          <a:spcPts val="0"/>
                        </a:spcBef>
                        <a:spcAft>
                          <a:spcPts val="0"/>
                        </a:spcAft>
                        <a:buClrTx/>
                        <a:buSzTx/>
                        <a:buFontTx/>
                        <a:buNone/>
                        <a:tabLst/>
                        <a:defRPr/>
                      </a:pPr>
                      <a:r>
                        <a:rPr kumimoji="0" lang="zh-TW" altLang="en-US" sz="1200" b="1" i="0" u="none" strike="noStrike" kern="1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交流建議與效益</a:t>
                      </a:r>
                    </a:p>
                  </a:txBody>
                  <a:tcPr marL="22051" marR="22051" marT="0" marB="0" anchor="ctr"/>
                </a:tc>
                <a:tc>
                  <a:txBody>
                    <a:bodyPr/>
                    <a:lstStyle/>
                    <a:p>
                      <a:pPr marL="0" marR="0" lvl="0" indent="0" algn="ctr" defTabSz="914400" rtl="0" eaLnBrk="1" fontAlgn="auto" latinLnBrk="0" hangingPunct="1">
                        <a:lnSpc>
                          <a:spcPts val="1700"/>
                        </a:lnSpc>
                        <a:spcBef>
                          <a:spcPts val="0"/>
                        </a:spcBef>
                        <a:spcAft>
                          <a:spcPts val="0"/>
                        </a:spcAft>
                        <a:buClrTx/>
                        <a:buSzTx/>
                        <a:buFontTx/>
                        <a:buNone/>
                        <a:tabLst/>
                        <a:defRPr/>
                      </a:pPr>
                      <a:r>
                        <a:rPr kumimoji="0" lang="zh-TW" altLang="en-US" sz="1200" b="1" i="0" u="none" strike="noStrike" kern="1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說明</a:t>
                      </a:r>
                      <a:endParaRPr kumimoji="0" lang="zh-TW" altLang="zh-TW" sz="1200" b="1" i="0" u="none" strike="noStrike" kern="1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0" hangingPunct="1">
                        <a:lnSpc>
                          <a:spcPts val="1700"/>
                        </a:lnSpc>
                        <a:spcBef>
                          <a:spcPts val="0"/>
                        </a:spcBef>
                        <a:spcAft>
                          <a:spcPts val="0"/>
                        </a:spcAft>
                        <a:buClrTx/>
                        <a:buSzTx/>
                        <a:buFontTx/>
                        <a:buNone/>
                        <a:tabLst/>
                        <a:defRPr/>
                      </a:pPr>
                      <a:r>
                        <a:rPr kumimoji="0" lang="zh-TW" altLang="en-US" sz="1200" b="1" i="0" u="none" strike="noStrike" kern="1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與技術藍圖規劃是否重疊</a:t>
                      </a:r>
                    </a:p>
                  </a:txBody>
                  <a:tcPr marL="22051" marR="22051" marT="0" marB="0" anchor="ctr"/>
                </a:tc>
                <a:extLst>
                  <a:ext uri="{0D108BD9-81ED-4DB2-BD59-A6C34878D82A}">
                    <a16:rowId xmlns:a16="http://schemas.microsoft.com/office/drawing/2014/main" val="872633228"/>
                  </a:ext>
                </a:extLst>
              </a:tr>
              <a:tr h="792741">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多通道接收機微波光子晶片整合技術</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(FY113-115)          (</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領域</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光電工程</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24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中山大學</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邱逸仁</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李大嵩教授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所開發之微波光子晶片，未來預期可運用於</a:t>
                      </a: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縮裝高頻信號處理系統</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，助於產品之輕量化及增程能力提升。</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目前藍圖未納入規劃，未來有</a:t>
                      </a:r>
                      <a:r>
                        <a:rPr lang="zh-TW" altLang="en-US" sz="1200" b="1" u="sng" kern="100" dirty="0">
                          <a:effectLst/>
                          <a:latin typeface="Times New Roman" panose="02020603050405020304" pitchFamily="18" charset="0"/>
                          <a:ea typeface="標楷體" panose="03000509000000000000" pitchFamily="65" charset="-120"/>
                          <a:cs typeface="Times New Roman" panose="02020603050405020304" pitchFamily="18" charset="0"/>
                        </a:rPr>
                        <a:t>微波光子晶片相關</a:t>
                      </a:r>
                      <a:r>
                        <a:rPr lang="zh-TW" altLang="en-US" sz="1200" u="sng" kern="100" dirty="0">
                          <a:effectLst/>
                          <a:latin typeface="Times New Roman" panose="02020603050405020304" pitchFamily="18" charset="0"/>
                          <a:ea typeface="標楷體" panose="03000509000000000000" pitchFamily="65" charset="-120"/>
                          <a:cs typeface="Times New Roman" panose="02020603050405020304" pitchFamily="18" charset="0"/>
                        </a:rPr>
                        <a:t>之技術</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藍圖發展可納入參考。</a:t>
                      </a:r>
                    </a:p>
                  </a:txBody>
                  <a:tcPr marL="22051" marR="22051" marT="0" marB="0" anchor="ctr"/>
                </a:tc>
                <a:extLst>
                  <a:ext uri="{0D108BD9-81ED-4DB2-BD59-A6C34878D82A}">
                    <a16:rowId xmlns:a16="http://schemas.microsoft.com/office/drawing/2014/main" val="2244918607"/>
                  </a:ext>
                </a:extLst>
              </a:tr>
              <a:tr h="592999">
                <a:tc>
                  <a:txBody>
                    <a:bodyPr/>
                    <a:lstStyle/>
                    <a:p>
                      <a:pPr algn="ctr">
                        <a:lnSpc>
                          <a:spcPts val="17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marL="0" marR="0" lvl="0" indent="0" algn="l" defTabSz="914411" rtl="0" eaLnBrk="1" fontAlgn="auto" latinLnBrk="0" hangingPunct="1">
                        <a:lnSpc>
                          <a:spcPts val="1200"/>
                        </a:lnSpc>
                        <a:spcBef>
                          <a:spcPts val="0"/>
                        </a:spcBef>
                        <a:spcAft>
                          <a:spcPts val="0"/>
                        </a:spcAft>
                        <a:buClrTx/>
                        <a:buSzTx/>
                        <a:buFontTx/>
                        <a:buNone/>
                        <a:tabLst/>
                        <a:defRPr/>
                      </a:pPr>
                      <a:r>
                        <a:rPr kumimoji="0" lang="zh-TW" altLang="en-US"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可擴充式網路型量子密鑰分發技術研究</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(113-114)</a:t>
                      </a:r>
                      <a:r>
                        <a:rPr kumimoji="0" lang="zh-TW" altLang="en-US"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領域</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通訊工程</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7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清華大學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7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王立邦教授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7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黃俊穎教授</a:t>
                      </a:r>
                    </a:p>
                  </a:txBody>
                  <a:tcPr marL="5961" marR="5961" marT="5961" marB="0" anchor="ctr"/>
                </a:tc>
                <a:tc>
                  <a:txBody>
                    <a:bodyPr/>
                    <a:lstStyle/>
                    <a:p>
                      <a:pPr algn="l">
                        <a:lnSpc>
                          <a:spcPts val="17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在傳輸過程已可運用量子特性來偵測是否被竊聽</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如被竊聽</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量子狀態會破壞使得傳輸失敗</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錯誤率過高</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。但相對的此機制較易被阻斷服務</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因此在導入時應同時評估建置解決方案</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如備援線路</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22051" marR="22051" marT="0" marB="0" anchor="ctr"/>
                </a:tc>
                <a:tc>
                  <a:txBody>
                    <a:bodyPr/>
                    <a:lstStyle/>
                    <a:p>
                      <a:pPr algn="l">
                        <a:lnSpc>
                          <a:spcPts val="1700"/>
                        </a:lnSpc>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b="1" kern="100" dirty="0">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年藍圖規劃中資通電系統安全防護模組</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之</a:t>
                      </a: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安全密鑰分發</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內容相符</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extLst>
                  <a:ext uri="{0D108BD9-81ED-4DB2-BD59-A6C34878D82A}">
                    <a16:rowId xmlns:a16="http://schemas.microsoft.com/office/drawing/2014/main" val="3551882970"/>
                  </a:ext>
                </a:extLst>
              </a:tr>
              <a:tr h="900634">
                <a:tc>
                  <a:txBody>
                    <a:bodyPr/>
                    <a:lstStyle/>
                    <a:p>
                      <a:pPr algn="ctr">
                        <a:lnSpc>
                          <a:spcPts val="1700"/>
                        </a:lnSpc>
                        <a:spcAft>
                          <a:spcPts val="0"/>
                        </a:spcAft>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lnSpc>
                          <a:spcPts val="1700"/>
                        </a:lnSpc>
                        <a:spcAft>
                          <a:spcPts val="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PQC</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後量子密碼演算法於</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FPGA</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實作與驗證</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(FY112-115)</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領域</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通訊工程</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11" rtl="0" eaLnBrk="1" fontAlgn="ctr" latinLnBrk="0" hangingPunct="1">
                        <a:lnSpc>
                          <a:spcPts val="14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中山大學</a:t>
                      </a:r>
                      <a:r>
                        <a:rPr kumimoji="0" lang="en-US" altLang="zh-TW" sz="1200" b="0" i="0" u="none" strike="noStrike" kern="12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ctr" defTabSz="914411" rtl="0" eaLnBrk="1" fontAlgn="ctr" latinLnBrk="0" hangingPunct="1">
                        <a:lnSpc>
                          <a:spcPts val="14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范俊逸教授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700"/>
                        </a:lnSpc>
                      </a:pPr>
                      <a:r>
                        <a:rPr lang="zh-TW" altLang="en-US" sz="1200" b="0" i="0" u="none" strike="noStrike" kern="12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黃俊穎教授　</a:t>
                      </a:r>
                    </a:p>
                  </a:txBody>
                  <a:tcPr marL="5961" marR="5961" marT="5961" marB="0" anchor="ctr"/>
                </a:tc>
                <a:tc>
                  <a:txBody>
                    <a:bodyPr/>
                    <a:lstStyle/>
                    <a:p>
                      <a:pPr algn="l">
                        <a:lnSpc>
                          <a:spcPts val="17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實作導入的時程規畫預計以整合三年研發產出為主。本計畫之實作相對複雜</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配合單位應在實際導入前了解開發過程、環境需求與建置方式</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以利後續導入作業。</a:t>
                      </a:r>
                    </a:p>
                  </a:txBody>
                  <a:tcPr marL="22051" marR="22051" marT="0" marB="0" anchor="ctr"/>
                </a:tc>
                <a:tc>
                  <a:txBody>
                    <a:bodyPr/>
                    <a:lstStyle/>
                    <a:p>
                      <a:pPr algn="l">
                        <a:lnSpc>
                          <a:spcPts val="1700"/>
                        </a:lnSpc>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b="1" kern="100" dirty="0">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年藍圖規劃中</a:t>
                      </a:r>
                      <a:r>
                        <a:rPr lang="zh-TW" altLang="en-US" sz="1200" b="1"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資通電系統安全防護模組</a:t>
                      </a:r>
                      <a:r>
                        <a:rPr lang="zh-TW" altLang="en-US" sz="12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之</a:t>
                      </a:r>
                      <a:r>
                        <a:rPr lang="zh-TW" altLang="en-US" sz="1200" b="1"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加密與驗證</a:t>
                      </a:r>
                      <a:r>
                        <a:rPr lang="zh-TW" altLang="en-US" sz="12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內容相符，其規劃能力與研發進程相符。	</a:t>
                      </a:r>
                    </a:p>
                  </a:txBody>
                  <a:tcPr marL="22051" marR="22051" marT="0" marB="0" anchor="ctr"/>
                </a:tc>
                <a:extLst>
                  <a:ext uri="{0D108BD9-81ED-4DB2-BD59-A6C34878D82A}">
                    <a16:rowId xmlns:a16="http://schemas.microsoft.com/office/drawing/2014/main" val="1529128037"/>
                  </a:ext>
                </a:extLst>
              </a:tr>
              <a:tr h="900634">
                <a:tc>
                  <a:txBody>
                    <a:bodyPr/>
                    <a:lstStyle/>
                    <a:p>
                      <a:pPr algn="ctr">
                        <a:spcAft>
                          <a:spcPts val="0"/>
                        </a:spcAft>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目標影像生成及快速辨識前瞻技術研發</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(FY111-114)</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領域</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通訊工程</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元智大學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8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陳敦裕教授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曾煜棋教授</a:t>
                      </a:r>
                    </a:p>
                  </a:txBody>
                  <a:tcPr marL="5961" marR="5961" marT="5961" marB="0" anchor="ctr"/>
                </a:tc>
                <a:tc>
                  <a:txBody>
                    <a:bodyPr/>
                    <a:lstStyle/>
                    <a:p>
                      <a:pPr algn="just">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國軍亦應加速協助本計劃主持人</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之規畫</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方向，擴大資料集收納，加速</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AI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在此方向進展，建立自有之軍事用資料集。</a:t>
                      </a:r>
                    </a:p>
                    <a:p>
                      <a:pPr algn="just">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中科院可考量加大此方向之研發投入，擴大與學術團隊合作。</a:t>
                      </a:r>
                    </a:p>
                  </a:txBody>
                  <a:tcPr marL="22051" marR="22051" marT="0" marB="0" anchor="ctr"/>
                </a:tc>
                <a:tc>
                  <a:txBody>
                    <a:body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b="1" kern="100" dirty="0">
                          <a:effectLst/>
                          <a:latin typeface="Times New Roman" panose="02020603050405020304" pitchFamily="18" charset="0"/>
                          <a:ea typeface="標楷體" panose="03000509000000000000" pitchFamily="65" charset="-120"/>
                          <a:cs typeface="Times New Roman" panose="02020603050405020304" pitchFamily="18" charset="0"/>
                        </a:rPr>
                        <a:t>FY111</a:t>
                      </a: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無人載具輔助控制平台中的目標景像生成及物件辨識系統</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規劃內容相符，</a:t>
                      </a:r>
                      <a:r>
                        <a:rPr kumimoji="0" lang="zh-TW" altLang="en-US" sz="12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其研發進程與藍圖相符。</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extLst>
                  <a:ext uri="{0D108BD9-81ED-4DB2-BD59-A6C34878D82A}">
                    <a16:rowId xmlns:a16="http://schemas.microsoft.com/office/drawing/2014/main" val="3320095951"/>
                  </a:ext>
                </a:extLst>
              </a:tr>
              <a:tr h="900634">
                <a:tc>
                  <a:txBody>
                    <a:bodyPr/>
                    <a:lstStyle/>
                    <a:p>
                      <a:pPr algn="ctr">
                        <a:lnSpc>
                          <a:spcPts val="17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lnSpc>
                          <a:spcPts val="17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安全性高效能</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CPU</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AI</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加速器設計及研製</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(FY111-114)</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領域</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通訊工程</a:t>
                      </a:r>
                      <a:r>
                        <a:rPr kumimoji="0" lang="en-US" altLang="zh-TW" sz="1200" b="0" i="0" u="none" strike="noStrike" kern="100" cap="none" spc="0" normalizeH="0" baseline="0" noProof="0" dirty="0">
                          <a:ln>
                            <a:noFill/>
                          </a:ln>
                          <a:solidFill>
                            <a:schemeClr val="tx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7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成功大學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7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邱瀝毅教授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7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曾煜棋教授</a:t>
                      </a:r>
                    </a:p>
                  </a:txBody>
                  <a:tcPr marL="5961" marR="5961" marT="5961" marB="0" anchor="ctr"/>
                </a:tc>
                <a:tc>
                  <a:txBody>
                    <a:bodyPr/>
                    <a:lstStyle/>
                    <a:p>
                      <a:pPr algn="l">
                        <a:lnSpc>
                          <a:spcPts val="1700"/>
                        </a:lnSpc>
                        <a:spcAft>
                          <a:spcPts val="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可以繼續規劃驗證方式，包含</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CPU(dual cores)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accelerator</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security mechanism</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等。</a:t>
                      </a:r>
                    </a:p>
                    <a:p>
                      <a:pPr algn="l">
                        <a:lnSpc>
                          <a:spcPts val="1700"/>
                        </a:lnSpc>
                        <a:spcAft>
                          <a:spcPts val="0"/>
                        </a:spcAft>
                      </a:pP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可應用於各式飛彈之彈內電腦、無人機飛控電腦等。</a:t>
                      </a:r>
                    </a:p>
                  </a:txBody>
                  <a:tcPr marL="22051" marR="22051" marT="0" marB="0" anchor="ctr"/>
                </a:tc>
                <a:tc>
                  <a:txBody>
                    <a:bodyPr/>
                    <a:lstStyle/>
                    <a:p>
                      <a:pPr algn="l">
                        <a:lnSpc>
                          <a:spcPts val="1700"/>
                        </a:lnSpc>
                        <a:spcAft>
                          <a:spcPts val="0"/>
                        </a:spcAft>
                      </a:pPr>
                      <a:r>
                        <a:rPr lang="en-US" alt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與藍圖軍備無相關。</a:t>
                      </a:r>
                    </a:p>
                    <a:p>
                      <a:pPr marL="138113" indent="-138113" algn="l">
                        <a:lnSpc>
                          <a:spcPts val="1700"/>
                        </a:lnSpc>
                        <a:spcAft>
                          <a:spcPts val="0"/>
                        </a:spcAft>
                      </a:pPr>
                      <a:r>
                        <a:rPr lang="en-US" altLang="zh-TW"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未來藍圖探討</a:t>
                      </a:r>
                      <a:r>
                        <a:rPr lang="zh-TW" altLang="en-US" sz="1200" u="sng"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無人機飛控之資安議題</a:t>
                      </a:r>
                      <a:r>
                        <a:rPr lang="zh-TW" altLang="en-US" sz="1200" kern="1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時，可參考本計畫資料。</a:t>
                      </a:r>
                    </a:p>
                  </a:txBody>
                  <a:tcPr marL="22051" marR="22051" marT="0" marB="0" anchor="ctr"/>
                </a:tc>
                <a:extLst>
                  <a:ext uri="{0D108BD9-81ED-4DB2-BD59-A6C34878D82A}">
                    <a16:rowId xmlns:a16="http://schemas.microsoft.com/office/drawing/2014/main" val="2445573166"/>
                  </a:ext>
                </a:extLst>
              </a:tr>
            </a:tbl>
          </a:graphicData>
        </a:graphic>
      </p:graphicFrame>
      <p:sp>
        <p:nvSpPr>
          <p:cNvPr id="4" name="矩形 3">
            <a:extLst>
              <a:ext uri="{FF2B5EF4-FFF2-40B4-BE49-F238E27FC236}">
                <a16:creationId xmlns:a16="http://schemas.microsoft.com/office/drawing/2014/main" id="{7A3B5FF7-AE72-024F-C3BA-2CE03EC7CB10}"/>
              </a:ext>
            </a:extLst>
          </p:cNvPr>
          <p:cNvSpPr/>
          <p:nvPr/>
        </p:nvSpPr>
        <p:spPr>
          <a:xfrm>
            <a:off x="2808536" y="349869"/>
            <a:ext cx="743626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0000FF"/>
                </a:solidFill>
                <a:effectLst/>
                <a:uLnTx/>
                <a:uFillTx/>
                <a:latin typeface="Arial" panose="020B0604020202020204" pitchFamily="34" charset="0"/>
                <a:ea typeface="KaiTi" panose="02010609060101010101" pitchFamily="49" charset="-122"/>
                <a:cs typeface="Arial" panose="020B0604020202020204" pitchFamily="34" charset="0"/>
              </a:rPr>
              <a:t>國防科技突破式計畫團隊</a:t>
            </a:r>
            <a:r>
              <a:rPr lang="zh-TW" altLang="en-US" sz="3200" b="1" dirty="0">
                <a:solidFill>
                  <a:srgbClr val="0000FF"/>
                </a:solidFill>
                <a:latin typeface="Arial" panose="020B0604020202020204" pitchFamily="34" charset="0"/>
                <a:ea typeface="KaiTi" panose="02010609060101010101" pitchFamily="49" charset="-122"/>
                <a:cs typeface="Arial" panose="020B0604020202020204" pitchFamily="34" charset="0"/>
              </a:rPr>
              <a:t> </a:t>
            </a:r>
            <a:r>
              <a:rPr lang="en-US" altLang="zh-TW" sz="3200" dirty="0">
                <a:solidFill>
                  <a:srgbClr val="0000FF"/>
                </a:solidFill>
                <a:latin typeface="Times New Roman" panose="02020603050405020304" pitchFamily="18" charset="0"/>
                <a:ea typeface="KaiTi" panose="02010609060101010101" pitchFamily="49" charset="-122"/>
                <a:cs typeface="Times New Roman" panose="02020603050405020304" pitchFamily="18" charset="0"/>
              </a:rPr>
              <a:t>(</a:t>
            </a:r>
            <a:r>
              <a:rPr kumimoji="0" lang="en-US" altLang="zh-TW" sz="3200" i="0" u="none" strike="noStrike" kern="1200" cap="none" spc="0" normalizeH="0" baseline="0" noProof="0" dirty="0">
                <a:ln>
                  <a:noFill/>
                </a:ln>
                <a:solidFill>
                  <a:srgbClr val="0000FF"/>
                </a:solidFill>
                <a:effectLst/>
                <a:uLnTx/>
                <a:uFillTx/>
                <a:latin typeface="Times New Roman" panose="02020603050405020304" pitchFamily="18" charset="0"/>
                <a:ea typeface="KaiTi" panose="02010609060101010101" pitchFamily="49" charset="-122"/>
                <a:cs typeface="Times New Roman" panose="02020603050405020304" pitchFamily="18" charset="0"/>
              </a:rPr>
              <a:t>FY112-114</a:t>
            </a:r>
            <a:r>
              <a:rPr kumimoji="0" lang="zh-TW" altLang="en-US" sz="3200" i="0" u="none" strike="noStrike" kern="1200" cap="none" spc="0" normalizeH="0" baseline="0" noProof="0" dirty="0">
                <a:ln>
                  <a:noFill/>
                </a:ln>
                <a:solidFill>
                  <a:srgbClr val="0000FF"/>
                </a:solidFill>
                <a:effectLst/>
                <a:uLnTx/>
                <a:uFillTx/>
                <a:latin typeface="Times New Roman" panose="02020603050405020304" pitchFamily="18" charset="0"/>
                <a:ea typeface="KaiTi"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8480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43537-AB01-5733-B4D9-60B07499C38C}"/>
            </a:ext>
          </a:extLst>
        </p:cNvPr>
        <p:cNvGrpSpPr/>
        <p:nvPr/>
      </p:nvGrpSpPr>
      <p:grpSpPr>
        <a:xfrm>
          <a:off x="0" y="0"/>
          <a:ext cx="0" cy="0"/>
          <a:chOff x="0" y="0"/>
          <a:chExt cx="0" cy="0"/>
        </a:xfrm>
      </p:grpSpPr>
      <p:pic>
        <p:nvPicPr>
          <p:cNvPr id="1033" name="圖片 1032" descr="一張含有 直升機, 飛機, 無人機 的圖片&#10;&#10;AI 產生的內容可能不正確。">
            <a:extLst>
              <a:ext uri="{FF2B5EF4-FFF2-40B4-BE49-F238E27FC236}">
                <a16:creationId xmlns:a16="http://schemas.microsoft.com/office/drawing/2014/main" id="{C57ED0B5-A91A-1858-1E9E-0A506E46D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27" y="2250370"/>
            <a:ext cx="1702460" cy="1000610"/>
          </a:xfrm>
          <a:prstGeom prst="rect">
            <a:avLst/>
          </a:prstGeom>
          <a:ln>
            <a:noFill/>
          </a:ln>
          <a:effectLst>
            <a:outerShdw blurRad="292100" dist="139700" dir="2700000" algn="tl" rotWithShape="0">
              <a:srgbClr val="333333">
                <a:alpha val="65000"/>
              </a:srgbClr>
            </a:outerShdw>
          </a:effectLst>
        </p:spPr>
      </p:pic>
      <p:sp>
        <p:nvSpPr>
          <p:cNvPr id="3" name="文字方塊 2">
            <a:extLst>
              <a:ext uri="{FF2B5EF4-FFF2-40B4-BE49-F238E27FC236}">
                <a16:creationId xmlns:a16="http://schemas.microsoft.com/office/drawing/2014/main" id="{1237E24F-072D-520B-D7BC-930C6E8A9995}"/>
              </a:ext>
            </a:extLst>
          </p:cNvPr>
          <p:cNvSpPr txBox="1"/>
          <p:nvPr/>
        </p:nvSpPr>
        <p:spPr>
          <a:xfrm>
            <a:off x="190926" y="791399"/>
            <a:ext cx="9209748" cy="1107996"/>
          </a:xfrm>
          <a:prstGeom prst="rect">
            <a:avLst/>
          </a:prstGeom>
          <a:noFill/>
        </p:spPr>
        <p:txBody>
          <a:bodyPr wrap="square">
            <a:spAutoFit/>
          </a:bodyPr>
          <a:lstStyle/>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n"/>
              <a:tabLst/>
              <a:defRPr/>
            </a:pPr>
            <a:r>
              <a:rPr kumimoji="0" lang="zh-TW" altLang="en-US"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分項一：</a:t>
            </a:r>
            <a:r>
              <a:rPr kumimoji="0" lang="en-US" altLang="zh-TW"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Two-Tier Mesh (</a:t>
            </a:r>
            <a:r>
              <a:rPr lang="en-US" altLang="zh-TW" sz="2200" b="1" dirty="0">
                <a:solidFill>
                  <a:srgbClr val="002060"/>
                </a:solidFill>
                <a:latin typeface="Calibri" panose="020F0502020204030204" pitchFamily="34" charset="0"/>
                <a:ea typeface="Microsoft JhengHei" panose="020B0604030504040204" pitchFamily="34" charset="-120"/>
              </a:rPr>
              <a:t>T</a:t>
            </a:r>
            <a:r>
              <a:rPr kumimoji="0" lang="en-US" altLang="zh-TW" sz="2200" b="1" i="0" u="none" strike="noStrike" kern="1200" cap="none" spc="0" normalizeH="0" baseline="0" noProof="0" dirty="0" err="1">
                <a:ln>
                  <a:noFill/>
                </a:ln>
                <a:solidFill>
                  <a:srgbClr val="002060"/>
                </a:solidFill>
                <a:effectLst/>
                <a:uLnTx/>
                <a:uFillTx/>
                <a:latin typeface="Calibri" panose="020F0502020204030204" pitchFamily="34" charset="0"/>
                <a:ea typeface="Microsoft JhengHei" panose="020B0604030504040204" pitchFamily="34" charset="-120"/>
                <a:cs typeface="+mn-cs"/>
              </a:rPr>
              <a:t>ransparent</a:t>
            </a:r>
            <a:r>
              <a:rPr kumimoji="0" lang="en-US" altLang="zh-TW"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 mode NTN</a:t>
            </a:r>
            <a:r>
              <a:rPr kumimoji="0" lang="zh-TW" altLang="en-US"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 </a:t>
            </a:r>
            <a:r>
              <a:rPr kumimoji="0" lang="en-US" altLang="zh-TW"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a:t>
            </a:r>
            <a:r>
              <a:rPr kumimoji="0" lang="zh-TW" altLang="en-US"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 </a:t>
            </a:r>
            <a:r>
              <a:rPr kumimoji="0" lang="en-US" altLang="zh-TW"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Legacy mesh)</a:t>
            </a:r>
          </a:p>
          <a:p>
            <a:pPr marL="342900" marR="0" lvl="0" indent="-342900" algn="l" defTabSz="914400" rtl="0" eaLnBrk="1" fontAlgn="auto" latinLnBrk="0" hangingPunct="1">
              <a:spcBef>
                <a:spcPts val="0"/>
              </a:spcBef>
              <a:spcAft>
                <a:spcPts val="0"/>
              </a:spcAft>
              <a:buClrTx/>
              <a:buSzTx/>
              <a:buFont typeface="Wingdings" panose="05000000000000000000" pitchFamily="2" charset="2"/>
              <a:buChar char="n"/>
              <a:tabLst/>
              <a:defRPr/>
            </a:pPr>
            <a:r>
              <a:rPr kumimoji="0" lang="zh-TW" altLang="en-US"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分項二：</a:t>
            </a:r>
            <a:r>
              <a:rPr kumimoji="0" lang="en-US" altLang="zh-TW"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LLM+AI</a:t>
            </a:r>
            <a:r>
              <a:rPr kumimoji="0" lang="zh-TW" altLang="en-US"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指管中心</a:t>
            </a:r>
            <a:endParaRPr kumimoji="0" lang="en-US" altLang="zh-TW"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endParaRPr>
          </a:p>
          <a:p>
            <a:pPr marL="342900" indent="-342900">
              <a:buFont typeface="Wingdings" panose="05000000000000000000" pitchFamily="2" charset="2"/>
              <a:buChar char="n"/>
            </a:pPr>
            <a:r>
              <a:rPr kumimoji="0" lang="zh-TW" altLang="en-US" sz="22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分項二：開發抗干擾管理技術</a:t>
            </a:r>
            <a:endParaRPr kumimoji="0" lang="en-US" altLang="zh-TW" sz="2200" b="1" i="0" u="none" strike="noStrike" kern="12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p:txBody>
      </p:sp>
      <p:sp>
        <p:nvSpPr>
          <p:cNvPr id="5" name="文字方塊 4">
            <a:extLst>
              <a:ext uri="{FF2B5EF4-FFF2-40B4-BE49-F238E27FC236}">
                <a16:creationId xmlns:a16="http://schemas.microsoft.com/office/drawing/2014/main" id="{0C42E458-665A-3BA2-0E15-1656445ED02C}"/>
              </a:ext>
            </a:extLst>
          </p:cNvPr>
          <p:cNvSpPr txBox="1"/>
          <p:nvPr/>
        </p:nvSpPr>
        <p:spPr>
          <a:xfrm>
            <a:off x="138924" y="79492"/>
            <a:ext cx="96956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Arial" panose="020B0604020202020204" pitchFamily="34" charset="0"/>
              </a:rPr>
              <a:t>計畫分工：超視距</a:t>
            </a:r>
            <a:r>
              <a:rPr kumimoji="0" lang="en-US" altLang="zh-TW" sz="3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Arial" panose="020B0604020202020204" pitchFamily="34" charset="0"/>
              </a:rPr>
              <a:t>(BLOS)</a:t>
            </a:r>
            <a:r>
              <a:rPr kumimoji="0" lang="zh-TW" altLang="en-US" sz="3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Arial" panose="020B0604020202020204" pitchFamily="34" charset="0"/>
              </a:rPr>
              <a:t>數據鏈路</a:t>
            </a:r>
          </a:p>
        </p:txBody>
      </p:sp>
      <p:sp>
        <p:nvSpPr>
          <p:cNvPr id="73" name="文字方塊 72">
            <a:extLst>
              <a:ext uri="{FF2B5EF4-FFF2-40B4-BE49-F238E27FC236}">
                <a16:creationId xmlns:a16="http://schemas.microsoft.com/office/drawing/2014/main" id="{1584E78C-31CA-F08C-2965-30B7F47935F9}"/>
              </a:ext>
            </a:extLst>
          </p:cNvPr>
          <p:cNvSpPr txBox="1"/>
          <p:nvPr/>
        </p:nvSpPr>
        <p:spPr>
          <a:xfrm>
            <a:off x="10438908" y="476632"/>
            <a:ext cx="1542884" cy="369332"/>
          </a:xfrm>
          <a:prstGeom prst="rect">
            <a:avLst/>
          </a:prstGeom>
          <a:noFill/>
          <a:ln w="317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rPr>
              <a:t>CONFIDENTIAL</a:t>
            </a:r>
            <a:endParaRPr kumimoji="0" lang="zh-TW" altLang="en-US"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endParaRPr>
          </a:p>
        </p:txBody>
      </p:sp>
      <p:grpSp>
        <p:nvGrpSpPr>
          <p:cNvPr id="11" name="群組 10">
            <a:extLst>
              <a:ext uri="{FF2B5EF4-FFF2-40B4-BE49-F238E27FC236}">
                <a16:creationId xmlns:a16="http://schemas.microsoft.com/office/drawing/2014/main" id="{61712608-809A-37D0-0E8D-C5A9C4A2E542}"/>
              </a:ext>
            </a:extLst>
          </p:cNvPr>
          <p:cNvGrpSpPr/>
          <p:nvPr/>
        </p:nvGrpSpPr>
        <p:grpSpPr>
          <a:xfrm>
            <a:off x="10842713" y="4227676"/>
            <a:ext cx="1107996" cy="1573962"/>
            <a:chOff x="10030666" y="4098484"/>
            <a:chExt cx="1597304" cy="2209189"/>
          </a:xfrm>
        </p:grpSpPr>
        <p:pic>
          <p:nvPicPr>
            <p:cNvPr id="12" name="圖片 11">
              <a:extLst>
                <a:ext uri="{FF2B5EF4-FFF2-40B4-BE49-F238E27FC236}">
                  <a16:creationId xmlns:a16="http://schemas.microsoft.com/office/drawing/2014/main" id="{FA604E46-0C82-508F-726F-9413DE6B8E1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159522" y="4098484"/>
              <a:ext cx="1339592" cy="1248772"/>
            </a:xfrm>
            <a:prstGeom prst="rect">
              <a:avLst/>
            </a:prstGeom>
          </p:spPr>
        </p:pic>
        <p:sp>
          <p:nvSpPr>
            <p:cNvPr id="13" name="文字方塊 12">
              <a:extLst>
                <a:ext uri="{FF2B5EF4-FFF2-40B4-BE49-F238E27FC236}">
                  <a16:creationId xmlns:a16="http://schemas.microsoft.com/office/drawing/2014/main" id="{9EC0426C-345F-942A-538E-A43FB66B72E3}"/>
                </a:ext>
              </a:extLst>
            </p:cNvPr>
            <p:cNvSpPr txBox="1"/>
            <p:nvPr/>
          </p:nvSpPr>
          <p:spPr>
            <a:xfrm>
              <a:off x="10030666" y="5400493"/>
              <a:ext cx="1597304" cy="9071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a:ln>
                    <a:noFill/>
                  </a:ln>
                  <a:solidFill>
                    <a:prstClr val="black"/>
                  </a:solidFill>
                  <a:effectLst/>
                  <a:uLnTx/>
                  <a:uFillTx/>
                  <a:latin typeface="Calibri" panose="020F0502020204030204" pitchFamily="34" charset="0"/>
                  <a:ea typeface="Microsoft JhengHei" panose="020B0604030504040204" pitchFamily="34" charset="-120"/>
                  <a:cs typeface="+mn-cs"/>
                </a:rPr>
                <a:t>指揮中心</a:t>
              </a:r>
              <a:endParaRPr kumimoji="1" lang="en-US" altLang="zh-TW" sz="1800" b="1" i="0" u="none" strike="noStrike" kern="1200" cap="none" spc="0" normalizeH="0" baseline="0" noProof="0" dirty="0">
                <a:ln>
                  <a:noFill/>
                </a:ln>
                <a:solidFill>
                  <a:prstClr val="black"/>
                </a:solidFill>
                <a:effectLst/>
                <a:uLnTx/>
                <a:uFillTx/>
                <a:latin typeface="Calibri" panose="020F0502020204030204" pitchFamily="34" charset="0"/>
                <a:ea typeface="Microsoft JhengHei"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prstClr val="black"/>
                  </a:solidFill>
                  <a:effectLst/>
                  <a:uLnTx/>
                  <a:uFillTx/>
                  <a:latin typeface="Calibri" panose="020F0502020204030204" pitchFamily="34" charset="0"/>
                  <a:ea typeface="Microsoft JhengHei" panose="020B0604030504040204" pitchFamily="34" charset="-120"/>
                  <a:cs typeface="+mn-cs"/>
                </a:rPr>
                <a:t>Core</a:t>
              </a:r>
              <a:endParaRPr kumimoji="1" lang="zh-TW" altLang="en-US" sz="1800" b="1" i="0" u="none" strike="noStrike" kern="1200" cap="none" spc="0" normalizeH="0" baseline="0" noProof="0" dirty="0">
                <a:ln>
                  <a:noFill/>
                </a:ln>
                <a:solidFill>
                  <a:prstClr val="black"/>
                </a:solidFill>
                <a:effectLst/>
                <a:uLnTx/>
                <a:uFillTx/>
                <a:latin typeface="Calibri" panose="020F0502020204030204" pitchFamily="34" charset="0"/>
                <a:ea typeface="Microsoft JhengHei" panose="020B0604030504040204" pitchFamily="34" charset="-120"/>
                <a:cs typeface="+mn-cs"/>
              </a:endParaRPr>
            </a:p>
          </p:txBody>
        </p:sp>
      </p:grpSp>
      <p:pic>
        <p:nvPicPr>
          <p:cNvPr id="16" name="Picture 12" descr="透明背景的軍用卡車, 軍隊, 卡車, 車輛PNG去背圖片素材免費下載，免摳圖設計圖案下載- Pngtree">
            <a:extLst>
              <a:ext uri="{FF2B5EF4-FFF2-40B4-BE49-F238E27FC236}">
                <a16:creationId xmlns:a16="http://schemas.microsoft.com/office/drawing/2014/main" id="{1744BABC-C43E-50AC-D8F1-FCBAC143F04B}"/>
              </a:ext>
            </a:extLst>
          </p:cNvPr>
          <p:cNvPicPr>
            <a:picLocks noChangeAspect="1" noChangeArrowheads="1"/>
          </p:cNvPicPr>
          <p:nvPr/>
        </p:nvPicPr>
        <p:blipFill>
          <a:blip r:embed="rId5">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9125497" y="5510418"/>
            <a:ext cx="782108" cy="74697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接點 16">
            <a:extLst>
              <a:ext uri="{FF2B5EF4-FFF2-40B4-BE49-F238E27FC236}">
                <a16:creationId xmlns:a16="http://schemas.microsoft.com/office/drawing/2014/main" id="{317EAE7A-31BD-A5AF-A823-E99F9B42360E}"/>
              </a:ext>
            </a:extLst>
          </p:cNvPr>
          <p:cNvCxnSpPr>
            <a:cxnSpLocks/>
            <a:endCxn id="90" idx="3"/>
          </p:cNvCxnSpPr>
          <p:nvPr/>
        </p:nvCxnSpPr>
        <p:spPr>
          <a:xfrm>
            <a:off x="6938219" y="2976916"/>
            <a:ext cx="2937758" cy="750035"/>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A4AB2F4B-D73E-F059-217E-CB41190C3673}"/>
              </a:ext>
            </a:extLst>
          </p:cNvPr>
          <p:cNvCxnSpPr>
            <a:cxnSpLocks/>
          </p:cNvCxnSpPr>
          <p:nvPr/>
        </p:nvCxnSpPr>
        <p:spPr>
          <a:xfrm flipH="1" flipV="1">
            <a:off x="10341597" y="4169199"/>
            <a:ext cx="109082" cy="462000"/>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E4BF381D-A48C-5CD6-4A48-CF60218A3960}"/>
              </a:ext>
            </a:extLst>
          </p:cNvPr>
          <p:cNvSpPr txBox="1"/>
          <p:nvPr/>
        </p:nvSpPr>
        <p:spPr>
          <a:xfrm>
            <a:off x="9754983" y="3100037"/>
            <a:ext cx="10125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Microsoft JhengHei" panose="020B0604030504040204" pitchFamily="34" charset="-120"/>
                <a:cs typeface="+mn-cs"/>
              </a:rPr>
              <a:t>NTN GW</a:t>
            </a:r>
            <a:endPar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Microsoft JhengHei" panose="020B0604030504040204" pitchFamily="34" charset="-120"/>
              <a:cs typeface="+mn-cs"/>
            </a:endParaRPr>
          </a:p>
        </p:txBody>
      </p:sp>
      <p:sp>
        <p:nvSpPr>
          <p:cNvPr id="21" name="文字方塊 20">
            <a:extLst>
              <a:ext uri="{FF2B5EF4-FFF2-40B4-BE49-F238E27FC236}">
                <a16:creationId xmlns:a16="http://schemas.microsoft.com/office/drawing/2014/main" id="{0302DBD1-0B17-A0D8-818C-5A78E412F57A}"/>
              </a:ext>
            </a:extLst>
          </p:cNvPr>
          <p:cNvSpPr txBox="1"/>
          <p:nvPr/>
        </p:nvSpPr>
        <p:spPr>
          <a:xfrm rot="831916">
            <a:off x="7685023" y="3340289"/>
            <a:ext cx="127932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prstClr val="black"/>
                </a:solidFill>
                <a:effectLst/>
                <a:uLnTx/>
                <a:uFillTx/>
                <a:latin typeface="Calibri" panose="020F0502020204030204" pitchFamily="34" charset="0"/>
                <a:ea typeface="Microsoft JhengHei" panose="020B0604030504040204" pitchFamily="34" charset="-120"/>
                <a:cs typeface="+mn-cs"/>
              </a:rPr>
              <a:t>Feeder Link</a:t>
            </a:r>
            <a:endParaRPr kumimoji="1" lang="zh-TW" altLang="en-US" sz="1800" b="1" i="0" u="none" strike="noStrike" kern="1200" cap="none" spc="0" normalizeH="0" baseline="0" noProof="0" dirty="0">
              <a:ln>
                <a:noFill/>
              </a:ln>
              <a:solidFill>
                <a:prstClr val="black"/>
              </a:solidFill>
              <a:effectLst/>
              <a:uLnTx/>
              <a:uFillTx/>
              <a:latin typeface="Calibri" panose="020F0502020204030204" pitchFamily="34" charset="0"/>
              <a:ea typeface="Microsoft JhengHei" panose="020B0604030504040204" pitchFamily="34" charset="-120"/>
              <a:cs typeface="+mn-cs"/>
            </a:endParaRPr>
          </a:p>
        </p:txBody>
      </p:sp>
      <p:pic>
        <p:nvPicPr>
          <p:cNvPr id="22" name="圖片 21">
            <a:extLst>
              <a:ext uri="{FF2B5EF4-FFF2-40B4-BE49-F238E27FC236}">
                <a16:creationId xmlns:a16="http://schemas.microsoft.com/office/drawing/2014/main" id="{AE47BA9C-40AD-8E01-4AE6-3F7BA8BF8D43}"/>
              </a:ext>
            </a:extLst>
          </p:cNvPr>
          <p:cNvPicPr>
            <a:picLocks noChangeAspect="1"/>
          </p:cNvPicPr>
          <p:nvPr/>
        </p:nvPicPr>
        <p:blipFill>
          <a:blip r:embed="rId6"/>
          <a:stretch>
            <a:fillRect/>
          </a:stretch>
        </p:blipFill>
        <p:spPr>
          <a:xfrm>
            <a:off x="10297589" y="4679058"/>
            <a:ext cx="511039" cy="660826"/>
          </a:xfrm>
          <a:prstGeom prst="rect">
            <a:avLst/>
          </a:prstGeom>
        </p:spPr>
      </p:pic>
      <p:cxnSp>
        <p:nvCxnSpPr>
          <p:cNvPr id="24" name="直線接點 23">
            <a:extLst>
              <a:ext uri="{FF2B5EF4-FFF2-40B4-BE49-F238E27FC236}">
                <a16:creationId xmlns:a16="http://schemas.microsoft.com/office/drawing/2014/main" id="{99C904AD-09BE-47F3-82A9-900A2EEF4842}"/>
              </a:ext>
            </a:extLst>
          </p:cNvPr>
          <p:cNvCxnSpPr>
            <a:cxnSpLocks/>
            <a:stCxn id="22" idx="1"/>
          </p:cNvCxnSpPr>
          <p:nvPr/>
        </p:nvCxnSpPr>
        <p:spPr>
          <a:xfrm flipH="1">
            <a:off x="9752699" y="5009471"/>
            <a:ext cx="544890" cy="654477"/>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1BC17B3A-E4B5-E6C0-05E3-1D75A9118FEA}"/>
              </a:ext>
            </a:extLst>
          </p:cNvPr>
          <p:cNvSpPr txBox="1"/>
          <p:nvPr/>
        </p:nvSpPr>
        <p:spPr>
          <a:xfrm>
            <a:off x="2452792" y="3843840"/>
            <a:ext cx="91884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Microsoft JhengHei" panose="020B0604030504040204" pitchFamily="34" charset="-120"/>
                <a:cs typeface="+mn-cs"/>
              </a:rPr>
              <a:t>NTN UE</a:t>
            </a:r>
            <a:endPar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Microsoft JhengHei" panose="020B0604030504040204" pitchFamily="34" charset="-120"/>
              <a:cs typeface="+mn-cs"/>
            </a:endParaRPr>
          </a:p>
        </p:txBody>
      </p:sp>
      <p:sp>
        <p:nvSpPr>
          <p:cNvPr id="26" name="文字方塊 25">
            <a:extLst>
              <a:ext uri="{FF2B5EF4-FFF2-40B4-BE49-F238E27FC236}">
                <a16:creationId xmlns:a16="http://schemas.microsoft.com/office/drawing/2014/main" id="{157C5F2A-C77F-7E25-41AE-33BCC5576B26}"/>
              </a:ext>
            </a:extLst>
          </p:cNvPr>
          <p:cNvSpPr txBox="1"/>
          <p:nvPr/>
        </p:nvSpPr>
        <p:spPr>
          <a:xfrm>
            <a:off x="10059187" y="5336709"/>
            <a:ext cx="97727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Microsoft JhengHei" panose="020B0604030504040204" pitchFamily="34" charset="-120"/>
                <a:cs typeface="+mn-cs"/>
              </a:rPr>
              <a:t>NTN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Microsoft JhengHei" panose="020B0604030504040204" pitchFamily="34" charset="-120"/>
                <a:cs typeface="+mn-cs"/>
              </a:rPr>
              <a:t>基地台</a:t>
            </a:r>
          </a:p>
        </p:txBody>
      </p:sp>
      <p:pic>
        <p:nvPicPr>
          <p:cNvPr id="30" name="Picture 4" descr="台灣精品Taiwan Excellence - Official">
            <a:extLst>
              <a:ext uri="{FF2B5EF4-FFF2-40B4-BE49-F238E27FC236}">
                <a16:creationId xmlns:a16="http://schemas.microsoft.com/office/drawing/2014/main" id="{04D2A7ED-E1AC-A4D2-EC1F-B1A7A64BF154}"/>
              </a:ext>
            </a:extLst>
          </p:cNvPr>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2846309" y="3450915"/>
            <a:ext cx="963288" cy="486770"/>
          </a:xfrm>
          <a:prstGeom prst="rect">
            <a:avLst/>
          </a:prstGeom>
          <a:noFill/>
          <a:extLst>
            <a:ext uri="{909E8E84-426E-40DD-AFC4-6F175D3DCCD1}">
              <a14:hiddenFill xmlns:a14="http://schemas.microsoft.com/office/drawing/2010/main">
                <a:solidFill>
                  <a:srgbClr val="FFFFFF"/>
                </a:solidFill>
              </a14:hiddenFill>
            </a:ext>
          </a:extLst>
        </p:spPr>
      </p:pic>
      <p:sp>
        <p:nvSpPr>
          <p:cNvPr id="31" name="文字方塊 30">
            <a:extLst>
              <a:ext uri="{FF2B5EF4-FFF2-40B4-BE49-F238E27FC236}">
                <a16:creationId xmlns:a16="http://schemas.microsoft.com/office/drawing/2014/main" id="{39F9699E-0397-1DBB-A82E-E57AB85D4182}"/>
              </a:ext>
            </a:extLst>
          </p:cNvPr>
          <p:cNvSpPr txBox="1"/>
          <p:nvPr/>
        </p:nvSpPr>
        <p:spPr>
          <a:xfrm>
            <a:off x="7578205" y="2662714"/>
            <a:ext cx="202953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00B050"/>
                </a:solidFill>
                <a:effectLst/>
                <a:uLnTx/>
                <a:uFillTx/>
                <a:latin typeface="Calibri" panose="020F0502020204030204"/>
                <a:ea typeface="微軟正黑體" panose="020B0604030504040204" pitchFamily="34" charset="-120"/>
                <a:cs typeface="+mn-cs"/>
              </a:rPr>
              <a:t>Tier-2 NTN Mesh</a:t>
            </a:r>
            <a:endParaRPr kumimoji="0" lang="zh-TW" altLang="en-US" sz="2000" b="1" i="0" u="none" strike="noStrike" kern="1200" cap="none" spc="0" normalizeH="0" baseline="0" noProof="0" dirty="0">
              <a:ln>
                <a:noFill/>
              </a:ln>
              <a:solidFill>
                <a:srgbClr val="00B050"/>
              </a:solidFill>
              <a:effectLst/>
              <a:uLnTx/>
              <a:uFillTx/>
              <a:latin typeface="Calibri" panose="020F0502020204030204"/>
              <a:ea typeface="微軟正黑體" panose="020B0604030504040204" pitchFamily="34" charset="-120"/>
              <a:cs typeface="+mn-cs"/>
            </a:endParaRPr>
          </a:p>
        </p:txBody>
      </p:sp>
      <p:grpSp>
        <p:nvGrpSpPr>
          <p:cNvPr id="33" name="群組 32">
            <a:extLst>
              <a:ext uri="{FF2B5EF4-FFF2-40B4-BE49-F238E27FC236}">
                <a16:creationId xmlns:a16="http://schemas.microsoft.com/office/drawing/2014/main" id="{B42F5EE7-B88D-6348-716F-3452DE5C41F5}"/>
              </a:ext>
            </a:extLst>
          </p:cNvPr>
          <p:cNvGrpSpPr/>
          <p:nvPr/>
        </p:nvGrpSpPr>
        <p:grpSpPr>
          <a:xfrm>
            <a:off x="496578" y="3932285"/>
            <a:ext cx="2625828" cy="2596775"/>
            <a:chOff x="97337" y="3740159"/>
            <a:chExt cx="3015195" cy="2792116"/>
          </a:xfrm>
        </p:grpSpPr>
        <p:grpSp>
          <p:nvGrpSpPr>
            <p:cNvPr id="35" name="群組 34">
              <a:extLst>
                <a:ext uri="{FF2B5EF4-FFF2-40B4-BE49-F238E27FC236}">
                  <a16:creationId xmlns:a16="http://schemas.microsoft.com/office/drawing/2014/main" id="{F6FA70DE-5558-3162-FB9B-31D7728BCEDB}"/>
                </a:ext>
              </a:extLst>
            </p:cNvPr>
            <p:cNvGrpSpPr/>
            <p:nvPr/>
          </p:nvGrpSpPr>
          <p:grpSpPr>
            <a:xfrm>
              <a:off x="624290" y="4858727"/>
              <a:ext cx="1785280" cy="1234717"/>
              <a:chOff x="2232807" y="4710532"/>
              <a:chExt cx="1990401" cy="1310291"/>
            </a:xfrm>
          </p:grpSpPr>
          <p:sp>
            <p:nvSpPr>
              <p:cNvPr id="45" name="正五邊形 16">
                <a:extLst>
                  <a:ext uri="{FF2B5EF4-FFF2-40B4-BE49-F238E27FC236}">
                    <a16:creationId xmlns:a16="http://schemas.microsoft.com/office/drawing/2014/main" id="{8C125487-A45F-553A-DFB6-67FD61F270C7}"/>
                  </a:ext>
                </a:extLst>
              </p:cNvPr>
              <p:cNvSpPr/>
              <p:nvPr/>
            </p:nvSpPr>
            <p:spPr>
              <a:xfrm>
                <a:off x="2279668" y="4821817"/>
                <a:ext cx="1943540" cy="1115997"/>
              </a:xfrm>
              <a:prstGeom prst="pentagon">
                <a:avLst/>
              </a:prstGeom>
              <a:noFill/>
              <a:ln w="190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6" name="橢圓 45">
                <a:extLst>
                  <a:ext uri="{FF2B5EF4-FFF2-40B4-BE49-F238E27FC236}">
                    <a16:creationId xmlns:a16="http://schemas.microsoft.com/office/drawing/2014/main" id="{CCA3D8D7-487C-2C1B-E0FA-867913001942}"/>
                  </a:ext>
                </a:extLst>
              </p:cNvPr>
              <p:cNvSpPr/>
              <p:nvPr/>
            </p:nvSpPr>
            <p:spPr>
              <a:xfrm>
                <a:off x="3196556" y="4710532"/>
                <a:ext cx="126863" cy="138798"/>
              </a:xfrm>
              <a:prstGeom prst="ellipse">
                <a:avLst/>
              </a:prstGeom>
              <a:solidFill>
                <a:schemeClr val="bg1">
                  <a:lumMod val="65000"/>
                </a:schemeClr>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橢圓 46">
                <a:extLst>
                  <a:ext uri="{FF2B5EF4-FFF2-40B4-BE49-F238E27FC236}">
                    <a16:creationId xmlns:a16="http://schemas.microsoft.com/office/drawing/2014/main" id="{7455FA1A-C6DA-0385-A89C-A870EDF25B88}"/>
                  </a:ext>
                </a:extLst>
              </p:cNvPr>
              <p:cNvSpPr/>
              <p:nvPr/>
            </p:nvSpPr>
            <p:spPr>
              <a:xfrm>
                <a:off x="2232807" y="5178692"/>
                <a:ext cx="126863" cy="138798"/>
              </a:xfrm>
              <a:prstGeom prst="ellipse">
                <a:avLst/>
              </a:prstGeom>
              <a:solidFill>
                <a:schemeClr val="bg1">
                  <a:lumMod val="65000"/>
                </a:schemeClr>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橢圓 47">
                <a:extLst>
                  <a:ext uri="{FF2B5EF4-FFF2-40B4-BE49-F238E27FC236}">
                    <a16:creationId xmlns:a16="http://schemas.microsoft.com/office/drawing/2014/main" id="{05D90F5A-2430-C835-C822-84303EDC5FEC}"/>
                  </a:ext>
                </a:extLst>
              </p:cNvPr>
              <p:cNvSpPr/>
              <p:nvPr/>
            </p:nvSpPr>
            <p:spPr>
              <a:xfrm>
                <a:off x="3797142" y="5882025"/>
                <a:ext cx="126863" cy="138798"/>
              </a:xfrm>
              <a:prstGeom prst="ellipse">
                <a:avLst/>
              </a:prstGeom>
              <a:solidFill>
                <a:schemeClr val="bg1">
                  <a:lumMod val="65000"/>
                </a:schemeClr>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pic>
          <p:nvPicPr>
            <p:cNvPr id="36" name="Picture 4" descr="台灣精品Taiwan Excellence - Official">
              <a:extLst>
                <a:ext uri="{FF2B5EF4-FFF2-40B4-BE49-F238E27FC236}">
                  <a16:creationId xmlns:a16="http://schemas.microsoft.com/office/drawing/2014/main" id="{CAF438F0-77B9-E98E-0474-831C694F8BA7}"/>
                </a:ext>
              </a:extLst>
            </p:cNvPr>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2181452" y="5055057"/>
              <a:ext cx="931080" cy="47049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透明背景的軍用卡車, 軍隊, 卡車, 車輛PNG去背圖片素材免費下載，免摳圖設計圖案下載- Pngtree">
              <a:extLst>
                <a:ext uri="{FF2B5EF4-FFF2-40B4-BE49-F238E27FC236}">
                  <a16:creationId xmlns:a16="http://schemas.microsoft.com/office/drawing/2014/main" id="{FC6FEE30-D7D6-D5D0-2DC4-D6C67DAD06DB}"/>
                </a:ext>
              </a:extLst>
            </p:cNvPr>
            <p:cNvPicPr>
              <a:picLocks noChangeAspect="1" noChangeArrowheads="1"/>
            </p:cNvPicPr>
            <p:nvPr/>
          </p:nvPicPr>
          <p:blipFill rotWithShape="1">
            <a:blip r:embed="rId5">
              <a:clrChange>
                <a:clrFrom>
                  <a:srgbClr val="F5F5F5"/>
                </a:clrFrom>
                <a:clrTo>
                  <a:srgbClr val="F5F5F5">
                    <a:alpha val="0"/>
                  </a:srgbClr>
                </a:clrTo>
              </a:clrChange>
              <a:extLst>
                <a:ext uri="{28A0092B-C50C-407E-A947-70E740481C1C}">
                  <a14:useLocalDpi xmlns:a14="http://schemas.microsoft.com/office/drawing/2010/main" val="0"/>
                </a:ext>
              </a:extLst>
            </a:blip>
            <a:srcRect t="12370" b="16535"/>
            <a:stretch/>
          </p:blipFill>
          <p:spPr bwMode="auto">
            <a:xfrm>
              <a:off x="1213086" y="4623534"/>
              <a:ext cx="679331" cy="461279"/>
            </a:xfrm>
            <a:prstGeom prst="rect">
              <a:avLst/>
            </a:prstGeom>
            <a:noFill/>
            <a:extLst>
              <a:ext uri="{909E8E84-426E-40DD-AFC4-6F175D3DCCD1}">
                <a14:hiddenFill xmlns:a14="http://schemas.microsoft.com/office/drawing/2010/main">
                  <a:solidFill>
                    <a:srgbClr val="FFFFFF"/>
                  </a:solidFill>
                </a14:hiddenFill>
              </a:ext>
            </a:extLst>
          </p:spPr>
        </p:pic>
        <p:pic>
          <p:nvPicPr>
            <p:cNvPr id="38" name="圖形 87" descr="森林風光 以實心填滿">
              <a:extLst>
                <a:ext uri="{FF2B5EF4-FFF2-40B4-BE49-F238E27FC236}">
                  <a16:creationId xmlns:a16="http://schemas.microsoft.com/office/drawing/2014/main" id="{88B77912-C7B3-921F-95F2-5B8B7E2594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94752" y="4942993"/>
              <a:ext cx="906102" cy="1094365"/>
            </a:xfrm>
            <a:prstGeom prst="rect">
              <a:avLst/>
            </a:prstGeom>
          </p:spPr>
        </p:pic>
        <p:sp>
          <p:nvSpPr>
            <p:cNvPr id="39" name="文字方塊 38">
              <a:extLst>
                <a:ext uri="{FF2B5EF4-FFF2-40B4-BE49-F238E27FC236}">
                  <a16:creationId xmlns:a16="http://schemas.microsoft.com/office/drawing/2014/main" id="{0023B2EB-B82C-1E0B-37C6-F7CC51C96E6A}"/>
                </a:ext>
              </a:extLst>
            </p:cNvPr>
            <p:cNvSpPr txBox="1"/>
            <p:nvPr/>
          </p:nvSpPr>
          <p:spPr>
            <a:xfrm>
              <a:off x="97337" y="6102067"/>
              <a:ext cx="2782773" cy="430208"/>
            </a:xfrm>
            <a:prstGeom prst="rect">
              <a:avLst/>
            </a:prstGeom>
            <a:noFill/>
            <a:ln>
              <a:solidFill>
                <a:schemeClr val="accent1">
                  <a:lumMod val="40000"/>
                  <a:lumOff val="60000"/>
                </a:schemeClr>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00B050"/>
                  </a:solidFill>
                  <a:effectLst/>
                  <a:uLnTx/>
                  <a:uFillTx/>
                  <a:latin typeface="Calibri" panose="020F0502020204030204"/>
                  <a:ea typeface="微軟正黑體" panose="020B0604030504040204" pitchFamily="34" charset="-120"/>
                  <a:cs typeface="+mn-cs"/>
                </a:rPr>
                <a:t>Tier-1 Mesh Network</a:t>
              </a:r>
              <a:endParaRPr kumimoji="0" lang="zh-TW" altLang="en-US" sz="2000" b="1" i="0" u="none" strike="noStrike" kern="1200" cap="none" spc="0" normalizeH="0" baseline="0" noProof="0" dirty="0">
                <a:ln>
                  <a:noFill/>
                </a:ln>
                <a:solidFill>
                  <a:srgbClr val="00B050"/>
                </a:solidFill>
                <a:effectLst/>
                <a:uLnTx/>
                <a:uFillTx/>
                <a:latin typeface="Calibri" panose="020F0502020204030204"/>
                <a:ea typeface="微軟正黑體" panose="020B0604030504040204" pitchFamily="34" charset="-120"/>
                <a:cs typeface="+mn-cs"/>
              </a:endParaRPr>
            </a:p>
          </p:txBody>
        </p:sp>
        <p:pic>
          <p:nvPicPr>
            <p:cNvPr id="40" name="Picture 4" descr="台灣精品Taiwan Excellence - Official">
              <a:extLst>
                <a:ext uri="{FF2B5EF4-FFF2-40B4-BE49-F238E27FC236}">
                  <a16:creationId xmlns:a16="http://schemas.microsoft.com/office/drawing/2014/main" id="{C51C7E7F-44A6-B5BB-87E7-6210A10814D2}"/>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556587" y="3740159"/>
              <a:ext cx="900788" cy="455188"/>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直線接點 40">
              <a:extLst>
                <a:ext uri="{FF2B5EF4-FFF2-40B4-BE49-F238E27FC236}">
                  <a16:creationId xmlns:a16="http://schemas.microsoft.com/office/drawing/2014/main" id="{B365DF69-C863-D6E1-100B-59025D6162BD}"/>
                </a:ext>
              </a:extLst>
            </p:cNvPr>
            <p:cNvCxnSpPr>
              <a:cxnSpLocks/>
              <a:stCxn id="40" idx="2"/>
            </p:cNvCxnSpPr>
            <p:nvPr/>
          </p:nvCxnSpPr>
          <p:spPr>
            <a:xfrm flipH="1">
              <a:off x="531893" y="4195347"/>
              <a:ext cx="475088" cy="85971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直線接點 41">
              <a:extLst>
                <a:ext uri="{FF2B5EF4-FFF2-40B4-BE49-F238E27FC236}">
                  <a16:creationId xmlns:a16="http://schemas.microsoft.com/office/drawing/2014/main" id="{959F49F5-88EB-E0E6-5E45-A93B78E4C6CF}"/>
                </a:ext>
              </a:extLst>
            </p:cNvPr>
            <p:cNvCxnSpPr>
              <a:cxnSpLocks/>
              <a:stCxn id="40" idx="2"/>
            </p:cNvCxnSpPr>
            <p:nvPr/>
          </p:nvCxnSpPr>
          <p:spPr>
            <a:xfrm>
              <a:off x="1006981" y="4195347"/>
              <a:ext cx="1436558" cy="87803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線接點 42">
              <a:extLst>
                <a:ext uri="{FF2B5EF4-FFF2-40B4-BE49-F238E27FC236}">
                  <a16:creationId xmlns:a16="http://schemas.microsoft.com/office/drawing/2014/main" id="{347E306B-A7F9-A257-7F19-AA730E7BDA76}"/>
                </a:ext>
              </a:extLst>
            </p:cNvPr>
            <p:cNvCxnSpPr>
              <a:cxnSpLocks/>
              <a:stCxn id="40" idx="2"/>
            </p:cNvCxnSpPr>
            <p:nvPr/>
          </p:nvCxnSpPr>
          <p:spPr>
            <a:xfrm flipH="1">
              <a:off x="854006" y="4195347"/>
              <a:ext cx="152975" cy="1495615"/>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7CE7E83-7FE8-B7A6-DD02-29DFC72A4979}"/>
                </a:ext>
              </a:extLst>
            </p:cNvPr>
            <p:cNvCxnSpPr>
              <a:cxnSpLocks/>
              <a:stCxn id="40" idx="2"/>
            </p:cNvCxnSpPr>
            <p:nvPr/>
          </p:nvCxnSpPr>
          <p:spPr>
            <a:xfrm>
              <a:off x="1006981" y="4195347"/>
              <a:ext cx="296211" cy="530030"/>
            </a:xfrm>
            <a:prstGeom prst="line">
              <a:avLst/>
            </a:prstGeom>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9" name="文字方塊 48">
            <a:extLst>
              <a:ext uri="{FF2B5EF4-FFF2-40B4-BE49-F238E27FC236}">
                <a16:creationId xmlns:a16="http://schemas.microsoft.com/office/drawing/2014/main" id="{B747C3CA-81D4-5FCB-9FC8-3B2B1F9E306B}"/>
              </a:ext>
            </a:extLst>
          </p:cNvPr>
          <p:cNvSpPr txBox="1"/>
          <p:nvPr/>
        </p:nvSpPr>
        <p:spPr>
          <a:xfrm>
            <a:off x="1886193" y="4488852"/>
            <a:ext cx="143231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prstClr val="black"/>
                </a:solidFill>
                <a:effectLst/>
                <a:uLnTx/>
                <a:uFillTx/>
                <a:latin typeface="Calibri" panose="020F0502020204030204" pitchFamily="34" charset="0"/>
                <a:ea typeface="Microsoft JhengHei" panose="020B0604030504040204" pitchFamily="34" charset="-120"/>
                <a:cs typeface="+mn-cs"/>
              </a:rPr>
              <a:t>Legacy mesh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prstClr val="black"/>
                </a:solidFill>
                <a:effectLst/>
                <a:uLnTx/>
                <a:uFillTx/>
                <a:latin typeface="Calibri" panose="020F0502020204030204" pitchFamily="34" charset="0"/>
                <a:ea typeface="Microsoft JhengHei" panose="020B0604030504040204" pitchFamily="34" charset="-120"/>
                <a:cs typeface="+mn-cs"/>
              </a:rPr>
              <a:t>controller</a:t>
            </a:r>
            <a:endParaRPr kumimoji="1" lang="zh-TW" altLang="en-US" sz="1800" b="1" i="0" u="none" strike="noStrike" kern="1200" cap="none" spc="0" normalizeH="0" baseline="0" noProof="0" dirty="0">
              <a:ln>
                <a:noFill/>
              </a:ln>
              <a:solidFill>
                <a:prstClr val="black"/>
              </a:solidFill>
              <a:effectLst/>
              <a:uLnTx/>
              <a:uFillTx/>
              <a:latin typeface="Calibri" panose="020F0502020204030204" pitchFamily="34" charset="0"/>
              <a:ea typeface="Microsoft JhengHei" panose="020B0604030504040204" pitchFamily="34" charset="-120"/>
              <a:cs typeface="+mn-cs"/>
            </a:endParaRPr>
          </a:p>
        </p:txBody>
      </p:sp>
      <p:sp>
        <p:nvSpPr>
          <p:cNvPr id="51" name="文字方塊 50">
            <a:extLst>
              <a:ext uri="{FF2B5EF4-FFF2-40B4-BE49-F238E27FC236}">
                <a16:creationId xmlns:a16="http://schemas.microsoft.com/office/drawing/2014/main" id="{AE95024E-4750-BC8F-50A1-B7BF871AB572}"/>
              </a:ext>
            </a:extLst>
          </p:cNvPr>
          <p:cNvSpPr txBox="1"/>
          <p:nvPr/>
        </p:nvSpPr>
        <p:spPr>
          <a:xfrm>
            <a:off x="8920695" y="6107649"/>
            <a:ext cx="119171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Microsoft JhengHei" panose="020B0604030504040204" pitchFamily="34" charset="-120"/>
                <a:cs typeface="+mn-cs"/>
              </a:rPr>
              <a:t>NTN UE</a:t>
            </a:r>
            <a:endPar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Microsoft JhengHei" panose="020B0604030504040204" pitchFamily="34" charset="-120"/>
              <a:cs typeface="+mn-cs"/>
            </a:endParaRPr>
          </a:p>
        </p:txBody>
      </p:sp>
      <p:pic>
        <p:nvPicPr>
          <p:cNvPr id="53" name="圖片 52">
            <a:extLst>
              <a:ext uri="{FF2B5EF4-FFF2-40B4-BE49-F238E27FC236}">
                <a16:creationId xmlns:a16="http://schemas.microsoft.com/office/drawing/2014/main" id="{C0646B72-7829-A798-80BC-6D206959093F}"/>
              </a:ext>
            </a:extLst>
          </p:cNvPr>
          <p:cNvPicPr>
            <a:picLocks noChangeAspect="1"/>
          </p:cNvPicPr>
          <p:nvPr/>
        </p:nvPicPr>
        <p:blipFill>
          <a:blip r:embed="rId10"/>
          <a:stretch>
            <a:fillRect/>
          </a:stretch>
        </p:blipFill>
        <p:spPr>
          <a:xfrm>
            <a:off x="1438099" y="2555121"/>
            <a:ext cx="1240728" cy="767656"/>
          </a:xfrm>
          <a:prstGeom prst="rect">
            <a:avLst/>
          </a:prstGeom>
        </p:spPr>
      </p:pic>
      <p:cxnSp>
        <p:nvCxnSpPr>
          <p:cNvPr id="55" name="直線接點 54">
            <a:extLst>
              <a:ext uri="{FF2B5EF4-FFF2-40B4-BE49-F238E27FC236}">
                <a16:creationId xmlns:a16="http://schemas.microsoft.com/office/drawing/2014/main" id="{C17A049E-3833-3490-1FA8-48C8AE729B81}"/>
              </a:ext>
            </a:extLst>
          </p:cNvPr>
          <p:cNvCxnSpPr>
            <a:cxnSpLocks/>
            <a:stCxn id="49" idx="1"/>
          </p:cNvCxnSpPr>
          <p:nvPr/>
        </p:nvCxnSpPr>
        <p:spPr>
          <a:xfrm flipV="1">
            <a:off x="1886193" y="3174302"/>
            <a:ext cx="42608" cy="1637716"/>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603CB276-EE3C-3327-7059-A28637F72CC7}"/>
              </a:ext>
            </a:extLst>
          </p:cNvPr>
          <p:cNvCxnSpPr>
            <a:cxnSpLocks/>
            <a:stCxn id="53" idx="3"/>
            <a:endCxn id="1033" idx="1"/>
          </p:cNvCxnSpPr>
          <p:nvPr/>
        </p:nvCxnSpPr>
        <p:spPr>
          <a:xfrm flipV="1">
            <a:off x="2678827" y="2750675"/>
            <a:ext cx="2572900" cy="188274"/>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Picture 4" descr="台灣精品Taiwan Excellence - Official">
            <a:extLst>
              <a:ext uri="{FF2B5EF4-FFF2-40B4-BE49-F238E27FC236}">
                <a16:creationId xmlns:a16="http://schemas.microsoft.com/office/drawing/2014/main" id="{C75531FC-055B-5612-B483-D0A5C5642888}"/>
              </a:ext>
            </a:extLst>
          </p:cNvPr>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126944" y="4948489"/>
            <a:ext cx="1024188" cy="517544"/>
          </a:xfrm>
          <a:prstGeom prst="rect">
            <a:avLst/>
          </a:prstGeom>
          <a:noFill/>
          <a:extLst>
            <a:ext uri="{909E8E84-426E-40DD-AFC4-6F175D3DCCD1}">
              <a14:hiddenFill xmlns:a14="http://schemas.microsoft.com/office/drawing/2010/main">
                <a:solidFill>
                  <a:srgbClr val="FFFFFF"/>
                </a:solidFill>
              </a14:hiddenFill>
            </a:ext>
          </a:extLst>
        </p:spPr>
      </p:pic>
      <p:sp>
        <p:nvSpPr>
          <p:cNvPr id="60" name="文字方塊 59">
            <a:extLst>
              <a:ext uri="{FF2B5EF4-FFF2-40B4-BE49-F238E27FC236}">
                <a16:creationId xmlns:a16="http://schemas.microsoft.com/office/drawing/2014/main" id="{921A813E-6612-7B8B-C0FB-0D62221063D0}"/>
              </a:ext>
            </a:extLst>
          </p:cNvPr>
          <p:cNvSpPr txBox="1"/>
          <p:nvPr/>
        </p:nvSpPr>
        <p:spPr>
          <a:xfrm>
            <a:off x="5004954" y="1845620"/>
            <a:ext cx="23601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a:ea typeface="Microsoft JhengHei" panose="020B0604030504040204" pitchFamily="34" charset="-120"/>
                <a:cs typeface="+mn-cs"/>
              </a:rPr>
              <a:t>UAV with NTN Payload</a:t>
            </a:r>
          </a:p>
        </p:txBody>
      </p:sp>
      <p:sp>
        <p:nvSpPr>
          <p:cNvPr id="61" name="文字方塊 60">
            <a:extLst>
              <a:ext uri="{FF2B5EF4-FFF2-40B4-BE49-F238E27FC236}">
                <a16:creationId xmlns:a16="http://schemas.microsoft.com/office/drawing/2014/main" id="{C0093BA9-1C6C-709B-EE22-FB1424DB1DB0}"/>
              </a:ext>
            </a:extLst>
          </p:cNvPr>
          <p:cNvSpPr txBox="1"/>
          <p:nvPr/>
        </p:nvSpPr>
        <p:spPr>
          <a:xfrm>
            <a:off x="751342" y="2256419"/>
            <a:ext cx="23601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a:ea typeface="Microsoft JhengHei" panose="020B0604030504040204" pitchFamily="34" charset="-120"/>
                <a:cs typeface="+mn-cs"/>
              </a:rPr>
              <a:t>UAV with NTN Payload</a:t>
            </a:r>
          </a:p>
        </p:txBody>
      </p:sp>
      <p:cxnSp>
        <p:nvCxnSpPr>
          <p:cNvPr id="80" name="直線接點 79">
            <a:extLst>
              <a:ext uri="{FF2B5EF4-FFF2-40B4-BE49-F238E27FC236}">
                <a16:creationId xmlns:a16="http://schemas.microsoft.com/office/drawing/2014/main" id="{ED8D6BD8-F180-D2EC-3F9C-766455EC56BD}"/>
              </a:ext>
            </a:extLst>
          </p:cNvPr>
          <p:cNvCxnSpPr>
            <a:cxnSpLocks/>
          </p:cNvCxnSpPr>
          <p:nvPr/>
        </p:nvCxnSpPr>
        <p:spPr>
          <a:xfrm flipH="1" flipV="1">
            <a:off x="2266087" y="3135722"/>
            <a:ext cx="744793" cy="506514"/>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0" name="圖片 89">
            <a:extLst>
              <a:ext uri="{FF2B5EF4-FFF2-40B4-BE49-F238E27FC236}">
                <a16:creationId xmlns:a16="http://schemas.microsoft.com/office/drawing/2014/main" id="{3C84CE02-8A9C-C62D-F558-E5001D94E6D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9875977" y="3415796"/>
            <a:ext cx="649697" cy="622310"/>
          </a:xfrm>
          <a:prstGeom prst="rect">
            <a:avLst/>
          </a:prstGeom>
        </p:spPr>
      </p:pic>
      <p:pic>
        <p:nvPicPr>
          <p:cNvPr id="144" name="圖片 143">
            <a:extLst>
              <a:ext uri="{FF2B5EF4-FFF2-40B4-BE49-F238E27FC236}">
                <a16:creationId xmlns:a16="http://schemas.microsoft.com/office/drawing/2014/main" id="{C4C95DBE-DD7B-91F8-80ED-8A6AA53AE5D9}"/>
              </a:ext>
            </a:extLst>
          </p:cNvPr>
          <p:cNvPicPr>
            <a:picLocks noChangeAspect="1"/>
          </p:cNvPicPr>
          <p:nvPr/>
        </p:nvPicPr>
        <p:blipFill>
          <a:blip r:embed="rId11">
            <a:clrChange>
              <a:clrFrom>
                <a:srgbClr val="FFFFFF"/>
              </a:clrFrom>
              <a:clrTo>
                <a:srgbClr val="FFFFFF">
                  <a:alpha val="0"/>
                </a:srgbClr>
              </a:clrTo>
            </a:clrChange>
          </a:blip>
          <a:stretch>
            <a:fillRect/>
          </a:stretch>
        </p:blipFill>
        <p:spPr>
          <a:xfrm flipH="1">
            <a:off x="6368466" y="3781311"/>
            <a:ext cx="664107" cy="622310"/>
          </a:xfrm>
          <a:prstGeom prst="rect">
            <a:avLst/>
          </a:prstGeom>
        </p:spPr>
      </p:pic>
      <p:cxnSp>
        <p:nvCxnSpPr>
          <p:cNvPr id="145" name="直線接點 144">
            <a:extLst>
              <a:ext uri="{FF2B5EF4-FFF2-40B4-BE49-F238E27FC236}">
                <a16:creationId xmlns:a16="http://schemas.microsoft.com/office/drawing/2014/main" id="{96796869-8D61-6450-2B20-E49D0D71118D}"/>
              </a:ext>
            </a:extLst>
          </p:cNvPr>
          <p:cNvCxnSpPr>
            <a:cxnSpLocks/>
          </p:cNvCxnSpPr>
          <p:nvPr/>
        </p:nvCxnSpPr>
        <p:spPr>
          <a:xfrm flipH="1" flipV="1">
            <a:off x="6327079" y="3380992"/>
            <a:ext cx="230869" cy="408973"/>
          </a:xfrm>
          <a:prstGeom prst="line">
            <a:avLst/>
          </a:prstGeom>
          <a:ln w="38100">
            <a:solidFill>
              <a:srgbClr val="0000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直線接點 147">
            <a:extLst>
              <a:ext uri="{FF2B5EF4-FFF2-40B4-BE49-F238E27FC236}">
                <a16:creationId xmlns:a16="http://schemas.microsoft.com/office/drawing/2014/main" id="{C347DF0A-1EB0-2A11-6DCB-277D0F0A7022}"/>
              </a:ext>
            </a:extLst>
          </p:cNvPr>
          <p:cNvCxnSpPr>
            <a:cxnSpLocks/>
          </p:cNvCxnSpPr>
          <p:nvPr/>
        </p:nvCxnSpPr>
        <p:spPr>
          <a:xfrm>
            <a:off x="7182496" y="5021402"/>
            <a:ext cx="791419" cy="229961"/>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9" name="圖片 148">
            <a:extLst>
              <a:ext uri="{FF2B5EF4-FFF2-40B4-BE49-F238E27FC236}">
                <a16:creationId xmlns:a16="http://schemas.microsoft.com/office/drawing/2014/main" id="{65B7D362-E6F6-C930-D367-69A97400B40D}"/>
              </a:ext>
            </a:extLst>
          </p:cNvPr>
          <p:cNvPicPr>
            <a:picLocks noChangeAspect="1"/>
          </p:cNvPicPr>
          <p:nvPr/>
        </p:nvPicPr>
        <p:blipFill>
          <a:blip r:embed="rId6"/>
          <a:stretch>
            <a:fillRect/>
          </a:stretch>
        </p:blipFill>
        <p:spPr>
          <a:xfrm>
            <a:off x="6637606" y="4617973"/>
            <a:ext cx="511039" cy="660826"/>
          </a:xfrm>
          <a:prstGeom prst="rect">
            <a:avLst/>
          </a:prstGeom>
        </p:spPr>
      </p:pic>
      <p:grpSp>
        <p:nvGrpSpPr>
          <p:cNvPr id="151" name="群組 150">
            <a:extLst>
              <a:ext uri="{FF2B5EF4-FFF2-40B4-BE49-F238E27FC236}">
                <a16:creationId xmlns:a16="http://schemas.microsoft.com/office/drawing/2014/main" id="{73F244C5-6085-2E60-559E-B5CA2E18D813}"/>
              </a:ext>
            </a:extLst>
          </p:cNvPr>
          <p:cNvGrpSpPr/>
          <p:nvPr/>
        </p:nvGrpSpPr>
        <p:grpSpPr>
          <a:xfrm rot="19248384">
            <a:off x="5617720" y="5486329"/>
            <a:ext cx="1070014" cy="145647"/>
            <a:chOff x="7886700" y="3066881"/>
            <a:chExt cx="1355825" cy="523941"/>
          </a:xfrm>
        </p:grpSpPr>
        <p:sp>
          <p:nvSpPr>
            <p:cNvPr id="153" name="手繪多邊形: 圖案 152">
              <a:extLst>
                <a:ext uri="{FF2B5EF4-FFF2-40B4-BE49-F238E27FC236}">
                  <a16:creationId xmlns:a16="http://schemas.microsoft.com/office/drawing/2014/main" id="{FA89012A-5B1E-BE12-EB4D-27C0CF0D2205}"/>
                </a:ext>
              </a:extLst>
            </p:cNvPr>
            <p:cNvSpPr/>
            <p:nvPr/>
          </p:nvSpPr>
          <p:spPr>
            <a:xfrm>
              <a:off x="7886700" y="3066881"/>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4" name="手繪多邊形: 圖案 153">
              <a:extLst>
                <a:ext uri="{FF2B5EF4-FFF2-40B4-BE49-F238E27FC236}">
                  <a16:creationId xmlns:a16="http://schemas.microsoft.com/office/drawing/2014/main" id="{4CDFE5EC-97E5-BC11-9E07-19F9C2CD2D6A}"/>
                </a:ext>
              </a:extLst>
            </p:cNvPr>
            <p:cNvSpPr/>
            <p:nvPr/>
          </p:nvSpPr>
          <p:spPr>
            <a:xfrm>
              <a:off x="8550325" y="3086453"/>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55" name="群組 154">
            <a:extLst>
              <a:ext uri="{FF2B5EF4-FFF2-40B4-BE49-F238E27FC236}">
                <a16:creationId xmlns:a16="http://schemas.microsoft.com/office/drawing/2014/main" id="{A8371567-8ED8-E5ED-8BF0-706EB6600078}"/>
              </a:ext>
            </a:extLst>
          </p:cNvPr>
          <p:cNvGrpSpPr/>
          <p:nvPr/>
        </p:nvGrpSpPr>
        <p:grpSpPr>
          <a:xfrm rot="20178268">
            <a:off x="6532116" y="6021758"/>
            <a:ext cx="1465250" cy="115081"/>
            <a:chOff x="7886700" y="3066881"/>
            <a:chExt cx="1355825" cy="523938"/>
          </a:xfrm>
        </p:grpSpPr>
        <p:sp>
          <p:nvSpPr>
            <p:cNvPr id="156" name="手繪多邊形: 圖案 155">
              <a:extLst>
                <a:ext uri="{FF2B5EF4-FFF2-40B4-BE49-F238E27FC236}">
                  <a16:creationId xmlns:a16="http://schemas.microsoft.com/office/drawing/2014/main" id="{C40B29C1-7162-04FC-DA5B-562DD198EFB0}"/>
                </a:ext>
              </a:extLst>
            </p:cNvPr>
            <p:cNvSpPr/>
            <p:nvPr/>
          </p:nvSpPr>
          <p:spPr>
            <a:xfrm>
              <a:off x="7886700" y="3066881"/>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7" name="手繪多邊形: 圖案 156">
              <a:extLst>
                <a:ext uri="{FF2B5EF4-FFF2-40B4-BE49-F238E27FC236}">
                  <a16:creationId xmlns:a16="http://schemas.microsoft.com/office/drawing/2014/main" id="{C38136DC-FE33-24FE-6F65-F44C62D85963}"/>
                </a:ext>
              </a:extLst>
            </p:cNvPr>
            <p:cNvSpPr/>
            <p:nvPr/>
          </p:nvSpPr>
          <p:spPr>
            <a:xfrm>
              <a:off x="8550325" y="3086450"/>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158" name="文字方塊 157">
            <a:extLst>
              <a:ext uri="{FF2B5EF4-FFF2-40B4-BE49-F238E27FC236}">
                <a16:creationId xmlns:a16="http://schemas.microsoft.com/office/drawing/2014/main" id="{A98F942C-251F-6B15-BFC4-130FA573D962}"/>
              </a:ext>
            </a:extLst>
          </p:cNvPr>
          <p:cNvSpPr txBox="1"/>
          <p:nvPr/>
        </p:nvSpPr>
        <p:spPr>
          <a:xfrm>
            <a:off x="6368466" y="5329558"/>
            <a:ext cx="11295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a:ea typeface="Microsoft JhengHei" panose="020B0604030504040204" pitchFamily="34" charset="-120"/>
                <a:cs typeface="+mn-cs"/>
              </a:rPr>
              <a:t>AI-RAN</a:t>
            </a:r>
            <a:r>
              <a:rPr kumimoji="1" lang="zh-TW" altLang="en-US" sz="1800" b="1" i="0" u="none" strike="noStrike" kern="1200" cap="none" spc="0" normalizeH="0" baseline="0" noProof="0" dirty="0">
                <a:ln>
                  <a:noFill/>
                </a:ln>
                <a:solidFill>
                  <a:srgbClr val="0000FF"/>
                </a:solidFill>
                <a:effectLst/>
                <a:uLnTx/>
                <a:uFillTx/>
                <a:latin typeface="Calibri" panose="020F0502020204030204"/>
                <a:ea typeface="Microsoft JhengHei" panose="020B0604030504040204" pitchFamily="34" charset="-120"/>
                <a:cs typeface="+mn-cs"/>
              </a:rPr>
              <a:t> </a:t>
            </a:r>
            <a:r>
              <a:rPr kumimoji="1" lang="zh-TW" altLang="en-US" sz="1800" b="1" i="0" u="none" strike="noStrike" kern="1200" cap="none" spc="0" normalizeH="0" baseline="0" noProof="0" dirty="0">
                <a:ln>
                  <a:noFill/>
                </a:ln>
                <a:solidFill>
                  <a:srgbClr val="0000FF"/>
                </a:solidFill>
                <a:effectLst/>
                <a:uLnTx/>
                <a:uFillTx/>
                <a:latin typeface="Microsoft JhengHei" panose="020B0604030504040204" pitchFamily="34" charset="-120"/>
                <a:ea typeface="Microsoft JhengHei" panose="020B0604030504040204" pitchFamily="34" charset="-120"/>
                <a:cs typeface="+mn-cs"/>
              </a:rPr>
              <a:t>基地台</a:t>
            </a:r>
          </a:p>
        </p:txBody>
      </p:sp>
      <p:sp>
        <p:nvSpPr>
          <p:cNvPr id="159" name="文字方塊 158">
            <a:extLst>
              <a:ext uri="{FF2B5EF4-FFF2-40B4-BE49-F238E27FC236}">
                <a16:creationId xmlns:a16="http://schemas.microsoft.com/office/drawing/2014/main" id="{F30F2261-6BAC-9D47-6E28-955F9AD2F989}"/>
              </a:ext>
            </a:extLst>
          </p:cNvPr>
          <p:cNvSpPr txBox="1"/>
          <p:nvPr/>
        </p:nvSpPr>
        <p:spPr>
          <a:xfrm>
            <a:off x="6631563" y="6171473"/>
            <a:ext cx="170574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閃避干擾</a:t>
            </a:r>
          </a:p>
        </p:txBody>
      </p:sp>
      <p:cxnSp>
        <p:nvCxnSpPr>
          <p:cNvPr id="1056" name="直線接點 1055">
            <a:extLst>
              <a:ext uri="{FF2B5EF4-FFF2-40B4-BE49-F238E27FC236}">
                <a16:creationId xmlns:a16="http://schemas.microsoft.com/office/drawing/2014/main" id="{998A8B4C-3481-B55D-5969-83FC848FCCB5}"/>
              </a:ext>
            </a:extLst>
          </p:cNvPr>
          <p:cNvCxnSpPr>
            <a:cxnSpLocks/>
            <a:stCxn id="144" idx="2"/>
          </p:cNvCxnSpPr>
          <p:nvPr/>
        </p:nvCxnSpPr>
        <p:spPr>
          <a:xfrm>
            <a:off x="6700519" y="4403621"/>
            <a:ext cx="220345" cy="28817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7" name="文字方塊 1056">
            <a:extLst>
              <a:ext uri="{FF2B5EF4-FFF2-40B4-BE49-F238E27FC236}">
                <a16:creationId xmlns:a16="http://schemas.microsoft.com/office/drawing/2014/main" id="{4828EE95-828F-2364-0C30-1F9DC16A75D3}"/>
              </a:ext>
            </a:extLst>
          </p:cNvPr>
          <p:cNvSpPr txBox="1"/>
          <p:nvPr/>
        </p:nvSpPr>
        <p:spPr>
          <a:xfrm>
            <a:off x="7158849" y="4713689"/>
            <a:ext cx="11564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00B050"/>
                </a:solidFill>
                <a:effectLst/>
                <a:uLnTx/>
                <a:uFillTx/>
                <a:latin typeface="Calibri" panose="020F0502020204030204"/>
                <a:ea typeface="Microsoft JhengHei" panose="020B0604030504040204" pitchFamily="34" charset="-120"/>
                <a:cs typeface="+mn-cs"/>
              </a:rPr>
              <a:t>通道</a:t>
            </a:r>
            <a:r>
              <a:rPr kumimoji="1" lang="zh-TW" altLang="en-US"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配置</a:t>
            </a:r>
            <a:endParaRPr kumimoji="1" lang="en-US" altLang="zh-TW"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endParaRPr>
          </a:p>
        </p:txBody>
      </p:sp>
      <p:sp>
        <p:nvSpPr>
          <p:cNvPr id="1061" name="文字方塊 1060">
            <a:extLst>
              <a:ext uri="{FF2B5EF4-FFF2-40B4-BE49-F238E27FC236}">
                <a16:creationId xmlns:a16="http://schemas.microsoft.com/office/drawing/2014/main" id="{C2610186-964F-F587-47EB-5D39EA0FE0FB}"/>
              </a:ext>
            </a:extLst>
          </p:cNvPr>
          <p:cNvSpPr txBox="1"/>
          <p:nvPr/>
        </p:nvSpPr>
        <p:spPr>
          <a:xfrm>
            <a:off x="4579985" y="6252215"/>
            <a:ext cx="14211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prstClr val="black"/>
                </a:solidFill>
                <a:effectLst/>
                <a:uLnTx/>
                <a:uFillTx/>
                <a:latin typeface="Microsoft JhengHei" panose="020B0604030504040204" pitchFamily="34" charset="-120"/>
                <a:ea typeface="Microsoft JhengHei" panose="020B0604030504040204" pitchFamily="34" charset="-120"/>
                <a:cs typeface="+mn-cs"/>
              </a:rPr>
              <a:t>訊號干擾源</a:t>
            </a:r>
          </a:p>
        </p:txBody>
      </p:sp>
      <p:sp>
        <p:nvSpPr>
          <p:cNvPr id="1062" name="矩形: 圓角 1061">
            <a:extLst>
              <a:ext uri="{FF2B5EF4-FFF2-40B4-BE49-F238E27FC236}">
                <a16:creationId xmlns:a16="http://schemas.microsoft.com/office/drawing/2014/main" id="{2A9A92B9-CE4D-0F09-9893-41305A43AA35}"/>
              </a:ext>
            </a:extLst>
          </p:cNvPr>
          <p:cNvSpPr/>
          <p:nvPr/>
        </p:nvSpPr>
        <p:spPr>
          <a:xfrm>
            <a:off x="4151640" y="3511373"/>
            <a:ext cx="1750292" cy="803682"/>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智能網路控制器</a:t>
            </a:r>
            <a:endPar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干擾感知</a:t>
            </a:r>
            <a:endPar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干擾管理</a:t>
            </a:r>
          </a:p>
        </p:txBody>
      </p:sp>
      <p:cxnSp>
        <p:nvCxnSpPr>
          <p:cNvPr id="1063" name="接點: 肘形 1062">
            <a:extLst>
              <a:ext uri="{FF2B5EF4-FFF2-40B4-BE49-F238E27FC236}">
                <a16:creationId xmlns:a16="http://schemas.microsoft.com/office/drawing/2014/main" id="{FB5DF406-235B-6A63-C4A7-25F7687AD3DE}"/>
              </a:ext>
            </a:extLst>
          </p:cNvPr>
          <p:cNvCxnSpPr>
            <a:cxnSpLocks/>
            <a:endCxn id="149" idx="1"/>
          </p:cNvCxnSpPr>
          <p:nvPr/>
        </p:nvCxnSpPr>
        <p:spPr>
          <a:xfrm>
            <a:off x="5251727" y="4339206"/>
            <a:ext cx="1385879" cy="609180"/>
          </a:xfrm>
          <a:prstGeom prst="bentConnector3">
            <a:avLst>
              <a:gd name="adj1" fmla="val -636"/>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64" name="圖片 1063" descr="一張含有 字型, 文字, 圖形, 標誌 的圖片&#10;&#10;AI 產生的內容可能不正確。">
            <a:extLst>
              <a:ext uri="{FF2B5EF4-FFF2-40B4-BE49-F238E27FC236}">
                <a16:creationId xmlns:a16="http://schemas.microsoft.com/office/drawing/2014/main" id="{D22E8150-9820-63DE-DC57-F91F2218A1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48734" y="5135183"/>
            <a:ext cx="804611" cy="861676"/>
          </a:xfrm>
          <a:prstGeom prst="rect">
            <a:avLst/>
          </a:prstGeom>
        </p:spPr>
      </p:pic>
      <p:cxnSp>
        <p:nvCxnSpPr>
          <p:cNvPr id="1065" name="接點: 肘形 1064">
            <a:extLst>
              <a:ext uri="{FF2B5EF4-FFF2-40B4-BE49-F238E27FC236}">
                <a16:creationId xmlns:a16="http://schemas.microsoft.com/office/drawing/2014/main" id="{CF899CF7-F7FE-5FCC-DFBC-14AB34BBCFB3}"/>
              </a:ext>
            </a:extLst>
          </p:cNvPr>
          <p:cNvCxnSpPr>
            <a:cxnSpLocks/>
          </p:cNvCxnSpPr>
          <p:nvPr/>
        </p:nvCxnSpPr>
        <p:spPr>
          <a:xfrm rot="5400000">
            <a:off x="4027643" y="4679275"/>
            <a:ext cx="1104685" cy="424546"/>
          </a:xfrm>
          <a:prstGeom prst="bentConnector3">
            <a:avLst>
              <a:gd name="adj1" fmla="val 98125"/>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67" name="文字方塊 1066">
            <a:extLst>
              <a:ext uri="{FF2B5EF4-FFF2-40B4-BE49-F238E27FC236}">
                <a16:creationId xmlns:a16="http://schemas.microsoft.com/office/drawing/2014/main" id="{BFD64CAB-0EDE-1161-6589-9A7EFDB568B0}"/>
              </a:ext>
            </a:extLst>
          </p:cNvPr>
          <p:cNvSpPr txBox="1"/>
          <p:nvPr/>
        </p:nvSpPr>
        <p:spPr>
          <a:xfrm>
            <a:off x="3726442" y="4541543"/>
            <a:ext cx="109852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通道干擾</a:t>
            </a:r>
            <a:endParaRPr kumimoji="1" lang="en-US" altLang="zh-TW"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感測結果</a:t>
            </a:r>
            <a:endParaRPr kumimoji="1" lang="en-US" altLang="zh-TW"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endParaRPr>
          </a:p>
        </p:txBody>
      </p:sp>
      <p:sp>
        <p:nvSpPr>
          <p:cNvPr id="1068" name="文字方塊 1067">
            <a:extLst>
              <a:ext uri="{FF2B5EF4-FFF2-40B4-BE49-F238E27FC236}">
                <a16:creationId xmlns:a16="http://schemas.microsoft.com/office/drawing/2014/main" id="{72156AA1-F7DE-C05F-83C8-945284E476F6}"/>
              </a:ext>
            </a:extLst>
          </p:cNvPr>
          <p:cNvSpPr txBox="1"/>
          <p:nvPr/>
        </p:nvSpPr>
        <p:spPr>
          <a:xfrm>
            <a:off x="5172804" y="4381538"/>
            <a:ext cx="117257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可用通</a:t>
            </a:r>
            <a:endParaRPr kumimoji="1" lang="en-US" altLang="zh-TW"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rPr>
              <a:t>道資訊</a:t>
            </a:r>
            <a:endParaRPr kumimoji="1" lang="en-US" altLang="zh-TW" sz="1600" b="1" i="0" u="none" strike="noStrike" kern="1200" cap="none" spc="0" normalizeH="0" baseline="0" noProof="0" dirty="0">
              <a:ln>
                <a:noFill/>
              </a:ln>
              <a:solidFill>
                <a:srgbClr val="00B050"/>
              </a:solidFill>
              <a:effectLst/>
              <a:uLnTx/>
              <a:uFillTx/>
              <a:latin typeface="Microsoft JhengHei" panose="020B0604030504040204" pitchFamily="34" charset="-120"/>
              <a:ea typeface="Microsoft JhengHei" panose="020B0604030504040204" pitchFamily="34" charset="-120"/>
              <a:cs typeface="+mn-cs"/>
            </a:endParaRPr>
          </a:p>
        </p:txBody>
      </p:sp>
      <p:pic>
        <p:nvPicPr>
          <p:cNvPr id="177" name="Picture 4" descr="台灣精品Taiwan Excellence - Official">
            <a:extLst>
              <a:ext uri="{FF2B5EF4-FFF2-40B4-BE49-F238E27FC236}">
                <a16:creationId xmlns:a16="http://schemas.microsoft.com/office/drawing/2014/main" id="{48843F1A-A720-02BD-F516-9AA50B288484}"/>
              </a:ext>
            </a:extLst>
          </p:cNvPr>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7874516" y="5124118"/>
            <a:ext cx="1024188" cy="517544"/>
          </a:xfrm>
          <a:prstGeom prst="rect">
            <a:avLst/>
          </a:prstGeom>
          <a:noFill/>
          <a:extLst>
            <a:ext uri="{909E8E84-426E-40DD-AFC4-6F175D3DCCD1}">
              <a14:hiddenFill xmlns:a14="http://schemas.microsoft.com/office/drawing/2010/main">
                <a:solidFill>
                  <a:srgbClr val="FFFFFF"/>
                </a:solidFill>
              </a14:hiddenFill>
            </a:ext>
          </a:extLst>
        </p:spPr>
      </p:pic>
      <p:sp>
        <p:nvSpPr>
          <p:cNvPr id="193" name="文字方塊 192">
            <a:extLst>
              <a:ext uri="{FF2B5EF4-FFF2-40B4-BE49-F238E27FC236}">
                <a16:creationId xmlns:a16="http://schemas.microsoft.com/office/drawing/2014/main" id="{DABBE125-50B0-72EB-7820-EFFC80E12357}"/>
              </a:ext>
            </a:extLst>
          </p:cNvPr>
          <p:cNvSpPr txBox="1"/>
          <p:nvPr/>
        </p:nvSpPr>
        <p:spPr>
          <a:xfrm>
            <a:off x="6580794" y="3564999"/>
            <a:ext cx="101252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TW" sz="1800" b="1" i="0" u="none" strike="noStrike" kern="1200" cap="none" spc="0" normalizeH="0" baseline="0" noProof="0" dirty="0">
                <a:ln>
                  <a:noFill/>
                </a:ln>
                <a:solidFill>
                  <a:srgbClr val="0000FF"/>
                </a:solidFill>
                <a:effectLst/>
                <a:uLnTx/>
                <a:uFillTx/>
                <a:latin typeface="Calibri" panose="020F0502020204030204" pitchFamily="34" charset="0"/>
                <a:ea typeface="Microsoft JhengHei" panose="020B0604030504040204" pitchFamily="34" charset="-120"/>
                <a:cs typeface="+mn-cs"/>
              </a:rPr>
              <a:t>NTN GW</a:t>
            </a:r>
            <a:endParaRPr kumimoji="1" lang="zh-TW" altLang="en-US" sz="1800" b="1" i="0" u="none" strike="noStrike" kern="1200" cap="none" spc="0" normalizeH="0" baseline="0" noProof="0" dirty="0">
              <a:ln>
                <a:noFill/>
              </a:ln>
              <a:solidFill>
                <a:srgbClr val="0000FF"/>
              </a:solidFill>
              <a:effectLst/>
              <a:uLnTx/>
              <a:uFillTx/>
              <a:latin typeface="Calibri" panose="020F0502020204030204" pitchFamily="34" charset="0"/>
              <a:ea typeface="Microsoft JhengHei" panose="020B0604030504040204" pitchFamily="34" charset="-120"/>
              <a:cs typeface="+mn-cs"/>
            </a:endParaRPr>
          </a:p>
        </p:txBody>
      </p:sp>
      <p:pic>
        <p:nvPicPr>
          <p:cNvPr id="204" name="圖片 203">
            <a:extLst>
              <a:ext uri="{FF2B5EF4-FFF2-40B4-BE49-F238E27FC236}">
                <a16:creationId xmlns:a16="http://schemas.microsoft.com/office/drawing/2014/main" id="{2E2FBE5D-C1DA-229F-B665-3441CDD128B2}"/>
              </a:ext>
            </a:extLst>
          </p:cNvPr>
          <p:cNvPicPr>
            <a:picLocks noChangeAspect="1"/>
          </p:cNvPicPr>
          <p:nvPr/>
        </p:nvPicPr>
        <p:blipFill>
          <a:blip r:embed="rId6"/>
          <a:stretch>
            <a:fillRect/>
          </a:stretch>
        </p:blipFill>
        <p:spPr>
          <a:xfrm>
            <a:off x="5040934" y="5537294"/>
            <a:ext cx="511039" cy="660826"/>
          </a:xfrm>
          <a:prstGeom prst="rect">
            <a:avLst/>
          </a:prstGeom>
          <a:ln>
            <a:noFill/>
          </a:ln>
          <a:effectLst>
            <a:outerShdw blurRad="292100" dist="139700" dir="2700000" algn="tl" rotWithShape="0">
              <a:srgbClr val="333333">
                <a:alpha val="65000"/>
              </a:srgbClr>
            </a:outerShdw>
          </a:effectLst>
        </p:spPr>
      </p:pic>
      <p:sp>
        <p:nvSpPr>
          <p:cNvPr id="2" name="文字方塊 1">
            <a:extLst>
              <a:ext uri="{FF2B5EF4-FFF2-40B4-BE49-F238E27FC236}">
                <a16:creationId xmlns:a16="http://schemas.microsoft.com/office/drawing/2014/main" id="{5D4651D7-ADA8-7301-8CA2-1E76F1356F82}"/>
              </a:ext>
            </a:extLst>
          </p:cNvPr>
          <p:cNvSpPr txBox="1"/>
          <p:nvPr/>
        </p:nvSpPr>
        <p:spPr>
          <a:xfrm>
            <a:off x="10378558" y="3564999"/>
            <a:ext cx="183383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00B050"/>
                </a:solidFill>
                <a:effectLst/>
                <a:uLnTx/>
                <a:uFillTx/>
                <a:latin typeface="Calibri" panose="020F0502020204030204"/>
                <a:ea typeface="微軟正黑體" panose="020B0604030504040204" pitchFamily="34" charset="-120"/>
                <a:cs typeface="+mn-cs"/>
              </a:rPr>
              <a:t>LLM</a:t>
            </a:r>
            <a:r>
              <a:rPr kumimoji="0" lang="zh-TW" altLang="en-US" sz="2000" b="1" i="0" u="none" strike="noStrike" kern="1200" cap="none" spc="0" normalizeH="0" baseline="0" noProof="0" dirty="0">
                <a:ln>
                  <a:noFill/>
                </a:ln>
                <a:solidFill>
                  <a:srgbClr val="00B050"/>
                </a:solidFill>
                <a:effectLst/>
                <a:uLnTx/>
                <a:uFillTx/>
                <a:latin typeface="Calibri" panose="020F0502020204030204"/>
                <a:ea typeface="微軟正黑體" panose="020B0604030504040204" pitchFamily="34" charset="-120"/>
                <a:cs typeface="+mn-cs"/>
              </a:rPr>
              <a:t>指管介面與</a:t>
            </a:r>
            <a:r>
              <a:rPr kumimoji="0" lang="en-US" altLang="zh-TW" sz="2000" b="1" i="0" u="none" strike="noStrike" kern="1200" cap="none" spc="0" normalizeH="0" baseline="0" noProof="0" dirty="0">
                <a:ln>
                  <a:noFill/>
                </a:ln>
                <a:solidFill>
                  <a:srgbClr val="00B050"/>
                </a:solidFill>
                <a:effectLst/>
                <a:uLnTx/>
                <a:uFillTx/>
                <a:latin typeface="Calibri" panose="020F0502020204030204"/>
                <a:ea typeface="微軟正黑體" panose="020B0604030504040204" pitchFamily="34" charset="-120"/>
                <a:cs typeface="+mn-cs"/>
              </a:rPr>
              <a:t>AI</a:t>
            </a:r>
            <a:r>
              <a:rPr kumimoji="0" lang="zh-TW" altLang="en-US" sz="2000" b="1" i="0" u="none" strike="noStrike" kern="1200" cap="none" spc="0" normalizeH="0" baseline="0" noProof="0" dirty="0">
                <a:ln>
                  <a:noFill/>
                </a:ln>
                <a:solidFill>
                  <a:srgbClr val="00B050"/>
                </a:solidFill>
                <a:effectLst/>
                <a:uLnTx/>
                <a:uFillTx/>
                <a:latin typeface="Calibri" panose="020F0502020204030204"/>
                <a:ea typeface="微軟正黑體" panose="020B0604030504040204" pitchFamily="34" charset="-120"/>
                <a:cs typeface="+mn-cs"/>
              </a:rPr>
              <a:t>輔助決策</a:t>
            </a:r>
          </a:p>
        </p:txBody>
      </p:sp>
    </p:spTree>
    <p:extLst>
      <p:ext uri="{BB962C8B-B14F-4D97-AF65-F5344CB8AC3E}">
        <p14:creationId xmlns:p14="http://schemas.microsoft.com/office/powerpoint/2010/main" val="15739658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4E25FC91-DA45-4021-9562-628C91D63E29}"/>
              </a:ext>
            </a:extLst>
          </p:cNvPr>
          <p:cNvGraphicFramePr>
            <a:graphicFrameLocks noGrp="1"/>
          </p:cNvGraphicFramePr>
          <p:nvPr>
            <p:extLst>
              <p:ext uri="{D42A27DB-BD31-4B8C-83A1-F6EECF244321}">
                <p14:modId xmlns:p14="http://schemas.microsoft.com/office/powerpoint/2010/main" val="206918165"/>
              </p:ext>
            </p:extLst>
          </p:nvPr>
        </p:nvGraphicFramePr>
        <p:xfrm>
          <a:off x="112736" y="658784"/>
          <a:ext cx="11966528" cy="5931091"/>
        </p:xfrm>
        <a:graphic>
          <a:graphicData uri="http://schemas.openxmlformats.org/drawingml/2006/table">
            <a:tbl>
              <a:tblPr firstRow="1" firstCol="1" bandRow="1">
                <a:tableStyleId>{5C22544A-7EE6-4342-B048-85BDC9FD1C3A}</a:tableStyleId>
              </a:tblPr>
              <a:tblGrid>
                <a:gridCol w="404157">
                  <a:extLst>
                    <a:ext uri="{9D8B030D-6E8A-4147-A177-3AD203B41FA5}">
                      <a16:colId xmlns:a16="http://schemas.microsoft.com/office/drawing/2014/main" val="3889341739"/>
                    </a:ext>
                  </a:extLst>
                </a:gridCol>
                <a:gridCol w="2378144">
                  <a:extLst>
                    <a:ext uri="{9D8B030D-6E8A-4147-A177-3AD203B41FA5}">
                      <a16:colId xmlns:a16="http://schemas.microsoft.com/office/drawing/2014/main" val="1372929615"/>
                    </a:ext>
                  </a:extLst>
                </a:gridCol>
                <a:gridCol w="1115554">
                  <a:extLst>
                    <a:ext uri="{9D8B030D-6E8A-4147-A177-3AD203B41FA5}">
                      <a16:colId xmlns:a16="http://schemas.microsoft.com/office/drawing/2014/main" val="1654051123"/>
                    </a:ext>
                  </a:extLst>
                </a:gridCol>
                <a:gridCol w="1014613">
                  <a:extLst>
                    <a:ext uri="{9D8B030D-6E8A-4147-A177-3AD203B41FA5}">
                      <a16:colId xmlns:a16="http://schemas.microsoft.com/office/drawing/2014/main" val="1924716747"/>
                    </a:ext>
                  </a:extLst>
                </a:gridCol>
                <a:gridCol w="4152609">
                  <a:extLst>
                    <a:ext uri="{9D8B030D-6E8A-4147-A177-3AD203B41FA5}">
                      <a16:colId xmlns:a16="http://schemas.microsoft.com/office/drawing/2014/main" val="2344612588"/>
                    </a:ext>
                  </a:extLst>
                </a:gridCol>
                <a:gridCol w="2901451">
                  <a:extLst>
                    <a:ext uri="{9D8B030D-6E8A-4147-A177-3AD203B41FA5}">
                      <a16:colId xmlns:a16="http://schemas.microsoft.com/office/drawing/2014/main" val="1292982078"/>
                    </a:ext>
                  </a:extLst>
                </a:gridCol>
              </a:tblGrid>
              <a:tr h="521993">
                <a:tc>
                  <a:txBody>
                    <a:bodyPr/>
                    <a:lstStyle/>
                    <a:p>
                      <a:pPr algn="ctr">
                        <a:spcAft>
                          <a:spcPts val="0"/>
                        </a:spcAft>
                      </a:pP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序號</a:t>
                      </a:r>
                    </a:p>
                  </a:txBody>
                  <a:tcPr marL="22051" marR="22051" marT="0" marB="0" anchor="ctr"/>
                </a:tc>
                <a:tc>
                  <a:txBody>
                    <a:bodyPr/>
                    <a:lstStyle/>
                    <a:p>
                      <a:pPr algn="ctr">
                        <a:spcAft>
                          <a:spcPts val="0"/>
                        </a:spcAft>
                      </a:pP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計畫項目</a:t>
                      </a:r>
                    </a:p>
                  </a:txBody>
                  <a:tcPr marL="22051" marR="22051" marT="0" marB="0" anchor="ctr"/>
                </a:tc>
                <a:tc>
                  <a:txBody>
                    <a:bodyPr/>
                    <a:lstStyle/>
                    <a:p>
                      <a:pPr algn="ctr">
                        <a:spcAft>
                          <a:spcPts val="0"/>
                        </a:spcAft>
                      </a:pP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承接</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研究單位</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申請人</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p>
                      <a:pPr algn="ctr">
                        <a:spcAft>
                          <a:spcPts val="0"/>
                        </a:spcAft>
                      </a:pP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對應主持人</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50992" marR="50992"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交流建議與效益</a:t>
                      </a:r>
                    </a:p>
                  </a:txBody>
                  <a:tcPr marL="22051" marR="22051"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說明</a:t>
                      </a:r>
                      <a:endPar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與技術藍圖規劃是否重疊</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extLst>
                  <a:ext uri="{0D108BD9-81ED-4DB2-BD59-A6C34878D82A}">
                    <a16:rowId xmlns:a16="http://schemas.microsoft.com/office/drawing/2014/main" val="872633228"/>
                  </a:ext>
                </a:extLst>
              </a:tr>
              <a:tr h="891352">
                <a:tc>
                  <a:txBody>
                    <a:bodyPr/>
                    <a:lstStyle/>
                    <a:p>
                      <a:pPr algn="ctr">
                        <a:lnSpc>
                          <a:spcPts val="1700"/>
                        </a:lnSpc>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lnSpc>
                          <a:spcPts val="17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物聯網資安漏洞檢測</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(FY111-114)</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zh-TW" altLang="en-US"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領域</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通訊工程</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7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陽明交通大學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7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李奇育教授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7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林一平教授</a:t>
                      </a:r>
                    </a:p>
                  </a:txBody>
                  <a:tcPr marL="5961" marR="5961" marT="5961" marB="0" anchor="ctr"/>
                </a:tc>
                <a:tc>
                  <a:txBody>
                    <a:bodyPr/>
                    <a:lstStyle/>
                    <a:p>
                      <a:pPr algn="l">
                        <a:lnSpc>
                          <a:spcPts val="17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研究成果可用於未來資訊戰對於敵方</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IoT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裝置的攻擊也可用於檢測我軍方場域內是否有被入侵的</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IoT </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裝置 。</a:t>
                      </a:r>
                    </a:p>
                  </a:txBody>
                  <a:tcPr marL="22051" marR="22051" marT="0" marB="0" anchor="ctr"/>
                </a:tc>
                <a:tc>
                  <a:txBody>
                    <a:bodyPr/>
                    <a:lstStyle/>
                    <a:p>
                      <a:pPr algn="l">
                        <a:lnSpc>
                          <a:spcPts val="1700"/>
                        </a:lnSpc>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年藍圖規劃中</a:t>
                      </a:r>
                      <a:r>
                        <a:rPr lang="zh-TW" altLang="en-US" sz="1200" b="1"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資通電系統安全防護模組</a:t>
                      </a:r>
                      <a:r>
                        <a:rPr lang="zh-TW" altLang="en-US" sz="12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之</a:t>
                      </a:r>
                      <a:r>
                        <a:rPr lang="zh-TW" altLang="en-US" sz="1200" b="1"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網路入侵防護</a:t>
                      </a:r>
                      <a:r>
                        <a:rPr lang="zh-TW" altLang="en-US" sz="12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內容相符，其研發進程與藍圖相符。</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此為技術發展藍圖規劃之參考資料。</a:t>
                      </a:r>
                    </a:p>
                  </a:txBody>
                  <a:tcPr marL="22051" marR="22051" marT="0" marB="0" anchor="ctr"/>
                </a:tc>
                <a:extLst>
                  <a:ext uri="{0D108BD9-81ED-4DB2-BD59-A6C34878D82A}">
                    <a16:rowId xmlns:a16="http://schemas.microsoft.com/office/drawing/2014/main" val="3140126923"/>
                  </a:ext>
                </a:extLst>
              </a:tr>
              <a:tr h="95829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主動式資安防禦網域服務類攻擊誘捕欺敵技術研製</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(FY113-115)</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領域</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通訊工程</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6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陽明交通大學</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  黃仁竑</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20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黃俊穎教授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軟體規格書標準可以與時俱進。考量國際軟體規格大多採</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ISO </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或是</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CMMI</a:t>
                      </a:r>
                    </a:p>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標準，建議國軍亦可評估相關文件規格的採用。</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just">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年藍圖規劃中</a:t>
                      </a: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資通電系統安全防護模組</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之</a:t>
                      </a: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網路入侵防護</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內容相符，其研發進程與藍圖相符。</a:t>
                      </a:r>
                    </a:p>
                  </a:txBody>
                  <a:tcPr marL="22051" marR="22051" marT="0" marB="0" anchor="ctr"/>
                </a:tc>
                <a:extLst>
                  <a:ext uri="{0D108BD9-81ED-4DB2-BD59-A6C34878D82A}">
                    <a16:rowId xmlns:a16="http://schemas.microsoft.com/office/drawing/2014/main" val="36908341"/>
                  </a:ext>
                </a:extLst>
              </a:tr>
              <a:tr h="103780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spcAft>
                          <a:spcPts val="0"/>
                        </a:spcAft>
                      </a:pP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多元作戰體系之自適應性異質網路與智慧安全技術研究</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(FY111-112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FY114-116</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領域</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通訊工程</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6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陽明交通大學</a:t>
                      </a:r>
                      <a:r>
                        <a:rPr lang="en-US" altLang="zh-TW"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6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方凱田教授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800"/>
                        </a:lnSpc>
                      </a:pPr>
                      <a:r>
                        <a:rPr lang="zh-TW" altLang="en-US" sz="1200" u="none" strike="noStrike" dirty="0">
                          <a:effectLst/>
                          <a:latin typeface="Times New Roman" panose="02020603050405020304" pitchFamily="18" charset="0"/>
                          <a:ea typeface="標楷體" panose="03000509000000000000" pitchFamily="65" charset="-120"/>
                          <a:cs typeface="Times New Roman" panose="02020603050405020304" pitchFamily="18" charset="0"/>
                        </a:rPr>
                        <a:t>李大嵩教授</a:t>
                      </a:r>
                      <a:endPar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此計畫預期提供的整合型馬賽克</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(Mosaic)</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作戰之虛實整合網路系統平台規劃清楚且應可執行，可作為學研中心參考規劃未來軍事先進技術的戰略模型。對於未來敵軍載具的辨識、跨戰區敵軍載具的辨識及敵方干擾及跨戰區敵軍載具的辨識皆有非常大的幫助。</a:t>
                      </a:r>
                    </a:p>
                  </a:txBody>
                  <a:tcPr marL="22051" marR="22051"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just">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年藍圖規劃中</a:t>
                      </a: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資通電系統安全防護模組</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之</a:t>
                      </a:r>
                      <a:r>
                        <a:rPr lang="zh-TW" alt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網路入侵防護</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內容相符，其研發進程與藍圖相符。此為技術發展藍圖規劃之參考資料。</a:t>
                      </a:r>
                    </a:p>
                  </a:txBody>
                  <a:tcPr marL="22051" marR="22051" marT="0" marB="0" anchor="ctr"/>
                </a:tc>
                <a:extLst>
                  <a:ext uri="{0D108BD9-81ED-4DB2-BD59-A6C34878D82A}">
                    <a16:rowId xmlns:a16="http://schemas.microsoft.com/office/drawing/2014/main" val="892174380"/>
                  </a:ext>
                </a:extLst>
              </a:tr>
              <a:tr h="852565">
                <a:tc>
                  <a:txBody>
                    <a:bodyPr/>
                    <a:lstStyle/>
                    <a:p>
                      <a:pPr algn="ctr">
                        <a:spcAft>
                          <a:spcPts val="0"/>
                        </a:spcAft>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高功率微波源產生器設計製作（</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FY112-115</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領域</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電子工程</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6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臺北科技大學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6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許華倚教授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24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韋光華教授</a:t>
                      </a:r>
                    </a:p>
                  </a:txBody>
                  <a:tcPr marL="5961" marR="5961" marT="5961" marB="0" anchor="ctr"/>
                </a:tc>
                <a:tc>
                  <a:txBody>
                    <a:body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計畫中較危險的實驗，目前都在中科院進行實驗，故危險性在可控的範圍。未來將與專業廠商合作，投入技術、人力以完成高功率微波產生器之雛形設計研製，落實國防自主能力。</a:t>
                      </a:r>
                    </a:p>
                  </a:txBody>
                  <a:tcPr marL="22051" marR="22051" marT="0" marB="0" anchor="ctr"/>
                </a:tc>
                <a:tc>
                  <a:txBody>
                    <a:bodyPr/>
                    <a:lstStyle/>
                    <a:p>
                      <a:pPr algn="l">
                        <a:spcAft>
                          <a:spcPts val="0"/>
                        </a:spcAft>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與藍圖軍備無相關。</a:t>
                      </a:r>
                    </a:p>
                    <a:p>
                      <a:pPr marL="130175" indent="-130175" algn="l">
                        <a:spcAft>
                          <a:spcPts val="0"/>
                        </a:spcAft>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未來藍圖規劃</a:t>
                      </a:r>
                      <a:r>
                        <a:rPr lang="zh-TW" altLang="en-US" sz="1200" b="1" u="sng" kern="100" dirty="0">
                          <a:effectLst/>
                          <a:latin typeface="Times New Roman" panose="02020603050405020304" pitchFamily="18" charset="0"/>
                          <a:ea typeface="標楷體" panose="03000509000000000000" pitchFamily="65" charset="-120"/>
                          <a:cs typeface="Times New Roman" panose="02020603050405020304" pitchFamily="18" charset="0"/>
                        </a:rPr>
                        <a:t>高能微波設備</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時，可參考本計畫。</a:t>
                      </a:r>
                    </a:p>
                  </a:txBody>
                  <a:tcPr marL="22051" marR="22051" marT="0" marB="0" anchor="ctr"/>
                </a:tc>
                <a:extLst>
                  <a:ext uri="{0D108BD9-81ED-4DB2-BD59-A6C34878D82A}">
                    <a16:rowId xmlns:a16="http://schemas.microsoft.com/office/drawing/2014/main" val="2180348629"/>
                  </a:ext>
                </a:extLst>
              </a:tr>
              <a:tr h="772998">
                <a:tc>
                  <a:txBody>
                    <a:bodyPr/>
                    <a:lstStyle/>
                    <a:p>
                      <a:pPr algn="ctr">
                        <a:spcAft>
                          <a:spcPts val="0"/>
                        </a:spcAft>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spcAft>
                          <a:spcPts val="0"/>
                        </a:spcAft>
                      </a:pPr>
                      <a:r>
                        <a:rPr lang="zh-TW" altLang="en-US" sz="12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射頻取樣資料轉換器積體電路研製</a:t>
                      </a:r>
                      <a:r>
                        <a:rPr lang="en-US" altLang="zh-TW" sz="12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(FY113-114)</a:t>
                      </a:r>
                      <a:r>
                        <a:rPr lang="zh-TW" altLang="en-US" sz="12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領域</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電子工程</a:t>
                      </a:r>
                      <a:r>
                        <a:rPr kumimoji="0" lang="en-US" altLang="zh-TW" sz="12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2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16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臺灣大學</a:t>
                      </a:r>
                      <a:r>
                        <a:rPr lang="en-US" altLang="zh-TW"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ctr" fontAlgn="ctr">
                        <a:lnSpc>
                          <a:spcPts val="16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陳信樹教授</a:t>
                      </a:r>
                    </a:p>
                  </a:txBody>
                  <a:tcPr marL="5961" marR="5961" marT="5961"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ctr">
                        <a:lnSpc>
                          <a:spcPts val="20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周世傑教授</a:t>
                      </a:r>
                    </a:p>
                  </a:txBody>
                  <a:tcPr marL="5961" marR="5961" marT="5961" marB="0" anchor="ctr"/>
                </a:tc>
                <a:tc>
                  <a:txBody>
                    <a:bodyPr/>
                    <a:lstStyle/>
                    <a:p>
                      <a:pPr algn="l">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本計畫突破</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ADC</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及</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DAC</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電路設計侷限，提升速度及電能效率，未來可應用於新世代無線通訊、衛星通訊及車用雷達等。</a:t>
                      </a:r>
                    </a:p>
                  </a:txBody>
                  <a:tcPr marL="22051" marR="22051" marT="0" marB="0" anchor="ctr"/>
                </a:tc>
                <a:tc>
                  <a:txBody>
                    <a:body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計畫中是針對</a:t>
                      </a:r>
                      <a:r>
                        <a:rPr lang="en-US" altLang="zh-TW" sz="1200" u="sng" kern="100" dirty="0">
                          <a:effectLst/>
                          <a:latin typeface="Times New Roman" panose="02020603050405020304" pitchFamily="18" charset="0"/>
                          <a:ea typeface="標楷體" panose="03000509000000000000" pitchFamily="65" charset="-120"/>
                          <a:cs typeface="Times New Roman" panose="02020603050405020304" pitchFamily="18" charset="0"/>
                        </a:rPr>
                        <a:t>RF</a:t>
                      </a:r>
                      <a:r>
                        <a:rPr lang="zh-TW" altLang="en-US" sz="1200" u="sng" kern="100" dirty="0">
                          <a:effectLst/>
                          <a:latin typeface="Times New Roman" panose="02020603050405020304" pitchFamily="18" charset="0"/>
                          <a:ea typeface="標楷體" panose="03000509000000000000" pitchFamily="65" charset="-120"/>
                          <a:cs typeface="Times New Roman" panose="02020603050405020304" pitchFamily="18" charset="0"/>
                        </a:rPr>
                        <a:t>的</a:t>
                      </a:r>
                      <a:r>
                        <a:rPr lang="en-US" altLang="zh-TW" sz="1200" u="sng" kern="100" dirty="0">
                          <a:effectLst/>
                          <a:latin typeface="Times New Roman" panose="02020603050405020304" pitchFamily="18" charset="0"/>
                          <a:ea typeface="標楷體" panose="03000509000000000000" pitchFamily="65" charset="-120"/>
                          <a:cs typeface="Times New Roman" panose="02020603050405020304" pitchFamily="18" charset="0"/>
                        </a:rPr>
                        <a:t>ADC</a:t>
                      </a:r>
                      <a:r>
                        <a:rPr lang="zh-TW" altLang="en-US" sz="1200" u="sng"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200" u="sng" kern="100" dirty="0">
                          <a:effectLst/>
                          <a:latin typeface="Times New Roman" panose="02020603050405020304" pitchFamily="18" charset="0"/>
                          <a:ea typeface="標楷體" panose="03000509000000000000" pitchFamily="65" charset="-120"/>
                          <a:cs typeface="Times New Roman" panose="02020603050405020304" pitchFamily="18" charset="0"/>
                        </a:rPr>
                        <a:t>DAC</a:t>
                      </a:r>
                      <a:r>
                        <a:rPr lang="zh-TW" altLang="en-US" sz="1200" u="sng" kern="100" dirty="0">
                          <a:effectLst/>
                          <a:latin typeface="Times New Roman" panose="02020603050405020304" pitchFamily="18" charset="0"/>
                          <a:ea typeface="標楷體" panose="03000509000000000000" pitchFamily="65" charset="-120"/>
                          <a:cs typeface="Times New Roman" panose="02020603050405020304" pitchFamily="18" charset="0"/>
                        </a:rPr>
                        <a:t>技術</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規劃，藍圖是針對抗干擾關鍵元件做規劃。未來藍圖探討到此技術時，將參考本計畫資料。</a:t>
                      </a:r>
                    </a:p>
                  </a:txBody>
                  <a:tcPr marL="22051" marR="22051" marT="0" marB="0" anchor="ctr"/>
                </a:tc>
                <a:extLst>
                  <a:ext uri="{0D108BD9-81ED-4DB2-BD59-A6C34878D82A}">
                    <a16:rowId xmlns:a16="http://schemas.microsoft.com/office/drawing/2014/main" val="1215940306"/>
                  </a:ext>
                </a:extLst>
              </a:tr>
              <a:tr h="896086">
                <a:tc>
                  <a:txBody>
                    <a:bodyPr/>
                    <a:lstStyle/>
                    <a:p>
                      <a:pPr algn="ctr">
                        <a:spcAft>
                          <a:spcPts val="0"/>
                        </a:spcAft>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spcAft>
                          <a:spcPts val="0"/>
                        </a:spcAft>
                      </a:pPr>
                      <a:r>
                        <a:rPr lang="zh-TW" altLang="en-US" sz="12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將分散式儲存與搜尋系統運用於戰術數據資料</a:t>
                      </a:r>
                      <a:r>
                        <a:rPr lang="en-US" altLang="zh-TW" sz="12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(FY114-116)</a:t>
                      </a:r>
                    </a:p>
                    <a:p>
                      <a:pPr algn="l">
                        <a:spcAft>
                          <a:spcPts val="0"/>
                        </a:spcAft>
                      </a:pPr>
                      <a:endParaRPr lang="zh-TW" altLang="zh-TW" sz="120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ctr" fontAlgn="ctr">
                        <a:lnSpc>
                          <a:spcPts val="16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政治大學</a:t>
                      </a:r>
                    </a:p>
                    <a:p>
                      <a:pPr algn="ctr" fontAlgn="ctr">
                        <a:lnSpc>
                          <a:spcPts val="1600"/>
                        </a:lnSpc>
                      </a:pPr>
                      <a:r>
                        <a:rPr lang="zh-TW" altLang="en-US" sz="1200" b="0" i="0" u="none" strike="noStrike"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左瑞麟</a:t>
                      </a:r>
                    </a:p>
                  </a:txBody>
                  <a:tcPr marL="5961" marR="5961" marT="5961" marB="0" anchor="ctr"/>
                </a:tc>
                <a:tc>
                  <a:txBody>
                    <a:bodyPr/>
                    <a:lstStyle/>
                    <a:p>
                      <a:pPr marL="0" marR="0" lvl="0" indent="0" algn="ctr" defTabSz="914400" rtl="0" eaLnBrk="1" fontAlgn="ctr" latinLnBrk="0" hangingPunct="1">
                        <a:lnSpc>
                          <a:spcPts val="2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黃俊穎教授</a:t>
                      </a:r>
                      <a:endParaRPr kumimoji="0" lang="zh-TW"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5961" marR="5961" marT="5961" marB="0" anchor="ctr"/>
                </a:tc>
                <a:tc>
                  <a:txBody>
                    <a:body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目前與需求單位</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軍方</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討論後，評估密文資料搜尋上有相當的需求價值，未來非常有機會能落地運用。另建議可與中山大學范俊逸</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PQC</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後量子密碼演算法一起合作。</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22051" marR="22051" marT="0" marB="0" anchor="ctr"/>
                </a:tc>
                <a:tc>
                  <a:txBody>
                    <a:bodyPr/>
                    <a:lstStyle/>
                    <a:p>
                      <a:pPr algn="l">
                        <a:spcAft>
                          <a:spcPts val="0"/>
                        </a:spcAft>
                      </a:pP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可應用於</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艦隊聯合作戰系統</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無人載具群指管系統，未來如有展開此藍圖技術發展，可參考本計畫。</a:t>
                      </a:r>
                    </a:p>
                  </a:txBody>
                  <a:tcPr marL="22051" marR="22051" marT="0" marB="0" anchor="ctr"/>
                </a:tc>
                <a:extLst>
                  <a:ext uri="{0D108BD9-81ED-4DB2-BD59-A6C34878D82A}">
                    <a16:rowId xmlns:a16="http://schemas.microsoft.com/office/drawing/2014/main" val="2789538791"/>
                  </a:ext>
                </a:extLst>
              </a:tr>
            </a:tbl>
          </a:graphicData>
        </a:graphic>
      </p:graphicFrame>
    </p:spTree>
    <p:extLst>
      <p:ext uri="{BB962C8B-B14F-4D97-AF65-F5344CB8AC3E}">
        <p14:creationId xmlns:p14="http://schemas.microsoft.com/office/powerpoint/2010/main" val="3844335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C1199-38FA-FE08-FF5B-71B5E09B8521}"/>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ED990E25-A41F-6BE3-386E-5CCD2E52DC74}"/>
              </a:ext>
            </a:extLst>
          </p:cNvPr>
          <p:cNvSpPr>
            <a:spLocks/>
          </p:cNvSpPr>
          <p:nvPr/>
        </p:nvSpPr>
        <p:spPr>
          <a:xfrm>
            <a:off x="1959781" y="1805127"/>
            <a:ext cx="8987913" cy="2256920"/>
          </a:xfrm>
          <a:prstGeom prst="rect">
            <a:avLst/>
          </a:prstGeom>
          <a:pattFill prst="pct5">
            <a:fgClr>
              <a:schemeClr val="accent1"/>
            </a:fgClr>
            <a:bgClr>
              <a:schemeClr val="bg1"/>
            </a:bgClr>
          </a:pattFill>
          <a:ln w="0">
            <a:noFill/>
          </a:ln>
          <a:effectLst>
            <a:glow rad="228600">
              <a:schemeClr val="accent3">
                <a:satMod val="175000"/>
                <a:alpha val="40000"/>
              </a:schemeClr>
            </a:glow>
            <a:outerShdw blurRad="50800" dist="38100" dir="18900000" algn="b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99A946FB-28C9-DB8E-3105-C25B537EF6EF}"/>
              </a:ext>
            </a:extLst>
          </p:cNvPr>
          <p:cNvSpPr txBox="1"/>
          <p:nvPr/>
        </p:nvSpPr>
        <p:spPr>
          <a:xfrm>
            <a:off x="2792634" y="2574482"/>
            <a:ext cx="8155060" cy="700192"/>
          </a:xfrm>
          <a:prstGeom prst="rect">
            <a:avLst/>
          </a:prstGeom>
          <a:noFill/>
        </p:spPr>
        <p:txBody>
          <a:bodyPr wrap="square" rtlCol="0">
            <a:spAutoFit/>
          </a:bodyPr>
          <a:lstStyle/>
          <a:p>
            <a:pPr marL="0" marR="0" lvl="0" indent="0" algn="l" defTabSz="914400" rtl="0" eaLnBrk="1" fontAlgn="auto" latinLnBrk="0" hangingPunct="1">
              <a:lnSpc>
                <a:spcPts val="52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人才培育成果</a:t>
            </a:r>
          </a:p>
        </p:txBody>
      </p:sp>
      <p:sp>
        <p:nvSpPr>
          <p:cNvPr id="5" name="菱形 4">
            <a:extLst>
              <a:ext uri="{FF2B5EF4-FFF2-40B4-BE49-F238E27FC236}">
                <a16:creationId xmlns:a16="http://schemas.microsoft.com/office/drawing/2014/main" id="{5DD1862E-17B4-705D-687B-856D249F1841}"/>
              </a:ext>
            </a:extLst>
          </p:cNvPr>
          <p:cNvSpPr>
            <a:spLocks noChangeAspect="1"/>
          </p:cNvSpPr>
          <p:nvPr/>
        </p:nvSpPr>
        <p:spPr>
          <a:xfrm>
            <a:off x="315777" y="988692"/>
            <a:ext cx="2304000" cy="2304000"/>
          </a:xfrm>
          <a:prstGeom prst="diamond">
            <a:avLst/>
          </a:prstGeom>
          <a:solidFill>
            <a:srgbClr val="172E9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5400" b="0" i="0" u="none" strike="noStrike" kern="0" cap="none" spc="0" normalizeH="0" baseline="0" noProof="0" dirty="0">
                <a:ln>
                  <a:noFill/>
                </a:ln>
                <a:solidFill>
                  <a:prstClr val="white"/>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2-c</a:t>
            </a:r>
            <a:endParaRPr kumimoji="0" lang="zh-TW" altLang="en-US" sz="5400" b="0" i="0" u="none" strike="noStrike" kern="0" cap="none" spc="0" normalizeH="0" baseline="0" noProof="0" dirty="0">
              <a:ln>
                <a:noFill/>
              </a:ln>
              <a:solidFill>
                <a:prstClr val="white"/>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246514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5">
            <a:extLst>
              <a:ext uri="{FF2B5EF4-FFF2-40B4-BE49-F238E27FC236}">
                <a16:creationId xmlns:a16="http://schemas.microsoft.com/office/drawing/2014/main" id="{016B3160-44BA-4CAA-856C-83273F4D81EA}"/>
              </a:ext>
            </a:extLst>
          </p:cNvPr>
          <p:cNvGrpSpPr/>
          <p:nvPr/>
        </p:nvGrpSpPr>
        <p:grpSpPr>
          <a:xfrm>
            <a:off x="2614372" y="1640687"/>
            <a:ext cx="8961509" cy="1306961"/>
            <a:chOff x="7294790" y="2929852"/>
            <a:chExt cx="6516582" cy="1306961"/>
          </a:xfrm>
        </p:grpSpPr>
        <p:sp>
          <p:nvSpPr>
            <p:cNvPr id="3" name="矩形 2">
              <a:extLst>
                <a:ext uri="{FF2B5EF4-FFF2-40B4-BE49-F238E27FC236}">
                  <a16:creationId xmlns:a16="http://schemas.microsoft.com/office/drawing/2014/main" id="{2AAE972C-9662-4D2A-8B45-9DBD41C0ECB8}"/>
                </a:ext>
              </a:extLst>
            </p:cNvPr>
            <p:cNvSpPr/>
            <p:nvPr/>
          </p:nvSpPr>
          <p:spPr>
            <a:xfrm>
              <a:off x="7294790" y="3221150"/>
              <a:ext cx="6516582" cy="101566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ts val="24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以本中心所發展資通電與智慧化科技之執行項目</a:t>
              </a:r>
              <a:r>
                <a:rPr kumimoji="0" lang="zh-TW" altLang="en-US" sz="20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a:t>
              </a:r>
              <a:r>
                <a:rPr kumimoji="0" lang="zh-TW" altLang="en-US" sz="20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結合產業資源，邀請國際知名廠商合作，以更具前瞻性的關鍵技術吸引博士生及博士後研究員投入研究。年度計</a:t>
              </a:r>
              <a:r>
                <a:rPr kumimoji="0" lang="zh-TW" altLang="en-US" sz="2000" b="0" i="0" u="sng"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聘任劉恩成、楊梓洋、李祖光、吳昆儒及謝銘儒等</a:t>
              </a:r>
              <a:r>
                <a:rPr kumimoji="0" lang="en-US" altLang="zh-TW" sz="2000" b="0" i="0" u="sng"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5</a:t>
              </a:r>
              <a:r>
                <a:rPr kumimoji="0" lang="zh-TW" altLang="en-US" sz="2000" b="0" i="0" u="sng"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位博士後研究員</a:t>
              </a:r>
              <a:r>
                <a:rPr kumimoji="0" lang="zh-TW" altLang="en-US" sz="20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a:t>
              </a:r>
            </a:p>
          </p:txBody>
        </p:sp>
        <p:sp>
          <p:nvSpPr>
            <p:cNvPr id="4" name="矩形 3">
              <a:extLst>
                <a:ext uri="{FF2B5EF4-FFF2-40B4-BE49-F238E27FC236}">
                  <a16:creationId xmlns:a16="http://schemas.microsoft.com/office/drawing/2014/main" id="{A3281BE2-D342-40A7-8BE4-171F303F0525}"/>
                </a:ext>
              </a:extLst>
            </p:cNvPr>
            <p:cNvSpPr/>
            <p:nvPr/>
          </p:nvSpPr>
          <p:spPr>
            <a:xfrm>
              <a:off x="7423286" y="2929852"/>
              <a:ext cx="1365344" cy="524439"/>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ts val="3600"/>
                </a:lnSpc>
                <a:spcBef>
                  <a:spcPts val="0"/>
                </a:spcBef>
                <a:spcAft>
                  <a:spcPts val="0"/>
                </a:spcAft>
                <a:buClrTx/>
                <a:buSzTx/>
                <a:buFontTx/>
                <a:buNone/>
                <a:tabLst/>
                <a:defRPr/>
              </a:pPr>
              <a:endParaRPr kumimoji="0" lang="zh-TW" altLang="en-US" sz="2800" b="1" i="0" u="none" strike="noStrike" kern="1200" cap="none" spc="0" normalizeH="0" baseline="0" noProof="0" dirty="0">
                <a:ln>
                  <a:noFill/>
                </a:ln>
                <a:solidFill>
                  <a:prstClr val="black">
                    <a:lumMod val="75000"/>
                    <a:lumOff val="25000"/>
                  </a:prstClr>
                </a:solidFill>
                <a:effectLst/>
                <a:uLnTx/>
                <a:uFillTx/>
                <a:latin typeface="標楷體" panose="03000509000000000000" pitchFamily="65" charset="-120"/>
                <a:ea typeface="標楷體" panose="03000509000000000000" pitchFamily="65" charset="-120"/>
                <a:cs typeface="+mn-cs"/>
              </a:endParaRPr>
            </a:p>
          </p:txBody>
        </p:sp>
      </p:grpSp>
      <p:sp>
        <p:nvSpPr>
          <p:cNvPr id="5" name="椭圆 1">
            <a:extLst>
              <a:ext uri="{FF2B5EF4-FFF2-40B4-BE49-F238E27FC236}">
                <a16:creationId xmlns:a16="http://schemas.microsoft.com/office/drawing/2014/main" id="{17387516-936B-4AC7-8F33-12576ED8B303}"/>
              </a:ext>
            </a:extLst>
          </p:cNvPr>
          <p:cNvSpPr/>
          <p:nvPr/>
        </p:nvSpPr>
        <p:spPr>
          <a:xfrm>
            <a:off x="2464872" y="612022"/>
            <a:ext cx="460410" cy="423823"/>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FFC00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a:ea typeface="微软雅黑"/>
              <a:cs typeface="+mn-cs"/>
            </a:endParaRPr>
          </a:p>
        </p:txBody>
      </p:sp>
      <p:sp>
        <p:nvSpPr>
          <p:cNvPr id="6" name="椭圆 3">
            <a:extLst>
              <a:ext uri="{FF2B5EF4-FFF2-40B4-BE49-F238E27FC236}">
                <a16:creationId xmlns:a16="http://schemas.microsoft.com/office/drawing/2014/main" id="{275837CB-6A00-42C8-B605-EDD34576953A}"/>
              </a:ext>
            </a:extLst>
          </p:cNvPr>
          <p:cNvSpPr/>
          <p:nvPr/>
        </p:nvSpPr>
        <p:spPr>
          <a:xfrm>
            <a:off x="8850115" y="638299"/>
            <a:ext cx="367222" cy="464458"/>
          </a:xfrm>
          <a:custGeom>
            <a:avLst/>
            <a:gdLst>
              <a:gd name="connsiteX0" fmla="*/ 126399 w 261072"/>
              <a:gd name="connsiteY0" fmla="*/ 143933 h 330200"/>
              <a:gd name="connsiteX1" fmla="*/ 114493 w 261072"/>
              <a:gd name="connsiteY1" fmla="*/ 165100 h 330200"/>
              <a:gd name="connsiteX2" fmla="*/ 135660 w 261072"/>
              <a:gd name="connsiteY2" fmla="*/ 179652 h 330200"/>
              <a:gd name="connsiteX3" fmla="*/ 148889 w 261072"/>
              <a:gd name="connsiteY3" fmla="*/ 157162 h 330200"/>
              <a:gd name="connsiteX4" fmla="*/ 126399 w 261072"/>
              <a:gd name="connsiteY4" fmla="*/ 143933 h 330200"/>
              <a:gd name="connsiteX5" fmla="*/ 62158 w 261072"/>
              <a:gd name="connsiteY5" fmla="*/ 142587 h 330200"/>
              <a:gd name="connsiteX6" fmla="*/ 59301 w 261072"/>
              <a:gd name="connsiteY6" fmla="*/ 149803 h 330200"/>
              <a:gd name="connsiteX7" fmla="*/ 67873 w 261072"/>
              <a:gd name="connsiteY7" fmla="*/ 154132 h 330200"/>
              <a:gd name="connsiteX8" fmla="*/ 70731 w 261072"/>
              <a:gd name="connsiteY8" fmla="*/ 145473 h 330200"/>
              <a:gd name="connsiteX9" fmla="*/ 62158 w 261072"/>
              <a:gd name="connsiteY9" fmla="*/ 142587 h 330200"/>
              <a:gd name="connsiteX10" fmla="*/ 60253 w 261072"/>
              <a:gd name="connsiteY10" fmla="*/ 111601 h 330200"/>
              <a:gd name="connsiteX11" fmla="*/ 50887 w 261072"/>
              <a:gd name="connsiteY11" fmla="*/ 112077 h 330200"/>
              <a:gd name="connsiteX12" fmla="*/ 41997 w 261072"/>
              <a:gd name="connsiteY12" fmla="*/ 118427 h 330200"/>
              <a:gd name="connsiteX13" fmla="*/ 47077 w 261072"/>
              <a:gd name="connsiteY13" fmla="*/ 124777 h 330200"/>
              <a:gd name="connsiteX14" fmla="*/ 52157 w 261072"/>
              <a:gd name="connsiteY14" fmla="*/ 119697 h 330200"/>
              <a:gd name="connsiteX15" fmla="*/ 57237 w 261072"/>
              <a:gd name="connsiteY15" fmla="*/ 122237 h 330200"/>
              <a:gd name="connsiteX16" fmla="*/ 57237 w 261072"/>
              <a:gd name="connsiteY16" fmla="*/ 128587 h 330200"/>
              <a:gd name="connsiteX17" fmla="*/ 57237 w 261072"/>
              <a:gd name="connsiteY17" fmla="*/ 140017 h 330200"/>
              <a:gd name="connsiteX18" fmla="*/ 58507 w 261072"/>
              <a:gd name="connsiteY18" fmla="*/ 141287 h 330200"/>
              <a:gd name="connsiteX19" fmla="*/ 66127 w 261072"/>
              <a:gd name="connsiteY19" fmla="*/ 137477 h 330200"/>
              <a:gd name="connsiteX20" fmla="*/ 64857 w 261072"/>
              <a:gd name="connsiteY20" fmla="*/ 136207 h 330200"/>
              <a:gd name="connsiteX21" fmla="*/ 64857 w 261072"/>
              <a:gd name="connsiteY21" fmla="*/ 128587 h 330200"/>
              <a:gd name="connsiteX22" fmla="*/ 64857 w 261072"/>
              <a:gd name="connsiteY22" fmla="*/ 115887 h 330200"/>
              <a:gd name="connsiteX23" fmla="*/ 60253 w 261072"/>
              <a:gd name="connsiteY23" fmla="*/ 111601 h 330200"/>
              <a:gd name="connsiteX24" fmla="*/ 182967 w 261072"/>
              <a:gd name="connsiteY24" fmla="*/ 102870 h 330200"/>
              <a:gd name="connsiteX25" fmla="*/ 170584 w 261072"/>
              <a:gd name="connsiteY25" fmla="*/ 109220 h 330200"/>
              <a:gd name="connsiteX26" fmla="*/ 178839 w 261072"/>
              <a:gd name="connsiteY26" fmla="*/ 119380 h 330200"/>
              <a:gd name="connsiteX27" fmla="*/ 189846 w 261072"/>
              <a:gd name="connsiteY27" fmla="*/ 113030 h 330200"/>
              <a:gd name="connsiteX28" fmla="*/ 182967 w 261072"/>
              <a:gd name="connsiteY28" fmla="*/ 102870 h 330200"/>
              <a:gd name="connsiteX29" fmla="*/ 176934 w 261072"/>
              <a:gd name="connsiteY29" fmla="*/ 50542 h 330200"/>
              <a:gd name="connsiteX30" fmla="*/ 178287 w 261072"/>
              <a:gd name="connsiteY30" fmla="*/ 62513 h 330200"/>
              <a:gd name="connsiteX31" fmla="*/ 189105 w 261072"/>
              <a:gd name="connsiteY31" fmla="*/ 62513 h 330200"/>
              <a:gd name="connsiteX32" fmla="*/ 194515 w 261072"/>
              <a:gd name="connsiteY32" fmla="*/ 69163 h 330200"/>
              <a:gd name="connsiteX33" fmla="*/ 186401 w 261072"/>
              <a:gd name="connsiteY33" fmla="*/ 78474 h 330200"/>
              <a:gd name="connsiteX34" fmla="*/ 176934 w 261072"/>
              <a:gd name="connsiteY34" fmla="*/ 93105 h 330200"/>
              <a:gd name="connsiteX35" fmla="*/ 176934 w 261072"/>
              <a:gd name="connsiteY35" fmla="*/ 95765 h 330200"/>
              <a:gd name="connsiteX36" fmla="*/ 190458 w 261072"/>
              <a:gd name="connsiteY36" fmla="*/ 98425 h 330200"/>
              <a:gd name="connsiteX37" fmla="*/ 190458 w 261072"/>
              <a:gd name="connsiteY37" fmla="*/ 97095 h 330200"/>
              <a:gd name="connsiteX38" fmla="*/ 198572 w 261072"/>
              <a:gd name="connsiteY38" fmla="*/ 85124 h 330200"/>
              <a:gd name="connsiteX39" fmla="*/ 210743 w 261072"/>
              <a:gd name="connsiteY39" fmla="*/ 70494 h 330200"/>
              <a:gd name="connsiteX40" fmla="*/ 194515 w 261072"/>
              <a:gd name="connsiteY40" fmla="*/ 50542 h 330200"/>
              <a:gd name="connsiteX41" fmla="*/ 176934 w 261072"/>
              <a:gd name="connsiteY41" fmla="*/ 50542 h 330200"/>
              <a:gd name="connsiteX42" fmla="*/ 104071 w 261072"/>
              <a:gd name="connsiteY42" fmla="*/ 44936 h 330200"/>
              <a:gd name="connsiteX43" fmla="*/ 73747 w 261072"/>
              <a:gd name="connsiteY43" fmla="*/ 60685 h 330200"/>
              <a:gd name="connsiteX44" fmla="*/ 85613 w 261072"/>
              <a:gd name="connsiteY44" fmla="*/ 80370 h 330200"/>
              <a:gd name="connsiteX45" fmla="*/ 102752 w 261072"/>
              <a:gd name="connsiteY45" fmla="*/ 69871 h 330200"/>
              <a:gd name="connsiteX46" fmla="*/ 119892 w 261072"/>
              <a:gd name="connsiteY46" fmla="*/ 77745 h 330200"/>
              <a:gd name="connsiteX47" fmla="*/ 113300 w 261072"/>
              <a:gd name="connsiteY47" fmla="*/ 101367 h 330200"/>
              <a:gd name="connsiteX48" fmla="*/ 109345 w 261072"/>
              <a:gd name="connsiteY48" fmla="*/ 134175 h 330200"/>
              <a:gd name="connsiteX49" fmla="*/ 110663 w 261072"/>
              <a:gd name="connsiteY49" fmla="*/ 138112 h 330200"/>
              <a:gd name="connsiteX50" fmla="*/ 137032 w 261072"/>
              <a:gd name="connsiteY50" fmla="*/ 132863 h 330200"/>
              <a:gd name="connsiteX51" fmla="*/ 135713 w 261072"/>
              <a:gd name="connsiteY51" fmla="*/ 128926 h 330200"/>
              <a:gd name="connsiteX52" fmla="*/ 139669 w 261072"/>
              <a:gd name="connsiteY52" fmla="*/ 102679 h 330200"/>
              <a:gd name="connsiteX53" fmla="*/ 148898 w 261072"/>
              <a:gd name="connsiteY53" fmla="*/ 65934 h 330200"/>
              <a:gd name="connsiteX54" fmla="*/ 104071 w 261072"/>
              <a:gd name="connsiteY54" fmla="*/ 44936 h 330200"/>
              <a:gd name="connsiteX55" fmla="*/ 134819 w 261072"/>
              <a:gd name="connsiteY55" fmla="*/ 0 h 330200"/>
              <a:gd name="connsiteX56" fmla="*/ 221618 w 261072"/>
              <a:gd name="connsiteY56" fmla="*/ 35519 h 330200"/>
              <a:gd name="connsiteX57" fmla="*/ 247921 w 261072"/>
              <a:gd name="connsiteY57" fmla="*/ 113137 h 330200"/>
              <a:gd name="connsiteX58" fmla="*/ 243975 w 261072"/>
              <a:gd name="connsiteY58" fmla="*/ 144709 h 330200"/>
              <a:gd name="connsiteX59" fmla="*/ 261072 w 261072"/>
              <a:gd name="connsiteY59" fmla="*/ 180229 h 330200"/>
              <a:gd name="connsiteX60" fmla="*/ 246606 w 261072"/>
              <a:gd name="connsiteY60" fmla="*/ 190753 h 330200"/>
              <a:gd name="connsiteX61" fmla="*/ 243975 w 261072"/>
              <a:gd name="connsiteY61" fmla="*/ 198646 h 330200"/>
              <a:gd name="connsiteX62" fmla="*/ 243975 w 261072"/>
              <a:gd name="connsiteY62" fmla="*/ 210486 h 330200"/>
              <a:gd name="connsiteX63" fmla="*/ 237400 w 261072"/>
              <a:gd name="connsiteY63" fmla="*/ 215748 h 330200"/>
              <a:gd name="connsiteX64" fmla="*/ 237400 w 261072"/>
              <a:gd name="connsiteY64" fmla="*/ 219695 h 330200"/>
              <a:gd name="connsiteX65" fmla="*/ 236085 w 261072"/>
              <a:gd name="connsiteY65" fmla="*/ 230219 h 330200"/>
              <a:gd name="connsiteX66" fmla="*/ 232139 w 261072"/>
              <a:gd name="connsiteY66" fmla="*/ 244690 h 330200"/>
              <a:gd name="connsiteX67" fmla="*/ 229509 w 261072"/>
              <a:gd name="connsiteY67" fmla="*/ 263108 h 330200"/>
              <a:gd name="connsiteX68" fmla="*/ 196631 w 261072"/>
              <a:gd name="connsiteY68" fmla="*/ 267054 h 330200"/>
              <a:gd name="connsiteX69" fmla="*/ 161121 w 261072"/>
              <a:gd name="connsiteY69" fmla="*/ 273632 h 330200"/>
              <a:gd name="connsiteX70" fmla="*/ 136134 w 261072"/>
              <a:gd name="connsiteY70" fmla="*/ 330200 h 330200"/>
              <a:gd name="connsiteX71" fmla="*/ 45389 w 261072"/>
              <a:gd name="connsiteY71" fmla="*/ 246006 h 330200"/>
              <a:gd name="connsiteX72" fmla="*/ 32238 w 261072"/>
              <a:gd name="connsiteY72" fmla="*/ 184176 h 330200"/>
              <a:gd name="connsiteX73" fmla="*/ 675 w 261072"/>
              <a:gd name="connsiteY73" fmla="*/ 121030 h 330200"/>
              <a:gd name="connsiteX74" fmla="*/ 30923 w 261072"/>
              <a:gd name="connsiteY74" fmla="*/ 40781 h 330200"/>
              <a:gd name="connsiteX75" fmla="*/ 134819 w 261072"/>
              <a:gd name="connsiteY75"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61072" h="330200">
                <a:moveTo>
                  <a:pt x="126399" y="143933"/>
                </a:moveTo>
                <a:cubicBezTo>
                  <a:pt x="117138" y="146579"/>
                  <a:pt x="111847" y="155840"/>
                  <a:pt x="114493" y="165100"/>
                </a:cubicBezTo>
                <a:cubicBezTo>
                  <a:pt x="115816" y="175684"/>
                  <a:pt x="125076" y="180975"/>
                  <a:pt x="135660" y="179652"/>
                </a:cubicBezTo>
                <a:cubicBezTo>
                  <a:pt x="146243" y="177006"/>
                  <a:pt x="151535" y="167746"/>
                  <a:pt x="148889" y="157162"/>
                </a:cubicBezTo>
                <a:cubicBezTo>
                  <a:pt x="146243" y="146579"/>
                  <a:pt x="136982" y="141287"/>
                  <a:pt x="126399" y="143933"/>
                </a:cubicBezTo>
                <a:close/>
                <a:moveTo>
                  <a:pt x="62158" y="142587"/>
                </a:moveTo>
                <a:cubicBezTo>
                  <a:pt x="59301" y="144030"/>
                  <a:pt x="57872" y="146916"/>
                  <a:pt x="59301" y="149803"/>
                </a:cubicBezTo>
                <a:cubicBezTo>
                  <a:pt x="60729" y="154132"/>
                  <a:pt x="65016" y="155575"/>
                  <a:pt x="67873" y="154132"/>
                </a:cubicBezTo>
                <a:cubicBezTo>
                  <a:pt x="70731" y="152689"/>
                  <a:pt x="72160" y="148359"/>
                  <a:pt x="70731" y="145473"/>
                </a:cubicBezTo>
                <a:cubicBezTo>
                  <a:pt x="69302" y="141143"/>
                  <a:pt x="66445" y="139700"/>
                  <a:pt x="62158" y="142587"/>
                </a:cubicBezTo>
                <a:close/>
                <a:moveTo>
                  <a:pt x="60253" y="111601"/>
                </a:moveTo>
                <a:cubicBezTo>
                  <a:pt x="57872" y="110807"/>
                  <a:pt x="54697" y="110807"/>
                  <a:pt x="50887" y="112077"/>
                </a:cubicBezTo>
                <a:cubicBezTo>
                  <a:pt x="47077" y="114617"/>
                  <a:pt x="43267" y="117157"/>
                  <a:pt x="41997" y="118427"/>
                </a:cubicBezTo>
                <a:cubicBezTo>
                  <a:pt x="41997" y="118427"/>
                  <a:pt x="41997" y="118427"/>
                  <a:pt x="47077" y="124777"/>
                </a:cubicBezTo>
                <a:cubicBezTo>
                  <a:pt x="48347" y="122237"/>
                  <a:pt x="49617" y="120967"/>
                  <a:pt x="52157" y="119697"/>
                </a:cubicBezTo>
                <a:cubicBezTo>
                  <a:pt x="54697" y="118427"/>
                  <a:pt x="55967" y="119697"/>
                  <a:pt x="57237" y="122237"/>
                </a:cubicBezTo>
                <a:cubicBezTo>
                  <a:pt x="58507" y="123507"/>
                  <a:pt x="57237" y="126047"/>
                  <a:pt x="57237" y="128587"/>
                </a:cubicBezTo>
                <a:cubicBezTo>
                  <a:pt x="55967" y="133667"/>
                  <a:pt x="55967" y="136207"/>
                  <a:pt x="57237" y="140017"/>
                </a:cubicBezTo>
                <a:lnTo>
                  <a:pt x="58507" y="141287"/>
                </a:lnTo>
                <a:cubicBezTo>
                  <a:pt x="58507" y="141287"/>
                  <a:pt x="58507" y="141287"/>
                  <a:pt x="66127" y="137477"/>
                </a:cubicBezTo>
                <a:cubicBezTo>
                  <a:pt x="66127" y="137477"/>
                  <a:pt x="66127" y="137477"/>
                  <a:pt x="64857" y="136207"/>
                </a:cubicBezTo>
                <a:cubicBezTo>
                  <a:pt x="63587" y="133667"/>
                  <a:pt x="63587" y="131127"/>
                  <a:pt x="64857" y="128587"/>
                </a:cubicBezTo>
                <a:cubicBezTo>
                  <a:pt x="66127" y="124777"/>
                  <a:pt x="67397" y="120967"/>
                  <a:pt x="64857" y="115887"/>
                </a:cubicBezTo>
                <a:cubicBezTo>
                  <a:pt x="64222" y="113982"/>
                  <a:pt x="62634" y="112395"/>
                  <a:pt x="60253" y="111601"/>
                </a:cubicBezTo>
                <a:close/>
                <a:moveTo>
                  <a:pt x="182967" y="102870"/>
                </a:moveTo>
                <a:cubicBezTo>
                  <a:pt x="177464" y="101600"/>
                  <a:pt x="171960" y="104140"/>
                  <a:pt x="170584" y="109220"/>
                </a:cubicBezTo>
                <a:cubicBezTo>
                  <a:pt x="170584" y="114300"/>
                  <a:pt x="173335" y="118110"/>
                  <a:pt x="178839" y="119380"/>
                </a:cubicBezTo>
                <a:cubicBezTo>
                  <a:pt x="184343" y="120650"/>
                  <a:pt x="188471" y="118110"/>
                  <a:pt x="189846" y="113030"/>
                </a:cubicBezTo>
                <a:cubicBezTo>
                  <a:pt x="191222" y="107950"/>
                  <a:pt x="188471" y="102870"/>
                  <a:pt x="182967" y="102870"/>
                </a:cubicBezTo>
                <a:close/>
                <a:moveTo>
                  <a:pt x="176934" y="50542"/>
                </a:moveTo>
                <a:cubicBezTo>
                  <a:pt x="176934" y="50542"/>
                  <a:pt x="176934" y="50542"/>
                  <a:pt x="178287" y="62513"/>
                </a:cubicBezTo>
                <a:cubicBezTo>
                  <a:pt x="180991" y="61183"/>
                  <a:pt x="185048" y="61183"/>
                  <a:pt x="189105" y="62513"/>
                </a:cubicBezTo>
                <a:cubicBezTo>
                  <a:pt x="194515" y="63843"/>
                  <a:pt x="195867" y="66503"/>
                  <a:pt x="194515" y="69163"/>
                </a:cubicBezTo>
                <a:cubicBezTo>
                  <a:pt x="194515" y="73154"/>
                  <a:pt x="190458" y="75814"/>
                  <a:pt x="186401" y="78474"/>
                </a:cubicBezTo>
                <a:cubicBezTo>
                  <a:pt x="180991" y="83794"/>
                  <a:pt x="178287" y="87785"/>
                  <a:pt x="176934" y="93105"/>
                </a:cubicBezTo>
                <a:cubicBezTo>
                  <a:pt x="176934" y="93105"/>
                  <a:pt x="176934" y="93105"/>
                  <a:pt x="176934" y="95765"/>
                </a:cubicBezTo>
                <a:cubicBezTo>
                  <a:pt x="176934" y="95765"/>
                  <a:pt x="176934" y="95765"/>
                  <a:pt x="190458" y="98425"/>
                </a:cubicBezTo>
                <a:cubicBezTo>
                  <a:pt x="190458" y="98425"/>
                  <a:pt x="190458" y="98425"/>
                  <a:pt x="190458" y="97095"/>
                </a:cubicBezTo>
                <a:cubicBezTo>
                  <a:pt x="191810" y="91775"/>
                  <a:pt x="193162" y="89115"/>
                  <a:pt x="198572" y="85124"/>
                </a:cubicBezTo>
                <a:cubicBezTo>
                  <a:pt x="203981" y="82464"/>
                  <a:pt x="209390" y="78474"/>
                  <a:pt x="210743" y="70494"/>
                </a:cubicBezTo>
                <a:cubicBezTo>
                  <a:pt x="213447" y="62513"/>
                  <a:pt x="208038" y="53202"/>
                  <a:pt x="194515" y="50542"/>
                </a:cubicBezTo>
                <a:cubicBezTo>
                  <a:pt x="187753" y="49212"/>
                  <a:pt x="180991" y="50542"/>
                  <a:pt x="176934" y="50542"/>
                </a:cubicBezTo>
                <a:close/>
                <a:moveTo>
                  <a:pt x="104071" y="44936"/>
                </a:moveTo>
                <a:cubicBezTo>
                  <a:pt x="90886" y="48873"/>
                  <a:pt x="80339" y="55435"/>
                  <a:pt x="73747" y="60685"/>
                </a:cubicBezTo>
                <a:cubicBezTo>
                  <a:pt x="73747" y="60685"/>
                  <a:pt x="73747" y="60685"/>
                  <a:pt x="85613" y="80370"/>
                </a:cubicBezTo>
                <a:cubicBezTo>
                  <a:pt x="89568" y="76433"/>
                  <a:pt x="97479" y="71183"/>
                  <a:pt x="102752" y="69871"/>
                </a:cubicBezTo>
                <a:cubicBezTo>
                  <a:pt x="113300" y="68559"/>
                  <a:pt x="118574" y="71183"/>
                  <a:pt x="119892" y="77745"/>
                </a:cubicBezTo>
                <a:cubicBezTo>
                  <a:pt x="121211" y="84307"/>
                  <a:pt x="118574" y="92181"/>
                  <a:pt x="113300" y="101367"/>
                </a:cubicBezTo>
                <a:cubicBezTo>
                  <a:pt x="108026" y="113178"/>
                  <a:pt x="106708" y="123677"/>
                  <a:pt x="109345" y="134175"/>
                </a:cubicBezTo>
                <a:cubicBezTo>
                  <a:pt x="109345" y="134175"/>
                  <a:pt x="109345" y="134175"/>
                  <a:pt x="110663" y="138112"/>
                </a:cubicBezTo>
                <a:cubicBezTo>
                  <a:pt x="110663" y="138112"/>
                  <a:pt x="110663" y="138112"/>
                  <a:pt x="137032" y="132863"/>
                </a:cubicBezTo>
                <a:cubicBezTo>
                  <a:pt x="137032" y="132863"/>
                  <a:pt x="137032" y="132863"/>
                  <a:pt x="135713" y="128926"/>
                </a:cubicBezTo>
                <a:cubicBezTo>
                  <a:pt x="134395" y="119740"/>
                  <a:pt x="134395" y="111866"/>
                  <a:pt x="139669" y="102679"/>
                </a:cubicBezTo>
                <a:cubicBezTo>
                  <a:pt x="144943" y="92181"/>
                  <a:pt x="151535" y="81682"/>
                  <a:pt x="148898" y="65934"/>
                </a:cubicBezTo>
                <a:cubicBezTo>
                  <a:pt x="144943" y="50186"/>
                  <a:pt x="129121" y="39687"/>
                  <a:pt x="104071" y="44936"/>
                </a:cubicBezTo>
                <a:close/>
                <a:moveTo>
                  <a:pt x="134819" y="0"/>
                </a:moveTo>
                <a:cubicBezTo>
                  <a:pt x="158491" y="0"/>
                  <a:pt x="194000" y="5262"/>
                  <a:pt x="221618" y="35519"/>
                </a:cubicBezTo>
                <a:cubicBezTo>
                  <a:pt x="238715" y="52622"/>
                  <a:pt x="251866" y="74986"/>
                  <a:pt x="247921" y="113137"/>
                </a:cubicBezTo>
                <a:cubicBezTo>
                  <a:pt x="246606" y="121030"/>
                  <a:pt x="236085" y="130238"/>
                  <a:pt x="243975" y="144709"/>
                </a:cubicBezTo>
                <a:cubicBezTo>
                  <a:pt x="243975" y="144709"/>
                  <a:pt x="261072" y="176282"/>
                  <a:pt x="261072" y="180229"/>
                </a:cubicBezTo>
                <a:cubicBezTo>
                  <a:pt x="261072" y="180229"/>
                  <a:pt x="261072" y="189438"/>
                  <a:pt x="246606" y="190753"/>
                </a:cubicBezTo>
                <a:cubicBezTo>
                  <a:pt x="246606" y="190753"/>
                  <a:pt x="242660" y="190753"/>
                  <a:pt x="243975" y="198646"/>
                </a:cubicBezTo>
                <a:cubicBezTo>
                  <a:pt x="243975" y="198646"/>
                  <a:pt x="243975" y="198646"/>
                  <a:pt x="243975" y="210486"/>
                </a:cubicBezTo>
                <a:cubicBezTo>
                  <a:pt x="243975" y="210486"/>
                  <a:pt x="243975" y="213117"/>
                  <a:pt x="237400" y="215748"/>
                </a:cubicBezTo>
                <a:cubicBezTo>
                  <a:pt x="237400" y="215748"/>
                  <a:pt x="236085" y="217064"/>
                  <a:pt x="237400" y="219695"/>
                </a:cubicBezTo>
                <a:cubicBezTo>
                  <a:pt x="237400" y="219695"/>
                  <a:pt x="241345" y="222326"/>
                  <a:pt x="236085" y="230219"/>
                </a:cubicBezTo>
                <a:cubicBezTo>
                  <a:pt x="233454" y="234166"/>
                  <a:pt x="229509" y="236797"/>
                  <a:pt x="232139" y="244690"/>
                </a:cubicBezTo>
                <a:cubicBezTo>
                  <a:pt x="232139" y="244690"/>
                  <a:pt x="234769" y="259161"/>
                  <a:pt x="229509" y="263108"/>
                </a:cubicBezTo>
                <a:cubicBezTo>
                  <a:pt x="229509" y="263108"/>
                  <a:pt x="222933" y="269685"/>
                  <a:pt x="196631" y="267054"/>
                </a:cubicBezTo>
                <a:cubicBezTo>
                  <a:pt x="187425" y="265739"/>
                  <a:pt x="171642" y="261792"/>
                  <a:pt x="161121" y="273632"/>
                </a:cubicBezTo>
                <a:cubicBezTo>
                  <a:pt x="161121" y="273632"/>
                  <a:pt x="137449" y="319676"/>
                  <a:pt x="136134" y="330200"/>
                </a:cubicBezTo>
                <a:cubicBezTo>
                  <a:pt x="136134" y="330200"/>
                  <a:pt x="95364" y="257846"/>
                  <a:pt x="45389" y="246006"/>
                </a:cubicBezTo>
                <a:cubicBezTo>
                  <a:pt x="45389" y="246006"/>
                  <a:pt x="57225" y="219695"/>
                  <a:pt x="32238" y="184176"/>
                </a:cubicBezTo>
                <a:cubicBezTo>
                  <a:pt x="32238" y="184176"/>
                  <a:pt x="1990" y="143394"/>
                  <a:pt x="675" y="121030"/>
                </a:cubicBezTo>
                <a:cubicBezTo>
                  <a:pt x="675" y="121030"/>
                  <a:pt x="-7216" y="82879"/>
                  <a:pt x="30923" y="40781"/>
                </a:cubicBezTo>
                <a:cubicBezTo>
                  <a:pt x="49335" y="19733"/>
                  <a:pt x="74322" y="0"/>
                  <a:pt x="134819" y="0"/>
                </a:cubicBezTo>
                <a:close/>
              </a:path>
            </a:pathLst>
          </a:custGeom>
          <a:solidFill>
            <a:srgbClr val="FFC00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Arial"/>
              <a:ea typeface="微软雅黑"/>
              <a:cs typeface="+mn-cs"/>
            </a:endParaRPr>
          </a:p>
        </p:txBody>
      </p:sp>
      <p:cxnSp>
        <p:nvCxnSpPr>
          <p:cNvPr id="7" name="直接连接符 5">
            <a:extLst>
              <a:ext uri="{FF2B5EF4-FFF2-40B4-BE49-F238E27FC236}">
                <a16:creationId xmlns:a16="http://schemas.microsoft.com/office/drawing/2014/main" id="{17E44B95-B627-4CBC-A304-94E878F5E0CC}"/>
              </a:ext>
            </a:extLst>
          </p:cNvPr>
          <p:cNvCxnSpPr>
            <a:cxnSpLocks/>
          </p:cNvCxnSpPr>
          <p:nvPr/>
        </p:nvCxnSpPr>
        <p:spPr>
          <a:xfrm>
            <a:off x="407684" y="3237745"/>
            <a:ext cx="11193211" cy="0"/>
          </a:xfrm>
          <a:prstGeom prst="line">
            <a:avLst/>
          </a:prstGeom>
          <a:noFill/>
          <a:ln w="19050" cap="flat" cmpd="sng" algn="ctr">
            <a:solidFill>
              <a:sysClr val="window" lastClr="FFFFFF">
                <a:lumMod val="65000"/>
              </a:sysClr>
            </a:solidFill>
            <a:prstDash val="solid"/>
            <a:miter lim="800000"/>
          </a:ln>
          <a:effectLst/>
        </p:spPr>
      </p:cxnSp>
      <p:sp>
        <p:nvSpPr>
          <p:cNvPr id="8" name="矩形 7">
            <a:extLst>
              <a:ext uri="{FF2B5EF4-FFF2-40B4-BE49-F238E27FC236}">
                <a16:creationId xmlns:a16="http://schemas.microsoft.com/office/drawing/2014/main" id="{45608F02-E41F-410E-A859-770D442773B5}"/>
              </a:ext>
            </a:extLst>
          </p:cNvPr>
          <p:cNvSpPr/>
          <p:nvPr/>
        </p:nvSpPr>
        <p:spPr>
          <a:xfrm>
            <a:off x="2962401" y="606701"/>
            <a:ext cx="1696364" cy="428259"/>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ts val="26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優秀教授</a:t>
            </a:r>
            <a:endParaRPr kumimoji="0" lang="zh-CN" altLang="en-US" sz="24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sp>
        <p:nvSpPr>
          <p:cNvPr id="9" name="矩形 8">
            <a:extLst>
              <a:ext uri="{FF2B5EF4-FFF2-40B4-BE49-F238E27FC236}">
                <a16:creationId xmlns:a16="http://schemas.microsoft.com/office/drawing/2014/main" id="{77E2FF1E-4476-47DC-BF0D-C9FB2E4D487D}"/>
              </a:ext>
            </a:extLst>
          </p:cNvPr>
          <p:cNvSpPr/>
          <p:nvPr/>
        </p:nvSpPr>
        <p:spPr>
          <a:xfrm>
            <a:off x="5053435" y="676408"/>
            <a:ext cx="3709323" cy="40011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ts val="24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大學部、碩</a:t>
            </a:r>
            <a:r>
              <a:rPr kumimoji="0" lang="en-US" altLang="zh-TW" sz="24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a:t>
            </a:r>
            <a:r>
              <a:rPr kumimoji="0" lang="zh-TW" altLang="en-US" sz="24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博士研究生</a:t>
            </a:r>
            <a:endParaRPr kumimoji="0" lang="en-US" altLang="zh-TW" sz="24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sp>
        <p:nvSpPr>
          <p:cNvPr id="10" name="矩形 9">
            <a:extLst>
              <a:ext uri="{FF2B5EF4-FFF2-40B4-BE49-F238E27FC236}">
                <a16:creationId xmlns:a16="http://schemas.microsoft.com/office/drawing/2014/main" id="{BCF2C9DB-45C1-4090-ACB3-6792959FD4A0}"/>
              </a:ext>
            </a:extLst>
          </p:cNvPr>
          <p:cNvSpPr/>
          <p:nvPr/>
        </p:nvSpPr>
        <p:spPr>
          <a:xfrm>
            <a:off x="9229599" y="595127"/>
            <a:ext cx="2047845" cy="451406"/>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ts val="28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博士後研究</a:t>
            </a:r>
            <a:endParaRPr kumimoji="0" lang="zh-CN" altLang="en-US" sz="24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sp>
        <p:nvSpPr>
          <p:cNvPr id="11" name="iS1ide-任意多边形: 形状 14">
            <a:extLst>
              <a:ext uri="{FF2B5EF4-FFF2-40B4-BE49-F238E27FC236}">
                <a16:creationId xmlns:a16="http://schemas.microsoft.com/office/drawing/2014/main" id="{EADF9B01-3885-4DE3-A247-CA6C0696FAEE}"/>
              </a:ext>
            </a:extLst>
          </p:cNvPr>
          <p:cNvSpPr>
            <a:spLocks/>
          </p:cNvSpPr>
          <p:nvPr/>
        </p:nvSpPr>
        <p:spPr bwMode="auto">
          <a:xfrm>
            <a:off x="4658765" y="644470"/>
            <a:ext cx="385713" cy="432048"/>
          </a:xfrm>
          <a:custGeom>
            <a:avLst/>
            <a:gdLst>
              <a:gd name="T0" fmla="*/ 15282 w 16126"/>
              <a:gd name="T1" fmla="*/ 195 h 13163"/>
              <a:gd name="T2" fmla="*/ 12797 w 16126"/>
              <a:gd name="T3" fmla="*/ 1052 h 13163"/>
              <a:gd name="T4" fmla="*/ 9349 w 16126"/>
              <a:gd name="T5" fmla="*/ 2340 h 13163"/>
              <a:gd name="T6" fmla="*/ 5653 w 16126"/>
              <a:gd name="T7" fmla="*/ 3784 h 13163"/>
              <a:gd name="T8" fmla="*/ 2421 w 16126"/>
              <a:gd name="T9" fmla="*/ 5114 h 13163"/>
              <a:gd name="T10" fmla="*/ 369 w 16126"/>
              <a:gd name="T11" fmla="*/ 6058 h 13163"/>
              <a:gd name="T12" fmla="*/ 25 w 16126"/>
              <a:gd name="T13" fmla="*/ 6365 h 13163"/>
              <a:gd name="T14" fmla="*/ 240 w 16126"/>
              <a:gd name="T15" fmla="*/ 6528 h 13163"/>
              <a:gd name="T16" fmla="*/ 653 w 16126"/>
              <a:gd name="T17" fmla="*/ 6773 h 13163"/>
              <a:gd name="T18" fmla="*/ 1239 w 16126"/>
              <a:gd name="T19" fmla="*/ 7087 h 13163"/>
              <a:gd name="T20" fmla="*/ 2293 w 16126"/>
              <a:gd name="T21" fmla="*/ 7620 h 13163"/>
              <a:gd name="T22" fmla="*/ 3868 w 16126"/>
              <a:gd name="T23" fmla="*/ 8244 h 13163"/>
              <a:gd name="T24" fmla="*/ 7143 w 16126"/>
              <a:gd name="T25" fmla="*/ 6096 h 13163"/>
              <a:gd name="T26" fmla="*/ 9630 w 16126"/>
              <a:gd name="T27" fmla="*/ 4485 h 13163"/>
              <a:gd name="T28" fmla="*/ 12044 w 16126"/>
              <a:gd name="T29" fmla="*/ 2951 h 13163"/>
              <a:gd name="T30" fmla="*/ 13900 w 16126"/>
              <a:gd name="T31" fmla="*/ 1822 h 13163"/>
              <a:gd name="T32" fmla="*/ 14718 w 16126"/>
              <a:gd name="T33" fmla="*/ 1424 h 13163"/>
              <a:gd name="T34" fmla="*/ 14283 w 16126"/>
              <a:gd name="T35" fmla="*/ 2000 h 13163"/>
              <a:gd name="T36" fmla="*/ 12966 w 16126"/>
              <a:gd name="T37" fmla="*/ 3344 h 13163"/>
              <a:gd name="T38" fmla="*/ 11154 w 16126"/>
              <a:gd name="T39" fmla="*/ 5108 h 13163"/>
              <a:gd name="T40" fmla="*/ 7883 w 16126"/>
              <a:gd name="T41" fmla="*/ 8242 h 13163"/>
              <a:gd name="T42" fmla="*/ 6749 w 16126"/>
              <a:gd name="T43" fmla="*/ 9347 h 13163"/>
              <a:gd name="T44" fmla="*/ 6454 w 16126"/>
              <a:gd name="T45" fmla="*/ 9766 h 13163"/>
              <a:gd name="T46" fmla="*/ 6186 w 16126"/>
              <a:gd name="T47" fmla="*/ 10525 h 13163"/>
              <a:gd name="T48" fmla="*/ 5994 w 16126"/>
              <a:gd name="T49" fmla="*/ 11036 h 13163"/>
              <a:gd name="T50" fmla="*/ 5843 w 16126"/>
              <a:gd name="T51" fmla="*/ 11384 h 13163"/>
              <a:gd name="T52" fmla="*/ 5722 w 16126"/>
              <a:gd name="T53" fmla="*/ 11579 h 13163"/>
              <a:gd name="T54" fmla="*/ 5612 w 16126"/>
              <a:gd name="T55" fmla="*/ 11545 h 13163"/>
              <a:gd name="T56" fmla="*/ 5383 w 16126"/>
              <a:gd name="T57" fmla="*/ 11261 h 13163"/>
              <a:gd name="T58" fmla="*/ 5005 w 16126"/>
              <a:gd name="T59" fmla="*/ 10720 h 13163"/>
              <a:gd name="T60" fmla="*/ 4472 w 16126"/>
              <a:gd name="T61" fmla="*/ 9948 h 13163"/>
              <a:gd name="T62" fmla="*/ 4211 w 16126"/>
              <a:gd name="T63" fmla="*/ 9601 h 13163"/>
              <a:gd name="T64" fmla="*/ 4069 w 16126"/>
              <a:gd name="T65" fmla="*/ 9479 h 13163"/>
              <a:gd name="T66" fmla="*/ 4103 w 16126"/>
              <a:gd name="T67" fmla="*/ 9732 h 13163"/>
              <a:gd name="T68" fmla="*/ 4294 w 16126"/>
              <a:gd name="T69" fmla="*/ 10343 h 13163"/>
              <a:gd name="T70" fmla="*/ 4583 w 16126"/>
              <a:gd name="T71" fmla="*/ 11148 h 13163"/>
              <a:gd name="T72" fmla="*/ 4914 w 16126"/>
              <a:gd name="T73" fmla="*/ 11987 h 13163"/>
              <a:gd name="T74" fmla="*/ 5225 w 16126"/>
              <a:gd name="T75" fmla="*/ 12696 h 13163"/>
              <a:gd name="T76" fmla="*/ 5460 w 16126"/>
              <a:gd name="T77" fmla="*/ 13114 h 13163"/>
              <a:gd name="T78" fmla="*/ 5767 w 16126"/>
              <a:gd name="T79" fmla="*/ 12916 h 13163"/>
              <a:gd name="T80" fmla="*/ 6878 w 16126"/>
              <a:gd name="T81" fmla="*/ 11818 h 13163"/>
              <a:gd name="T82" fmla="*/ 7946 w 16126"/>
              <a:gd name="T83" fmla="*/ 10787 h 13163"/>
              <a:gd name="T84" fmla="*/ 8303 w 16126"/>
              <a:gd name="T85" fmla="*/ 10468 h 13163"/>
              <a:gd name="T86" fmla="*/ 8494 w 16126"/>
              <a:gd name="T87" fmla="*/ 10451 h 13163"/>
              <a:gd name="T88" fmla="*/ 9028 w 16126"/>
              <a:gd name="T89" fmla="*/ 10642 h 13163"/>
              <a:gd name="T90" fmla="*/ 9979 w 16126"/>
              <a:gd name="T91" fmla="*/ 11030 h 13163"/>
              <a:gd name="T92" fmla="*/ 11596 w 16126"/>
              <a:gd name="T93" fmla="*/ 11726 h 13163"/>
              <a:gd name="T94" fmla="*/ 12216 w 16126"/>
              <a:gd name="T95" fmla="*/ 11936 h 13163"/>
              <a:gd name="T96" fmla="*/ 12721 w 16126"/>
              <a:gd name="T97" fmla="*/ 10858 h 13163"/>
              <a:gd name="T98" fmla="*/ 13523 w 16126"/>
              <a:gd name="T99" fmla="*/ 8716 h 13163"/>
              <a:gd name="T100" fmla="*/ 14446 w 16126"/>
              <a:gd name="T101" fmla="*/ 6037 h 13163"/>
              <a:gd name="T102" fmla="*/ 15305 w 16126"/>
              <a:gd name="T103" fmla="*/ 3348 h 13163"/>
              <a:gd name="T104" fmla="*/ 15925 w 16126"/>
              <a:gd name="T105" fmla="*/ 1178 h 13163"/>
              <a:gd name="T106" fmla="*/ 16124 w 16126"/>
              <a:gd name="T107" fmla="*/ 55 h 13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126" h="13163">
                <a:moveTo>
                  <a:pt x="16097" y="1"/>
                </a:moveTo>
                <a:lnTo>
                  <a:pt x="16014" y="0"/>
                </a:lnTo>
                <a:lnTo>
                  <a:pt x="15847" y="33"/>
                </a:lnTo>
                <a:lnTo>
                  <a:pt x="15601" y="99"/>
                </a:lnTo>
                <a:lnTo>
                  <a:pt x="15282" y="195"/>
                </a:lnTo>
                <a:lnTo>
                  <a:pt x="14896" y="319"/>
                </a:lnTo>
                <a:lnTo>
                  <a:pt x="14449" y="468"/>
                </a:lnTo>
                <a:lnTo>
                  <a:pt x="13947" y="642"/>
                </a:lnTo>
                <a:lnTo>
                  <a:pt x="13394" y="838"/>
                </a:lnTo>
                <a:lnTo>
                  <a:pt x="12797" y="1052"/>
                </a:lnTo>
                <a:lnTo>
                  <a:pt x="12162" y="1284"/>
                </a:lnTo>
                <a:lnTo>
                  <a:pt x="11493" y="1530"/>
                </a:lnTo>
                <a:lnTo>
                  <a:pt x="10799" y="1790"/>
                </a:lnTo>
                <a:lnTo>
                  <a:pt x="10082" y="2060"/>
                </a:lnTo>
                <a:lnTo>
                  <a:pt x="9349" y="2340"/>
                </a:lnTo>
                <a:lnTo>
                  <a:pt x="8607" y="2624"/>
                </a:lnTo>
                <a:lnTo>
                  <a:pt x="7860" y="2913"/>
                </a:lnTo>
                <a:lnTo>
                  <a:pt x="7115" y="3204"/>
                </a:lnTo>
                <a:lnTo>
                  <a:pt x="6378" y="3495"/>
                </a:lnTo>
                <a:lnTo>
                  <a:pt x="5653" y="3784"/>
                </a:lnTo>
                <a:lnTo>
                  <a:pt x="4946" y="4067"/>
                </a:lnTo>
                <a:lnTo>
                  <a:pt x="4265" y="4345"/>
                </a:lnTo>
                <a:lnTo>
                  <a:pt x="3613" y="4613"/>
                </a:lnTo>
                <a:lnTo>
                  <a:pt x="2997" y="4870"/>
                </a:lnTo>
                <a:lnTo>
                  <a:pt x="2421" y="5114"/>
                </a:lnTo>
                <a:lnTo>
                  <a:pt x="1894" y="5342"/>
                </a:lnTo>
                <a:lnTo>
                  <a:pt x="1419" y="5553"/>
                </a:lnTo>
                <a:lnTo>
                  <a:pt x="1003" y="5744"/>
                </a:lnTo>
                <a:lnTo>
                  <a:pt x="651" y="5912"/>
                </a:lnTo>
                <a:lnTo>
                  <a:pt x="369" y="6058"/>
                </a:lnTo>
                <a:lnTo>
                  <a:pt x="163" y="6176"/>
                </a:lnTo>
                <a:lnTo>
                  <a:pt x="38" y="6266"/>
                </a:lnTo>
                <a:lnTo>
                  <a:pt x="0" y="6325"/>
                </a:lnTo>
                <a:lnTo>
                  <a:pt x="8" y="6342"/>
                </a:lnTo>
                <a:lnTo>
                  <a:pt x="25" y="6365"/>
                </a:lnTo>
                <a:lnTo>
                  <a:pt x="50" y="6391"/>
                </a:lnTo>
                <a:lnTo>
                  <a:pt x="86" y="6419"/>
                </a:lnTo>
                <a:lnTo>
                  <a:pt x="129" y="6452"/>
                </a:lnTo>
                <a:lnTo>
                  <a:pt x="180" y="6489"/>
                </a:lnTo>
                <a:lnTo>
                  <a:pt x="240" y="6528"/>
                </a:lnTo>
                <a:lnTo>
                  <a:pt x="307" y="6571"/>
                </a:lnTo>
                <a:lnTo>
                  <a:pt x="383" y="6617"/>
                </a:lnTo>
                <a:lnTo>
                  <a:pt x="466" y="6666"/>
                </a:lnTo>
                <a:lnTo>
                  <a:pt x="556" y="6718"/>
                </a:lnTo>
                <a:lnTo>
                  <a:pt x="653" y="6773"/>
                </a:lnTo>
                <a:lnTo>
                  <a:pt x="758" y="6831"/>
                </a:lnTo>
                <a:lnTo>
                  <a:pt x="869" y="6891"/>
                </a:lnTo>
                <a:lnTo>
                  <a:pt x="986" y="6954"/>
                </a:lnTo>
                <a:lnTo>
                  <a:pt x="1109" y="7020"/>
                </a:lnTo>
                <a:lnTo>
                  <a:pt x="1239" y="7087"/>
                </a:lnTo>
                <a:lnTo>
                  <a:pt x="1374" y="7157"/>
                </a:lnTo>
                <a:lnTo>
                  <a:pt x="1514" y="7229"/>
                </a:lnTo>
                <a:lnTo>
                  <a:pt x="1660" y="7304"/>
                </a:lnTo>
                <a:lnTo>
                  <a:pt x="1968" y="7459"/>
                </a:lnTo>
                <a:lnTo>
                  <a:pt x="2293" y="7620"/>
                </a:lnTo>
                <a:lnTo>
                  <a:pt x="2636" y="7788"/>
                </a:lnTo>
                <a:lnTo>
                  <a:pt x="2994" y="7962"/>
                </a:lnTo>
                <a:lnTo>
                  <a:pt x="3365" y="8141"/>
                </a:lnTo>
                <a:lnTo>
                  <a:pt x="3748" y="8324"/>
                </a:lnTo>
                <a:lnTo>
                  <a:pt x="3868" y="8244"/>
                </a:lnTo>
                <a:lnTo>
                  <a:pt x="4207" y="8020"/>
                </a:lnTo>
                <a:lnTo>
                  <a:pt x="4736" y="7673"/>
                </a:lnTo>
                <a:lnTo>
                  <a:pt x="5421" y="7221"/>
                </a:lnTo>
                <a:lnTo>
                  <a:pt x="6233" y="6690"/>
                </a:lnTo>
                <a:lnTo>
                  <a:pt x="7143" y="6096"/>
                </a:lnTo>
                <a:lnTo>
                  <a:pt x="7622" y="5783"/>
                </a:lnTo>
                <a:lnTo>
                  <a:pt x="8115" y="5463"/>
                </a:lnTo>
                <a:lnTo>
                  <a:pt x="8617" y="5138"/>
                </a:lnTo>
                <a:lnTo>
                  <a:pt x="9123" y="4811"/>
                </a:lnTo>
                <a:lnTo>
                  <a:pt x="9630" y="4485"/>
                </a:lnTo>
                <a:lnTo>
                  <a:pt x="10134" y="4161"/>
                </a:lnTo>
                <a:lnTo>
                  <a:pt x="10632" y="3843"/>
                </a:lnTo>
                <a:lnTo>
                  <a:pt x="11118" y="3535"/>
                </a:lnTo>
                <a:lnTo>
                  <a:pt x="11590" y="3236"/>
                </a:lnTo>
                <a:lnTo>
                  <a:pt x="12044" y="2951"/>
                </a:lnTo>
                <a:lnTo>
                  <a:pt x="12475" y="2682"/>
                </a:lnTo>
                <a:lnTo>
                  <a:pt x="12880" y="2432"/>
                </a:lnTo>
                <a:lnTo>
                  <a:pt x="13255" y="2203"/>
                </a:lnTo>
                <a:lnTo>
                  <a:pt x="13596" y="1999"/>
                </a:lnTo>
                <a:lnTo>
                  <a:pt x="13900" y="1822"/>
                </a:lnTo>
                <a:lnTo>
                  <a:pt x="14162" y="1673"/>
                </a:lnTo>
                <a:lnTo>
                  <a:pt x="14378" y="1556"/>
                </a:lnTo>
                <a:lnTo>
                  <a:pt x="14545" y="1475"/>
                </a:lnTo>
                <a:lnTo>
                  <a:pt x="14660" y="1429"/>
                </a:lnTo>
                <a:lnTo>
                  <a:pt x="14718" y="1424"/>
                </a:lnTo>
                <a:lnTo>
                  <a:pt x="14720" y="1461"/>
                </a:lnTo>
                <a:lnTo>
                  <a:pt x="14674" y="1541"/>
                </a:lnTo>
                <a:lnTo>
                  <a:pt x="14585" y="1659"/>
                </a:lnTo>
                <a:lnTo>
                  <a:pt x="14454" y="1814"/>
                </a:lnTo>
                <a:lnTo>
                  <a:pt x="14283" y="2000"/>
                </a:lnTo>
                <a:lnTo>
                  <a:pt x="14079" y="2219"/>
                </a:lnTo>
                <a:lnTo>
                  <a:pt x="13841" y="2466"/>
                </a:lnTo>
                <a:lnTo>
                  <a:pt x="13575" y="2737"/>
                </a:lnTo>
                <a:lnTo>
                  <a:pt x="13281" y="3031"/>
                </a:lnTo>
                <a:lnTo>
                  <a:pt x="12966" y="3344"/>
                </a:lnTo>
                <a:lnTo>
                  <a:pt x="12631" y="3674"/>
                </a:lnTo>
                <a:lnTo>
                  <a:pt x="12279" y="4018"/>
                </a:lnTo>
                <a:lnTo>
                  <a:pt x="11914" y="4373"/>
                </a:lnTo>
                <a:lnTo>
                  <a:pt x="11538" y="4738"/>
                </a:lnTo>
                <a:lnTo>
                  <a:pt x="11154" y="5108"/>
                </a:lnTo>
                <a:lnTo>
                  <a:pt x="10766" y="5480"/>
                </a:lnTo>
                <a:lnTo>
                  <a:pt x="9990" y="6224"/>
                </a:lnTo>
                <a:lnTo>
                  <a:pt x="9234" y="6948"/>
                </a:lnTo>
                <a:lnTo>
                  <a:pt x="8524" y="7627"/>
                </a:lnTo>
                <a:lnTo>
                  <a:pt x="7883" y="8242"/>
                </a:lnTo>
                <a:lnTo>
                  <a:pt x="7596" y="8517"/>
                </a:lnTo>
                <a:lnTo>
                  <a:pt x="7336" y="8769"/>
                </a:lnTo>
                <a:lnTo>
                  <a:pt x="7106" y="8993"/>
                </a:lnTo>
                <a:lnTo>
                  <a:pt x="6910" y="9186"/>
                </a:lnTo>
                <a:lnTo>
                  <a:pt x="6749" y="9347"/>
                </a:lnTo>
                <a:lnTo>
                  <a:pt x="6627" y="9472"/>
                </a:lnTo>
                <a:lnTo>
                  <a:pt x="6548" y="9559"/>
                </a:lnTo>
                <a:lnTo>
                  <a:pt x="6514" y="9605"/>
                </a:lnTo>
                <a:lnTo>
                  <a:pt x="6488" y="9671"/>
                </a:lnTo>
                <a:lnTo>
                  <a:pt x="6454" y="9766"/>
                </a:lnTo>
                <a:lnTo>
                  <a:pt x="6412" y="9886"/>
                </a:lnTo>
                <a:lnTo>
                  <a:pt x="6362" y="10027"/>
                </a:lnTo>
                <a:lnTo>
                  <a:pt x="6308" y="10184"/>
                </a:lnTo>
                <a:lnTo>
                  <a:pt x="6249" y="10351"/>
                </a:lnTo>
                <a:lnTo>
                  <a:pt x="6186" y="10525"/>
                </a:lnTo>
                <a:lnTo>
                  <a:pt x="6123" y="10700"/>
                </a:lnTo>
                <a:lnTo>
                  <a:pt x="6090" y="10787"/>
                </a:lnTo>
                <a:lnTo>
                  <a:pt x="6057" y="10872"/>
                </a:lnTo>
                <a:lnTo>
                  <a:pt x="6025" y="10956"/>
                </a:lnTo>
                <a:lnTo>
                  <a:pt x="5994" y="11036"/>
                </a:lnTo>
                <a:lnTo>
                  <a:pt x="5961" y="11115"/>
                </a:lnTo>
                <a:lnTo>
                  <a:pt x="5931" y="11189"/>
                </a:lnTo>
                <a:lnTo>
                  <a:pt x="5901" y="11258"/>
                </a:lnTo>
                <a:lnTo>
                  <a:pt x="5872" y="11324"/>
                </a:lnTo>
                <a:lnTo>
                  <a:pt x="5843" y="11384"/>
                </a:lnTo>
                <a:lnTo>
                  <a:pt x="5816" y="11437"/>
                </a:lnTo>
                <a:lnTo>
                  <a:pt x="5790" y="11484"/>
                </a:lnTo>
                <a:lnTo>
                  <a:pt x="5766" y="11524"/>
                </a:lnTo>
                <a:lnTo>
                  <a:pt x="5744" y="11555"/>
                </a:lnTo>
                <a:lnTo>
                  <a:pt x="5722" y="11579"/>
                </a:lnTo>
                <a:lnTo>
                  <a:pt x="5703" y="11594"/>
                </a:lnTo>
                <a:lnTo>
                  <a:pt x="5687" y="11599"/>
                </a:lnTo>
                <a:lnTo>
                  <a:pt x="5668" y="11593"/>
                </a:lnTo>
                <a:lnTo>
                  <a:pt x="5643" y="11574"/>
                </a:lnTo>
                <a:lnTo>
                  <a:pt x="5612" y="11545"/>
                </a:lnTo>
                <a:lnTo>
                  <a:pt x="5575" y="11506"/>
                </a:lnTo>
                <a:lnTo>
                  <a:pt x="5533" y="11456"/>
                </a:lnTo>
                <a:lnTo>
                  <a:pt x="5488" y="11399"/>
                </a:lnTo>
                <a:lnTo>
                  <a:pt x="5437" y="11333"/>
                </a:lnTo>
                <a:lnTo>
                  <a:pt x="5383" y="11261"/>
                </a:lnTo>
                <a:lnTo>
                  <a:pt x="5325" y="11181"/>
                </a:lnTo>
                <a:lnTo>
                  <a:pt x="5266" y="11097"/>
                </a:lnTo>
                <a:lnTo>
                  <a:pt x="5203" y="11007"/>
                </a:lnTo>
                <a:lnTo>
                  <a:pt x="5138" y="10914"/>
                </a:lnTo>
                <a:lnTo>
                  <a:pt x="5005" y="10720"/>
                </a:lnTo>
                <a:lnTo>
                  <a:pt x="4868" y="10520"/>
                </a:lnTo>
                <a:lnTo>
                  <a:pt x="4732" y="10320"/>
                </a:lnTo>
                <a:lnTo>
                  <a:pt x="4598" y="10127"/>
                </a:lnTo>
                <a:lnTo>
                  <a:pt x="4534" y="10035"/>
                </a:lnTo>
                <a:lnTo>
                  <a:pt x="4472" y="9948"/>
                </a:lnTo>
                <a:lnTo>
                  <a:pt x="4414" y="9866"/>
                </a:lnTo>
                <a:lnTo>
                  <a:pt x="4358" y="9789"/>
                </a:lnTo>
                <a:lnTo>
                  <a:pt x="4305" y="9718"/>
                </a:lnTo>
                <a:lnTo>
                  <a:pt x="4257" y="9656"/>
                </a:lnTo>
                <a:lnTo>
                  <a:pt x="4211" y="9601"/>
                </a:lnTo>
                <a:lnTo>
                  <a:pt x="4172" y="9556"/>
                </a:lnTo>
                <a:lnTo>
                  <a:pt x="4138" y="9520"/>
                </a:lnTo>
                <a:lnTo>
                  <a:pt x="4109" y="9494"/>
                </a:lnTo>
                <a:lnTo>
                  <a:pt x="4086" y="9480"/>
                </a:lnTo>
                <a:lnTo>
                  <a:pt x="4069" y="9479"/>
                </a:lnTo>
                <a:lnTo>
                  <a:pt x="4061" y="9493"/>
                </a:lnTo>
                <a:lnTo>
                  <a:pt x="4060" y="9528"/>
                </a:lnTo>
                <a:lnTo>
                  <a:pt x="4067" y="9579"/>
                </a:lnTo>
                <a:lnTo>
                  <a:pt x="4081" y="9648"/>
                </a:lnTo>
                <a:lnTo>
                  <a:pt x="4103" y="9732"/>
                </a:lnTo>
                <a:lnTo>
                  <a:pt x="4131" y="9831"/>
                </a:lnTo>
                <a:lnTo>
                  <a:pt x="4164" y="9943"/>
                </a:lnTo>
                <a:lnTo>
                  <a:pt x="4202" y="10067"/>
                </a:lnTo>
                <a:lnTo>
                  <a:pt x="4246" y="10201"/>
                </a:lnTo>
                <a:lnTo>
                  <a:pt x="4294" y="10343"/>
                </a:lnTo>
                <a:lnTo>
                  <a:pt x="4345" y="10494"/>
                </a:lnTo>
                <a:lnTo>
                  <a:pt x="4401" y="10651"/>
                </a:lnTo>
                <a:lnTo>
                  <a:pt x="4459" y="10813"/>
                </a:lnTo>
                <a:lnTo>
                  <a:pt x="4521" y="10980"/>
                </a:lnTo>
                <a:lnTo>
                  <a:pt x="4583" y="11148"/>
                </a:lnTo>
                <a:lnTo>
                  <a:pt x="4649" y="11319"/>
                </a:lnTo>
                <a:lnTo>
                  <a:pt x="4714" y="11490"/>
                </a:lnTo>
                <a:lnTo>
                  <a:pt x="4781" y="11658"/>
                </a:lnTo>
                <a:lnTo>
                  <a:pt x="4847" y="11825"/>
                </a:lnTo>
                <a:lnTo>
                  <a:pt x="4914" y="11987"/>
                </a:lnTo>
                <a:lnTo>
                  <a:pt x="4980" y="12145"/>
                </a:lnTo>
                <a:lnTo>
                  <a:pt x="5044" y="12295"/>
                </a:lnTo>
                <a:lnTo>
                  <a:pt x="5107" y="12438"/>
                </a:lnTo>
                <a:lnTo>
                  <a:pt x="5167" y="12573"/>
                </a:lnTo>
                <a:lnTo>
                  <a:pt x="5225" y="12696"/>
                </a:lnTo>
                <a:lnTo>
                  <a:pt x="5281" y="12808"/>
                </a:lnTo>
                <a:lnTo>
                  <a:pt x="5332" y="12908"/>
                </a:lnTo>
                <a:lnTo>
                  <a:pt x="5380" y="12992"/>
                </a:lnTo>
                <a:lnTo>
                  <a:pt x="5422" y="13061"/>
                </a:lnTo>
                <a:lnTo>
                  <a:pt x="5460" y="13114"/>
                </a:lnTo>
                <a:lnTo>
                  <a:pt x="5493" y="13148"/>
                </a:lnTo>
                <a:lnTo>
                  <a:pt x="5519" y="13163"/>
                </a:lnTo>
                <a:lnTo>
                  <a:pt x="5549" y="13133"/>
                </a:lnTo>
                <a:lnTo>
                  <a:pt x="5635" y="13048"/>
                </a:lnTo>
                <a:lnTo>
                  <a:pt x="5767" y="12916"/>
                </a:lnTo>
                <a:lnTo>
                  <a:pt x="5940" y="12744"/>
                </a:lnTo>
                <a:lnTo>
                  <a:pt x="6145" y="12540"/>
                </a:lnTo>
                <a:lnTo>
                  <a:pt x="6375" y="12313"/>
                </a:lnTo>
                <a:lnTo>
                  <a:pt x="6622" y="12070"/>
                </a:lnTo>
                <a:lnTo>
                  <a:pt x="6878" y="11818"/>
                </a:lnTo>
                <a:lnTo>
                  <a:pt x="7137" y="11565"/>
                </a:lnTo>
                <a:lnTo>
                  <a:pt x="7389" y="11320"/>
                </a:lnTo>
                <a:lnTo>
                  <a:pt x="7629" y="11089"/>
                </a:lnTo>
                <a:lnTo>
                  <a:pt x="7847" y="10881"/>
                </a:lnTo>
                <a:lnTo>
                  <a:pt x="7946" y="10787"/>
                </a:lnTo>
                <a:lnTo>
                  <a:pt x="8038" y="10702"/>
                </a:lnTo>
                <a:lnTo>
                  <a:pt x="8119" y="10628"/>
                </a:lnTo>
                <a:lnTo>
                  <a:pt x="8192" y="10562"/>
                </a:lnTo>
                <a:lnTo>
                  <a:pt x="8254" y="10510"/>
                </a:lnTo>
                <a:lnTo>
                  <a:pt x="8303" y="10468"/>
                </a:lnTo>
                <a:lnTo>
                  <a:pt x="8339" y="10441"/>
                </a:lnTo>
                <a:lnTo>
                  <a:pt x="8362" y="10428"/>
                </a:lnTo>
                <a:lnTo>
                  <a:pt x="8388" y="10427"/>
                </a:lnTo>
                <a:lnTo>
                  <a:pt x="8432" y="10434"/>
                </a:lnTo>
                <a:lnTo>
                  <a:pt x="8494" y="10451"/>
                </a:lnTo>
                <a:lnTo>
                  <a:pt x="8574" y="10475"/>
                </a:lnTo>
                <a:lnTo>
                  <a:pt x="8668" y="10508"/>
                </a:lnTo>
                <a:lnTo>
                  <a:pt x="8776" y="10546"/>
                </a:lnTo>
                <a:lnTo>
                  <a:pt x="8896" y="10591"/>
                </a:lnTo>
                <a:lnTo>
                  <a:pt x="9028" y="10642"/>
                </a:lnTo>
                <a:lnTo>
                  <a:pt x="9169" y="10697"/>
                </a:lnTo>
                <a:lnTo>
                  <a:pt x="9319" y="10758"/>
                </a:lnTo>
                <a:lnTo>
                  <a:pt x="9476" y="10821"/>
                </a:lnTo>
                <a:lnTo>
                  <a:pt x="9640" y="10889"/>
                </a:lnTo>
                <a:lnTo>
                  <a:pt x="9979" y="11030"/>
                </a:lnTo>
                <a:lnTo>
                  <a:pt x="10327" y="11178"/>
                </a:lnTo>
                <a:lnTo>
                  <a:pt x="10674" y="11326"/>
                </a:lnTo>
                <a:lnTo>
                  <a:pt x="11007" y="11469"/>
                </a:lnTo>
                <a:lnTo>
                  <a:pt x="11318" y="11605"/>
                </a:lnTo>
                <a:lnTo>
                  <a:pt x="11596" y="11726"/>
                </a:lnTo>
                <a:lnTo>
                  <a:pt x="11830" y="11829"/>
                </a:lnTo>
                <a:lnTo>
                  <a:pt x="12010" y="11907"/>
                </a:lnTo>
                <a:lnTo>
                  <a:pt x="12125" y="11959"/>
                </a:lnTo>
                <a:lnTo>
                  <a:pt x="12167" y="11977"/>
                </a:lnTo>
                <a:lnTo>
                  <a:pt x="12216" y="11936"/>
                </a:lnTo>
                <a:lnTo>
                  <a:pt x="12284" y="11831"/>
                </a:lnTo>
                <a:lnTo>
                  <a:pt x="12370" y="11666"/>
                </a:lnTo>
                <a:lnTo>
                  <a:pt x="12473" y="11446"/>
                </a:lnTo>
                <a:lnTo>
                  <a:pt x="12590" y="11176"/>
                </a:lnTo>
                <a:lnTo>
                  <a:pt x="12721" y="10858"/>
                </a:lnTo>
                <a:lnTo>
                  <a:pt x="12863" y="10498"/>
                </a:lnTo>
                <a:lnTo>
                  <a:pt x="13016" y="10100"/>
                </a:lnTo>
                <a:lnTo>
                  <a:pt x="13178" y="9667"/>
                </a:lnTo>
                <a:lnTo>
                  <a:pt x="13348" y="9204"/>
                </a:lnTo>
                <a:lnTo>
                  <a:pt x="13523" y="8716"/>
                </a:lnTo>
                <a:lnTo>
                  <a:pt x="13704" y="8205"/>
                </a:lnTo>
                <a:lnTo>
                  <a:pt x="13888" y="7679"/>
                </a:lnTo>
                <a:lnTo>
                  <a:pt x="14074" y="7139"/>
                </a:lnTo>
                <a:lnTo>
                  <a:pt x="14260" y="6590"/>
                </a:lnTo>
                <a:lnTo>
                  <a:pt x="14446" y="6037"/>
                </a:lnTo>
                <a:lnTo>
                  <a:pt x="14628" y="5482"/>
                </a:lnTo>
                <a:lnTo>
                  <a:pt x="14807" y="4932"/>
                </a:lnTo>
                <a:lnTo>
                  <a:pt x="14981" y="4390"/>
                </a:lnTo>
                <a:lnTo>
                  <a:pt x="15147" y="3861"/>
                </a:lnTo>
                <a:lnTo>
                  <a:pt x="15305" y="3348"/>
                </a:lnTo>
                <a:lnTo>
                  <a:pt x="15455" y="2855"/>
                </a:lnTo>
                <a:lnTo>
                  <a:pt x="15593" y="2388"/>
                </a:lnTo>
                <a:lnTo>
                  <a:pt x="15718" y="1950"/>
                </a:lnTo>
                <a:lnTo>
                  <a:pt x="15829" y="1545"/>
                </a:lnTo>
                <a:lnTo>
                  <a:pt x="15925" y="1178"/>
                </a:lnTo>
                <a:lnTo>
                  <a:pt x="16004" y="853"/>
                </a:lnTo>
                <a:lnTo>
                  <a:pt x="16066" y="573"/>
                </a:lnTo>
                <a:lnTo>
                  <a:pt x="16106" y="344"/>
                </a:lnTo>
                <a:lnTo>
                  <a:pt x="16126" y="170"/>
                </a:lnTo>
                <a:lnTo>
                  <a:pt x="16124" y="55"/>
                </a:lnTo>
                <a:lnTo>
                  <a:pt x="16097" y="1"/>
                </a:lnTo>
                <a:close/>
              </a:path>
            </a:pathLst>
          </a:custGeom>
          <a:solidFill>
            <a:srgbClr val="FFC001"/>
          </a:solidFill>
          <a:ln w="19050">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Montserrat"/>
              <a:ea typeface="+mn-ea"/>
              <a:cs typeface="+mn-cs"/>
            </a:endParaRPr>
          </a:p>
        </p:txBody>
      </p:sp>
      <p:sp>
        <p:nvSpPr>
          <p:cNvPr id="12" name="矩形 11">
            <a:extLst>
              <a:ext uri="{FF2B5EF4-FFF2-40B4-BE49-F238E27FC236}">
                <a16:creationId xmlns:a16="http://schemas.microsoft.com/office/drawing/2014/main" id="{9F18CAA8-2301-4114-A93A-90D5DEA4A7E2}"/>
              </a:ext>
            </a:extLst>
          </p:cNvPr>
          <p:cNvSpPr/>
          <p:nvPr/>
        </p:nvSpPr>
        <p:spPr>
          <a:xfrm>
            <a:off x="2364553" y="4910780"/>
            <a:ext cx="9461145" cy="1631216"/>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ts val="24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 </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透過與軍方需求單位合作，媒合進入</a:t>
            </a:r>
            <a:r>
              <a:rPr kumimoji="0" lang="zh-TW" altLang="en-US" sz="1800" b="0" i="0" u="sng"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需求單位</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如中科院</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800" b="0" i="0" u="sng"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服務</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a:p>
            <a:pPr marL="93663" marR="0" lvl="0" indent="-93663" algn="just" defTabSz="914400" rtl="0" eaLnBrk="1" fontAlgn="auto" latinLnBrk="0" hangingPunct="1">
              <a:lnSpc>
                <a:spcPts val="2400"/>
              </a:lnSpc>
              <a:spcBef>
                <a:spcPts val="0"/>
              </a:spcBef>
              <a:spcAft>
                <a:spcPts val="0"/>
              </a:spcAft>
              <a:buClrTx/>
              <a:buSzTx/>
              <a:buFontTx/>
              <a:buNone/>
              <a:tabLst>
                <a:tab pos="0" algn="l"/>
                <a:tab pos="93663" algn="l"/>
              </a:tabLst>
              <a:defRPr/>
            </a:pP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與軍方需求單位合作，取得軍民通用關鍵技術，與政府合作，共同開發國防科技新創事業。</a:t>
            </a:r>
          </a:p>
          <a:p>
            <a:pPr marL="0" marR="0" lvl="0" indent="0" algn="just" defTabSz="914400" rtl="0" eaLnBrk="1" fontAlgn="auto" latinLnBrk="0" hangingPunct="1">
              <a:lnSpc>
                <a:spcPts val="24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 </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透過產學合作，進入</a:t>
            </a:r>
            <a:r>
              <a:rPr kumimoji="0" lang="zh-TW" altLang="en-US" sz="1800" b="0" i="0" u="sng"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國防科技產業服務</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214313" marR="0" lvl="0" indent="-214313" algn="just" defTabSz="914400" rtl="0" eaLnBrk="1" fontAlgn="auto" latinLnBrk="0" hangingPunct="1">
              <a:lnSpc>
                <a:spcPts val="2400"/>
              </a:lnSpc>
              <a:spcBef>
                <a:spcPts val="0"/>
              </a:spcBef>
              <a:spcAft>
                <a:spcPts val="0"/>
              </a:spcAft>
              <a:buClrTx/>
              <a:buSzTx/>
              <a:buFontTx/>
              <a:buNone/>
              <a:tabLst>
                <a:tab pos="447675" algn="l"/>
              </a:tabLst>
              <a:defRPr/>
            </a:pP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4. </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申請通過中科院國防獎助金：</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111</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年度陽明交大有</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位</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博士生</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、碩士生</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及學士生</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112</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年度有</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位碩士生，</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113</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年度陽明交大</a:t>
            </a:r>
            <a:r>
              <a:rPr kumimoji="0" lang="en-US" altLang="zh-TW"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位碩士生。</a:t>
            </a:r>
            <a:endParaRPr kumimoji="0" lang="zh-TW" altLang="en-US" sz="1800" b="0" i="0" u="sng"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3" name="直接连接符 5">
            <a:extLst>
              <a:ext uri="{FF2B5EF4-FFF2-40B4-BE49-F238E27FC236}">
                <a16:creationId xmlns:a16="http://schemas.microsoft.com/office/drawing/2014/main" id="{59E39611-D8A9-4100-92D5-3728DBF952DE}"/>
              </a:ext>
            </a:extLst>
          </p:cNvPr>
          <p:cNvCxnSpPr>
            <a:cxnSpLocks/>
          </p:cNvCxnSpPr>
          <p:nvPr/>
        </p:nvCxnSpPr>
        <p:spPr>
          <a:xfrm>
            <a:off x="428836" y="4934383"/>
            <a:ext cx="11193212" cy="0"/>
          </a:xfrm>
          <a:prstGeom prst="line">
            <a:avLst/>
          </a:prstGeom>
          <a:noFill/>
          <a:ln w="19050" cap="flat" cmpd="sng" algn="ctr">
            <a:solidFill>
              <a:sysClr val="window" lastClr="FFFFFF">
                <a:lumMod val="65000"/>
              </a:sysClr>
            </a:solidFill>
            <a:prstDash val="solid"/>
            <a:miter lim="800000"/>
          </a:ln>
          <a:effectLst/>
        </p:spPr>
      </p:cxnSp>
      <p:graphicFrame>
        <p:nvGraphicFramePr>
          <p:cNvPr id="14" name="表格 13">
            <a:extLst>
              <a:ext uri="{FF2B5EF4-FFF2-40B4-BE49-F238E27FC236}">
                <a16:creationId xmlns:a16="http://schemas.microsoft.com/office/drawing/2014/main" id="{2656D611-E2EF-4D55-811D-8AD4DFA21CB0}"/>
              </a:ext>
            </a:extLst>
          </p:cNvPr>
          <p:cNvGraphicFramePr>
            <a:graphicFrameLocks noGrp="1"/>
          </p:cNvGraphicFramePr>
          <p:nvPr/>
        </p:nvGraphicFramePr>
        <p:xfrm>
          <a:off x="2331641" y="3377349"/>
          <a:ext cx="9423401" cy="1242570"/>
        </p:xfrm>
        <a:graphic>
          <a:graphicData uri="http://schemas.openxmlformats.org/drawingml/2006/table">
            <a:tbl>
              <a:tblPr/>
              <a:tblGrid>
                <a:gridCol w="1663700">
                  <a:extLst>
                    <a:ext uri="{9D8B030D-6E8A-4147-A177-3AD203B41FA5}">
                      <a16:colId xmlns:a16="http://schemas.microsoft.com/office/drawing/2014/main" val="20000"/>
                    </a:ext>
                  </a:extLst>
                </a:gridCol>
                <a:gridCol w="1588938">
                  <a:extLst>
                    <a:ext uri="{9D8B030D-6E8A-4147-A177-3AD203B41FA5}">
                      <a16:colId xmlns:a16="http://schemas.microsoft.com/office/drawing/2014/main" val="20001"/>
                    </a:ext>
                  </a:extLst>
                </a:gridCol>
                <a:gridCol w="2009954">
                  <a:extLst>
                    <a:ext uri="{9D8B030D-6E8A-4147-A177-3AD203B41FA5}">
                      <a16:colId xmlns:a16="http://schemas.microsoft.com/office/drawing/2014/main" val="20002"/>
                    </a:ext>
                  </a:extLst>
                </a:gridCol>
                <a:gridCol w="1975450">
                  <a:extLst>
                    <a:ext uri="{9D8B030D-6E8A-4147-A177-3AD203B41FA5}">
                      <a16:colId xmlns:a16="http://schemas.microsoft.com/office/drawing/2014/main" val="20003"/>
                    </a:ext>
                  </a:extLst>
                </a:gridCol>
                <a:gridCol w="1690058">
                  <a:extLst>
                    <a:ext uri="{9D8B030D-6E8A-4147-A177-3AD203B41FA5}">
                      <a16:colId xmlns:a16="http://schemas.microsoft.com/office/drawing/2014/main" val="20004"/>
                    </a:ext>
                  </a:extLst>
                </a:gridCol>
                <a:gridCol w="495301">
                  <a:extLst>
                    <a:ext uri="{9D8B030D-6E8A-4147-A177-3AD203B41FA5}">
                      <a16:colId xmlns:a16="http://schemas.microsoft.com/office/drawing/2014/main" val="20005"/>
                    </a:ext>
                  </a:extLst>
                </a:gridCol>
              </a:tblGrid>
              <a:tr h="314080">
                <a:tc>
                  <a:txBody>
                    <a:bodyPr/>
                    <a:lstStyle/>
                    <a:p>
                      <a:pPr algn="ctr">
                        <a:spcAft>
                          <a:spcPts val="0"/>
                        </a:spcAft>
                      </a:pPr>
                      <a:r>
                        <a:rPr lang="en-US" sz="1400" kern="100" dirty="0">
                          <a:latin typeface="Times New Roman" panose="02020603050405020304" pitchFamily="18" charset="0"/>
                          <a:ea typeface="標楷體" panose="03000509000000000000" pitchFamily="65" charset="-120"/>
                          <a:cs typeface="Times New Roman" panose="02020603050405020304" pitchFamily="18" charset="0"/>
                        </a:rPr>
                        <a:t>1</a:t>
                      </a:r>
                      <a:endParaRPr lang="zh-TW" sz="1400" kern="100" dirty="0">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latin typeface="Times New Roman" panose="02020603050405020304" pitchFamily="18" charset="0"/>
                          <a:ea typeface="標楷體" panose="03000509000000000000" pitchFamily="65" charset="-120"/>
                          <a:cs typeface="Times New Roman" panose="02020603050405020304" pitchFamily="18" charset="0"/>
                        </a:rPr>
                        <a:t>2</a:t>
                      </a:r>
                      <a:endParaRPr lang="zh-TW" sz="1400" kern="100" dirty="0">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latin typeface="Times New Roman" panose="02020603050405020304" pitchFamily="18" charset="0"/>
                          <a:ea typeface="標楷體" panose="03000509000000000000" pitchFamily="65" charset="-120"/>
                          <a:cs typeface="Times New Roman" panose="02020603050405020304" pitchFamily="18" charset="0"/>
                        </a:rPr>
                        <a:t>3</a:t>
                      </a:r>
                      <a:endParaRPr lang="zh-TW" sz="1400" kern="100" dirty="0">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latin typeface="Times New Roman" panose="02020603050405020304" pitchFamily="18" charset="0"/>
                          <a:ea typeface="標楷體" panose="03000509000000000000" pitchFamily="65" charset="-120"/>
                          <a:cs typeface="Times New Roman" panose="02020603050405020304" pitchFamily="18" charset="0"/>
                        </a:rPr>
                        <a:t>4</a:t>
                      </a:r>
                      <a:endParaRPr lang="zh-TW" sz="1400" kern="100" dirty="0">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latin typeface="Times New Roman" panose="02020603050405020304" pitchFamily="18" charset="0"/>
                          <a:ea typeface="標楷體" panose="03000509000000000000" pitchFamily="65" charset="-120"/>
                          <a:cs typeface="Times New Roman" panose="02020603050405020304" pitchFamily="18" charset="0"/>
                        </a:rPr>
                        <a:t>5</a:t>
                      </a:r>
                      <a:endParaRPr lang="zh-TW" sz="1400" kern="100" dirty="0">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TW" sz="1400" kern="100" dirty="0">
                          <a:latin typeface="Times New Roman" panose="02020603050405020304" pitchFamily="18" charset="0"/>
                          <a:ea typeface="標楷體" panose="03000509000000000000" pitchFamily="65" charset="-120"/>
                          <a:cs typeface="Times New Roman" panose="02020603050405020304" pitchFamily="18" charset="0"/>
                        </a:rPr>
                        <a:t>備註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36760">
                <a:tc>
                  <a:txBody>
                    <a:bodyPr/>
                    <a:lstStyle/>
                    <a:p>
                      <a:pPr algn="ctr">
                        <a:lnSpc>
                          <a:spcPts val="1600"/>
                        </a:lnSpc>
                        <a:spcAft>
                          <a:spcPts val="0"/>
                        </a:spcAft>
                      </a:pPr>
                      <a:r>
                        <a:rPr lang="zh-TW" sz="1200" kern="100" dirty="0">
                          <a:latin typeface="Times New Roman" panose="02020603050405020304" pitchFamily="18" charset="0"/>
                          <a:ea typeface="標楷體" panose="03000509000000000000" pitchFamily="65" charset="-120"/>
                          <a:cs typeface="Times New Roman" panose="02020603050405020304" pitchFamily="18" charset="0"/>
                        </a:rPr>
                        <a:t>國安課程人員訓練</a:t>
                      </a:r>
                      <a:r>
                        <a:rPr lang="zh-TW" altLang="en-US" sz="1200" kern="1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00" dirty="0">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00"/>
                        </a:lnSpc>
                        <a:spcAft>
                          <a:spcPts val="0"/>
                        </a:spcAft>
                      </a:pPr>
                      <a:r>
                        <a:rPr lang="zh-TW" altLang="en-US" sz="1200" kern="100" dirty="0">
                          <a:latin typeface="Times New Roman" panose="02020603050405020304" pitchFamily="18" charset="0"/>
                          <a:ea typeface="標楷體" panose="03000509000000000000" pitchFamily="65" charset="-120"/>
                          <a:cs typeface="Times New Roman" panose="02020603050405020304" pitchFamily="18" charset="0"/>
                        </a:rPr>
                        <a:t>軍事科技講座*</a:t>
                      </a:r>
                      <a:endParaRPr lang="zh-TW" sz="1200" kern="100" dirty="0">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00"/>
                        </a:lnSpc>
                        <a:spcAft>
                          <a:spcPts val="0"/>
                        </a:spcAft>
                      </a:pPr>
                      <a:r>
                        <a:rPr lang="zh-TW" sz="1200" kern="100" dirty="0">
                          <a:latin typeface="Times New Roman" panose="02020603050405020304" pitchFamily="18" charset="0"/>
                          <a:ea typeface="標楷體" panose="03000509000000000000" pitchFamily="65" charset="-120"/>
                          <a:cs typeface="Times New Roman" panose="02020603050405020304" pitchFamily="18" charset="0"/>
                        </a:rPr>
                        <a:t>國防</a:t>
                      </a:r>
                      <a:r>
                        <a:rPr lang="zh-TW" altLang="en-US" sz="1200" kern="100" dirty="0">
                          <a:latin typeface="Times New Roman" panose="02020603050405020304" pitchFamily="18" charset="0"/>
                          <a:ea typeface="標楷體" panose="03000509000000000000" pitchFamily="65" charset="-120"/>
                          <a:cs typeface="Times New Roman" panose="02020603050405020304" pitchFamily="18" charset="0"/>
                        </a:rPr>
                        <a:t>產業</a:t>
                      </a:r>
                      <a:r>
                        <a:rPr lang="zh-TW" sz="1200" kern="100" dirty="0">
                          <a:latin typeface="Times New Roman" panose="02020603050405020304" pitchFamily="18" charset="0"/>
                          <a:ea typeface="標楷體" panose="03000509000000000000" pitchFamily="65" charset="-120"/>
                          <a:cs typeface="Times New Roman" panose="02020603050405020304" pitchFamily="18" charset="0"/>
                        </a:rPr>
                        <a:t>科技研發人才培育</a:t>
                      </a:r>
                      <a:r>
                        <a:rPr lang="en-US" altLang="zh-TW" sz="12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sz="1200" kern="100" dirty="0">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latin typeface="Times New Roman" panose="02020603050405020304" pitchFamily="18" charset="0"/>
                          <a:ea typeface="標楷體" panose="03000509000000000000" pitchFamily="65" charset="-120"/>
                          <a:cs typeface="Times New Roman" panose="02020603050405020304" pitchFamily="18" charset="0"/>
                        </a:rPr>
                        <a:t>博士</a:t>
                      </a:r>
                      <a:r>
                        <a:rPr lang="zh-TW" altLang="en-US" sz="1200" kern="100" dirty="0">
                          <a:latin typeface="Times New Roman" panose="02020603050405020304" pitchFamily="18" charset="0"/>
                          <a:ea typeface="標楷體" panose="03000509000000000000" pitchFamily="65" charset="-120"/>
                          <a:cs typeface="Times New Roman" panose="02020603050405020304" pitchFamily="18" charset="0"/>
                        </a:rPr>
                        <a:t>生</a:t>
                      </a:r>
                      <a:r>
                        <a:rPr lang="en-US" sz="1200"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00" dirty="0">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00"/>
                        </a:lnSpc>
                        <a:spcAft>
                          <a:spcPts val="0"/>
                        </a:spcAft>
                      </a:pPr>
                      <a:r>
                        <a:rPr lang="zh-TW" sz="1200" kern="100" dirty="0">
                          <a:latin typeface="Times New Roman" panose="02020603050405020304" pitchFamily="18" charset="0"/>
                          <a:ea typeface="標楷體" panose="03000509000000000000" pitchFamily="65" charset="-120"/>
                          <a:cs typeface="Times New Roman" panose="02020603050405020304" pitchFamily="18" charset="0"/>
                        </a:rPr>
                        <a:t>國防產業科技</a:t>
                      </a:r>
                      <a:r>
                        <a:rPr lang="zh-TW" altLang="en-US" sz="1200" kern="100" dirty="0">
                          <a:latin typeface="Times New Roman" panose="02020603050405020304" pitchFamily="18" charset="0"/>
                          <a:ea typeface="標楷體" panose="03000509000000000000" pitchFamily="65" charset="-120"/>
                          <a:cs typeface="Times New Roman" panose="02020603050405020304" pitchFamily="18" charset="0"/>
                        </a:rPr>
                        <a:t>進階</a:t>
                      </a:r>
                      <a:r>
                        <a:rPr lang="zh-TW" sz="1200" kern="100" dirty="0">
                          <a:latin typeface="Times New Roman" panose="02020603050405020304" pitchFamily="18" charset="0"/>
                          <a:ea typeface="標楷體" panose="03000509000000000000" pitchFamily="65" charset="-120"/>
                          <a:cs typeface="Times New Roman" panose="02020603050405020304" pitchFamily="18" charset="0"/>
                        </a:rPr>
                        <a:t>人才培育</a:t>
                      </a:r>
                      <a:endParaRPr lang="en-US" altLang="zh-TW" sz="1200" kern="1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600"/>
                        </a:lnSpc>
                        <a:spcAft>
                          <a:spcPts val="0"/>
                        </a:spcAft>
                      </a:pPr>
                      <a:r>
                        <a:rPr lang="en-US" altLang="zh-TW" sz="1200"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sz="1200" kern="100" dirty="0">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latin typeface="Times New Roman" panose="02020603050405020304" pitchFamily="18" charset="0"/>
                          <a:ea typeface="標楷體" panose="03000509000000000000" pitchFamily="65" charset="-120"/>
                          <a:cs typeface="Times New Roman" panose="02020603050405020304" pitchFamily="18" charset="0"/>
                        </a:rPr>
                        <a:t>碩士</a:t>
                      </a:r>
                      <a:r>
                        <a:rPr lang="zh-TW" altLang="en-US" sz="1200" kern="100" dirty="0">
                          <a:latin typeface="Times New Roman" panose="02020603050405020304" pitchFamily="18" charset="0"/>
                          <a:ea typeface="標楷體" panose="03000509000000000000" pitchFamily="65" charset="-120"/>
                          <a:cs typeface="Times New Roman" panose="02020603050405020304" pitchFamily="18" charset="0"/>
                        </a:rPr>
                        <a:t>生</a:t>
                      </a:r>
                      <a:r>
                        <a:rPr lang="en-US" sz="1200"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00" dirty="0">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TW" altLang="en-US" sz="1200" dirty="0">
                          <a:latin typeface="標楷體" panose="03000509000000000000" pitchFamily="65" charset="-120"/>
                          <a:ea typeface="標楷體" panose="03000509000000000000" pitchFamily="65" charset="-120"/>
                        </a:rPr>
                        <a:t>國防產業科技基礎人才培育</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學士生</a:t>
                      </a:r>
                      <a:r>
                        <a:rPr lang="en-US" altLang="zh-TW" sz="1200" dirty="0">
                          <a:latin typeface="標楷體" panose="03000509000000000000" pitchFamily="65" charset="-120"/>
                          <a:ea typeface="標楷體" panose="03000509000000000000" pitchFamily="65" charset="-120"/>
                        </a:rPr>
                        <a:t>)#</a:t>
                      </a:r>
                      <a:endParaRPr lang="zh-TW" altLang="en-US" dirty="0"/>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600"/>
                        </a:lnSpc>
                        <a:spcAft>
                          <a:spcPts val="0"/>
                        </a:spcAft>
                      </a:pPr>
                      <a:endParaRPr lang="en-US" altLang="zh-TW" sz="1200" kern="100" dirty="0">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1730">
                <a:tc>
                  <a:txBody>
                    <a:bodyPr/>
                    <a:lstStyle/>
                    <a:p>
                      <a:pPr algn="ctr">
                        <a:spcAft>
                          <a:spcPts val="0"/>
                        </a:spcAft>
                      </a:pPr>
                      <a:r>
                        <a:rPr lang="en-US" altLang="zh-TW" sz="1400" b="1" kern="100" dirty="0">
                          <a:latin typeface="標楷體" panose="03000509000000000000" pitchFamily="65" charset="-120"/>
                          <a:ea typeface="標楷體" panose="03000509000000000000" pitchFamily="65" charset="-120"/>
                          <a:cs typeface="Times New Roman" panose="02020603050405020304" pitchFamily="18" charset="0"/>
                        </a:rPr>
                        <a:t>281</a:t>
                      </a:r>
                      <a:r>
                        <a:rPr lang="zh-TW" altLang="en-US" sz="1400" b="1" kern="100" dirty="0">
                          <a:latin typeface="標楷體" panose="03000509000000000000" pitchFamily="65" charset="-120"/>
                          <a:ea typeface="標楷體" panose="03000509000000000000" pitchFamily="65" charset="-120"/>
                          <a:cs typeface="Times New Roman" panose="02020603050405020304" pitchFamily="18" charset="0"/>
                        </a:rPr>
                        <a:t>人</a:t>
                      </a:r>
                      <a:r>
                        <a:rPr lang="en-US" altLang="zh-TW" sz="1400" b="1" kern="100" dirty="0">
                          <a:latin typeface="標楷體" panose="03000509000000000000" pitchFamily="65" charset="-120"/>
                          <a:ea typeface="標楷體" panose="03000509000000000000" pitchFamily="65" charset="-120"/>
                          <a:cs typeface="Times New Roman" panose="02020603050405020304" pitchFamily="18" charset="0"/>
                        </a:rPr>
                        <a:t>/6</a:t>
                      </a:r>
                      <a:r>
                        <a:rPr lang="zh-TW" altLang="en-US" sz="1400" b="1" kern="100" dirty="0">
                          <a:latin typeface="標楷體" panose="03000509000000000000" pitchFamily="65" charset="-120"/>
                          <a:ea typeface="標楷體" panose="03000509000000000000" pitchFamily="65" charset="-120"/>
                          <a:cs typeface="Times New Roman" panose="02020603050405020304" pitchFamily="18" charset="0"/>
                        </a:rPr>
                        <a:t>場次</a:t>
                      </a:r>
                      <a:endParaRPr lang="zh-TW" sz="1400" b="1" kern="1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400" b="1" kern="100" dirty="0">
                          <a:latin typeface="標楷體" panose="03000509000000000000" pitchFamily="65" charset="-120"/>
                          <a:ea typeface="標楷體" panose="03000509000000000000" pitchFamily="65" charset="-120"/>
                          <a:cs typeface="Times New Roman" panose="02020603050405020304" pitchFamily="18" charset="0"/>
                        </a:rPr>
                        <a:t>211</a:t>
                      </a:r>
                      <a:r>
                        <a:rPr lang="zh-TW" altLang="en-US" sz="1400" b="1" kern="100" dirty="0">
                          <a:latin typeface="標楷體" panose="03000509000000000000" pitchFamily="65" charset="-120"/>
                          <a:ea typeface="標楷體" panose="03000509000000000000" pitchFamily="65" charset="-120"/>
                          <a:cs typeface="Times New Roman" panose="02020603050405020304" pitchFamily="18" charset="0"/>
                        </a:rPr>
                        <a:t>人次</a:t>
                      </a:r>
                      <a:r>
                        <a:rPr lang="en-US" altLang="zh-TW" sz="1400" b="1" kern="100" dirty="0">
                          <a:latin typeface="標楷體" panose="03000509000000000000" pitchFamily="65" charset="-120"/>
                          <a:ea typeface="標楷體" panose="03000509000000000000" pitchFamily="65" charset="-120"/>
                          <a:cs typeface="Times New Roman" panose="02020603050405020304" pitchFamily="18" charset="0"/>
                        </a:rPr>
                        <a:t>/8</a:t>
                      </a:r>
                      <a:r>
                        <a:rPr lang="zh-TW" altLang="en-US" sz="1400" b="1" kern="100" dirty="0">
                          <a:latin typeface="標楷體" panose="03000509000000000000" pitchFamily="65" charset="-120"/>
                          <a:ea typeface="標楷體" panose="03000509000000000000" pitchFamily="65" charset="-120"/>
                          <a:cs typeface="Times New Roman" panose="02020603050405020304" pitchFamily="18" charset="0"/>
                        </a:rPr>
                        <a:t>場次</a:t>
                      </a:r>
                      <a:endParaRPr lang="zh-TW" sz="1400" b="1" kern="1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400" b="1" kern="100" dirty="0">
                          <a:latin typeface="標楷體" panose="03000509000000000000" pitchFamily="65" charset="-120"/>
                          <a:ea typeface="標楷體" panose="03000509000000000000" pitchFamily="65" charset="-120"/>
                          <a:cs typeface="Times New Roman" panose="02020603050405020304" pitchFamily="18" charset="0"/>
                        </a:rPr>
                        <a:t>20</a:t>
                      </a:r>
                      <a:r>
                        <a:rPr lang="zh-TW" altLang="en-US" sz="1400" b="1" kern="100" dirty="0">
                          <a:latin typeface="標楷體" panose="03000509000000000000" pitchFamily="65" charset="-120"/>
                          <a:ea typeface="標楷體" panose="03000509000000000000" pitchFamily="65" charset="-120"/>
                          <a:cs typeface="Times New Roman" panose="02020603050405020304" pitchFamily="18" charset="0"/>
                        </a:rPr>
                        <a:t>人</a:t>
                      </a:r>
                      <a:endParaRPr lang="zh-TW" sz="1400" b="1" kern="1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400" b="1" kern="100" dirty="0">
                          <a:latin typeface="標楷體" panose="03000509000000000000" pitchFamily="65" charset="-120"/>
                          <a:ea typeface="標楷體" panose="03000509000000000000" pitchFamily="65" charset="-120"/>
                          <a:cs typeface="Times New Roman" panose="02020603050405020304" pitchFamily="18" charset="0"/>
                        </a:rPr>
                        <a:t>284</a:t>
                      </a:r>
                      <a:r>
                        <a:rPr lang="zh-TW" altLang="en-US" sz="1400" b="1" kern="100" dirty="0">
                          <a:latin typeface="標楷體" panose="03000509000000000000" pitchFamily="65" charset="-120"/>
                          <a:ea typeface="標楷體" panose="03000509000000000000" pitchFamily="65" charset="-120"/>
                          <a:cs typeface="Times New Roman" panose="02020603050405020304" pitchFamily="18" charset="0"/>
                        </a:rPr>
                        <a:t>人</a:t>
                      </a:r>
                      <a:endParaRPr lang="zh-TW" sz="1400" b="1" kern="1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altLang="zh-TW" sz="1400" b="1" dirty="0">
                          <a:latin typeface="標楷體" panose="03000509000000000000" pitchFamily="65" charset="-120"/>
                          <a:ea typeface="標楷體" panose="03000509000000000000" pitchFamily="65" charset="-120"/>
                        </a:rPr>
                        <a:t>27</a:t>
                      </a:r>
                      <a:r>
                        <a:rPr lang="zh-TW" altLang="en-US" sz="1400" b="1" dirty="0">
                          <a:latin typeface="標楷體" panose="03000509000000000000" pitchFamily="65" charset="-120"/>
                          <a:ea typeface="標楷體" panose="03000509000000000000" pitchFamily="65" charset="-120"/>
                        </a:rPr>
                        <a:t>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TW" sz="1400" b="1" kern="100" dirty="0">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cxnSp>
        <p:nvCxnSpPr>
          <p:cNvPr id="15" name="直接连接符 5">
            <a:extLst>
              <a:ext uri="{FF2B5EF4-FFF2-40B4-BE49-F238E27FC236}">
                <a16:creationId xmlns:a16="http://schemas.microsoft.com/office/drawing/2014/main" id="{8445CEFE-1EF3-43EA-84FE-1C935A10BB88}"/>
              </a:ext>
            </a:extLst>
          </p:cNvPr>
          <p:cNvCxnSpPr>
            <a:cxnSpLocks/>
          </p:cNvCxnSpPr>
          <p:nvPr/>
        </p:nvCxnSpPr>
        <p:spPr>
          <a:xfrm>
            <a:off x="407685" y="1754696"/>
            <a:ext cx="11193211" cy="0"/>
          </a:xfrm>
          <a:prstGeom prst="line">
            <a:avLst/>
          </a:prstGeom>
          <a:noFill/>
          <a:ln w="19050" cap="flat" cmpd="sng" algn="ctr">
            <a:solidFill>
              <a:sysClr val="window" lastClr="FFFFFF">
                <a:lumMod val="65000"/>
              </a:sysClr>
            </a:solidFill>
            <a:prstDash val="solid"/>
            <a:miter lim="800000"/>
          </a:ln>
          <a:effectLst/>
        </p:spPr>
      </p:cxnSp>
      <p:sp>
        <p:nvSpPr>
          <p:cNvPr id="16" name="矩形 15">
            <a:extLst>
              <a:ext uri="{FF2B5EF4-FFF2-40B4-BE49-F238E27FC236}">
                <a16:creationId xmlns:a16="http://schemas.microsoft.com/office/drawing/2014/main" id="{A00B7C0D-26DF-4D43-8BC9-7B9DF60A2E99}"/>
              </a:ext>
            </a:extLst>
          </p:cNvPr>
          <p:cNvSpPr/>
          <p:nvPr/>
        </p:nvSpPr>
        <p:spPr>
          <a:xfrm>
            <a:off x="4473570" y="25512"/>
            <a:ext cx="301236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0000FF"/>
                </a:solidFill>
                <a:effectLst/>
                <a:uLnTx/>
                <a:uFillTx/>
                <a:latin typeface="KaiTi" panose="02010609060101010101" pitchFamily="49" charset="-122"/>
                <a:ea typeface="KaiTi" panose="02010609060101010101" pitchFamily="49" charset="-122"/>
              </a:rPr>
              <a:t>人才培育</a:t>
            </a:r>
            <a:r>
              <a:rPr lang="zh-TW" altLang="en-US" sz="3600" b="1" dirty="0">
                <a:solidFill>
                  <a:srgbClr val="0000FF"/>
                </a:solidFill>
                <a:latin typeface="KaiTi" panose="02010609060101010101" pitchFamily="49" charset="-122"/>
                <a:ea typeface="KaiTi" panose="02010609060101010101" pitchFamily="49" charset="-122"/>
              </a:rPr>
              <a:t>成果</a:t>
            </a:r>
            <a:endParaRPr kumimoji="0" lang="zh-TW" altLang="en-US" sz="3600" b="1" i="0" u="none" strike="noStrike" kern="1200" cap="none" spc="0" normalizeH="0" baseline="0" noProof="0" dirty="0">
              <a:ln>
                <a:noFill/>
              </a:ln>
              <a:solidFill>
                <a:srgbClr val="0000FF"/>
              </a:solidFill>
              <a:effectLst/>
              <a:uLnTx/>
              <a:uFillTx/>
              <a:latin typeface="KaiTi" panose="02010609060101010101" pitchFamily="49" charset="-122"/>
              <a:ea typeface="KaiTi" panose="02010609060101010101" pitchFamily="49" charset="-122"/>
            </a:endParaRPr>
          </a:p>
        </p:txBody>
      </p:sp>
      <p:sp>
        <p:nvSpPr>
          <p:cNvPr id="17" name="五邊形 2">
            <a:extLst>
              <a:ext uri="{FF2B5EF4-FFF2-40B4-BE49-F238E27FC236}">
                <a16:creationId xmlns:a16="http://schemas.microsoft.com/office/drawing/2014/main" id="{331E92C1-87B7-4D03-943F-18A04DA10180}"/>
              </a:ext>
            </a:extLst>
          </p:cNvPr>
          <p:cNvSpPr/>
          <p:nvPr/>
        </p:nvSpPr>
        <p:spPr>
          <a:xfrm rot="21420000">
            <a:off x="131480" y="3478202"/>
            <a:ext cx="2137853" cy="424020"/>
          </a:xfrm>
          <a:prstGeom prst="homePlat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sng"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三個年度培育人數</a:t>
            </a:r>
          </a:p>
        </p:txBody>
      </p:sp>
      <p:sp>
        <p:nvSpPr>
          <p:cNvPr id="18" name="五邊形 22">
            <a:extLst>
              <a:ext uri="{FF2B5EF4-FFF2-40B4-BE49-F238E27FC236}">
                <a16:creationId xmlns:a16="http://schemas.microsoft.com/office/drawing/2014/main" id="{0901BEC2-E790-47E4-8372-F8188967F2E9}"/>
              </a:ext>
            </a:extLst>
          </p:cNvPr>
          <p:cNvSpPr/>
          <p:nvPr/>
        </p:nvSpPr>
        <p:spPr>
          <a:xfrm rot="21420000">
            <a:off x="183335" y="1985669"/>
            <a:ext cx="2405503" cy="420371"/>
          </a:xfrm>
          <a:prstGeom prst="homePlat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sng"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培育高階研發人才</a:t>
            </a:r>
          </a:p>
        </p:txBody>
      </p:sp>
      <p:sp>
        <p:nvSpPr>
          <p:cNvPr id="19" name="五邊形 23">
            <a:extLst>
              <a:ext uri="{FF2B5EF4-FFF2-40B4-BE49-F238E27FC236}">
                <a16:creationId xmlns:a16="http://schemas.microsoft.com/office/drawing/2014/main" id="{B44B4EBB-B359-452A-B74B-A1B17A69877C}"/>
              </a:ext>
            </a:extLst>
          </p:cNvPr>
          <p:cNvSpPr/>
          <p:nvPr/>
        </p:nvSpPr>
        <p:spPr>
          <a:xfrm rot="21420000">
            <a:off x="183638" y="642094"/>
            <a:ext cx="2137853" cy="424953"/>
          </a:xfrm>
          <a:prstGeom prst="homePlat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sng"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延攬優秀人才</a:t>
            </a:r>
            <a:endParaRPr kumimoji="0" lang="en-US" altLang="zh-TW" sz="2000" b="1" i="0" u="sng"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sp>
        <p:nvSpPr>
          <p:cNvPr id="20" name="五邊形 26">
            <a:extLst>
              <a:ext uri="{FF2B5EF4-FFF2-40B4-BE49-F238E27FC236}">
                <a16:creationId xmlns:a16="http://schemas.microsoft.com/office/drawing/2014/main" id="{BDCE9517-9388-4DAE-BEDF-DC5A04145912}"/>
              </a:ext>
            </a:extLst>
          </p:cNvPr>
          <p:cNvSpPr/>
          <p:nvPr/>
        </p:nvSpPr>
        <p:spPr>
          <a:xfrm rot="21420000">
            <a:off x="172116" y="5163351"/>
            <a:ext cx="2149463" cy="440778"/>
          </a:xfrm>
          <a:prstGeom prst="homePlat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sng"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生涯發展管道</a:t>
            </a:r>
          </a:p>
        </p:txBody>
      </p:sp>
      <p:sp>
        <p:nvSpPr>
          <p:cNvPr id="21" name="矩形 20">
            <a:extLst>
              <a:ext uri="{FF2B5EF4-FFF2-40B4-BE49-F238E27FC236}">
                <a16:creationId xmlns:a16="http://schemas.microsoft.com/office/drawing/2014/main" id="{02E523CF-63BC-4499-93BD-1F628B15E7BB}"/>
              </a:ext>
            </a:extLst>
          </p:cNvPr>
          <p:cNvSpPr/>
          <p:nvPr/>
        </p:nvSpPr>
        <p:spPr>
          <a:xfrm>
            <a:off x="2427341" y="1023073"/>
            <a:ext cx="9148540" cy="73712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ts val="26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依本中心所發展資通電五大分項核心技術領域</a:t>
            </a:r>
            <a:r>
              <a:rPr kumimoji="0" lang="zh-TW" altLang="en-US" sz="18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延攬本校相關領域之優秀教授</a:t>
            </a:r>
            <a:r>
              <a:rPr kumimoji="0" lang="zh-TW" altLang="en-US" sz="18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主持領導學士生、碩</a:t>
            </a:r>
            <a:r>
              <a:rPr kumimoji="0" lang="en-US" altLang="zh-TW" sz="18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a:t>
            </a:r>
            <a:r>
              <a:rPr kumimoji="0" lang="zh-TW" altLang="en-US" sz="18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博士生、博士後研究投入各分項研究。</a:t>
            </a:r>
          </a:p>
        </p:txBody>
      </p:sp>
    </p:spTree>
    <p:extLst>
      <p:ext uri="{BB962C8B-B14F-4D97-AF65-F5344CB8AC3E}">
        <p14:creationId xmlns:p14="http://schemas.microsoft.com/office/powerpoint/2010/main" val="1183139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圓角矩形 25">
            <a:extLst>
              <a:ext uri="{FF2B5EF4-FFF2-40B4-BE49-F238E27FC236}">
                <a16:creationId xmlns:a16="http://schemas.microsoft.com/office/drawing/2014/main" id="{01F75880-122E-410A-9462-7FEE6A542211}"/>
              </a:ext>
            </a:extLst>
          </p:cNvPr>
          <p:cNvSpPr/>
          <p:nvPr/>
        </p:nvSpPr>
        <p:spPr>
          <a:xfrm>
            <a:off x="125730" y="867108"/>
            <a:ext cx="11965751" cy="271670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7788" marR="0" lvl="1" indent="0" algn="just" defTabSz="622300" rtl="0" eaLnBrk="1" fontAlgn="auto" latinLnBrk="0" hangingPunct="1">
              <a:lnSpc>
                <a:spcPts val="1400"/>
              </a:lnSpc>
              <a:spcBef>
                <a:spcPct val="0"/>
              </a:spcBef>
              <a:spcAft>
                <a:spcPct val="15000"/>
              </a:spcAft>
              <a:buClrTx/>
              <a:buSzTx/>
              <a:buFontTx/>
              <a:buNone/>
              <a:tabLst/>
              <a:defRPr/>
            </a:pPr>
            <a:endParaRPr kumimoji="0" lang="en-US" altLang="zh-TW" sz="12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22" name="矩形 21">
            <a:extLst>
              <a:ext uri="{FF2B5EF4-FFF2-40B4-BE49-F238E27FC236}">
                <a16:creationId xmlns:a16="http://schemas.microsoft.com/office/drawing/2014/main" id="{BC7E7C9A-5FA3-4D97-8EE3-C02018724DA5}"/>
              </a:ext>
            </a:extLst>
          </p:cNvPr>
          <p:cNvSpPr/>
          <p:nvPr/>
        </p:nvSpPr>
        <p:spPr>
          <a:xfrm>
            <a:off x="4873835" y="776063"/>
            <a:ext cx="2518638"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sng"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前瞻科技與系統學術研究中心</a:t>
            </a:r>
            <a:endParaRPr kumimoji="0" lang="zh-TW" altLang="en-US" sz="1400" b="0" i="0" u="sng" strike="noStrike" kern="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grpSp>
        <p:nvGrpSpPr>
          <p:cNvPr id="23" name="群組 55">
            <a:extLst>
              <a:ext uri="{FF2B5EF4-FFF2-40B4-BE49-F238E27FC236}">
                <a16:creationId xmlns:a16="http://schemas.microsoft.com/office/drawing/2014/main" id="{817ABDE9-066A-4151-88BE-9FBEF0F3FCBE}"/>
              </a:ext>
            </a:extLst>
          </p:cNvPr>
          <p:cNvGrpSpPr/>
          <p:nvPr/>
        </p:nvGrpSpPr>
        <p:grpSpPr>
          <a:xfrm>
            <a:off x="404328" y="1043639"/>
            <a:ext cx="8014875" cy="794340"/>
            <a:chOff x="2167739" y="2684777"/>
            <a:chExt cx="8087177" cy="869345"/>
          </a:xfrm>
        </p:grpSpPr>
        <p:sp>
          <p:nvSpPr>
            <p:cNvPr id="24" name="手繪多邊形 28">
              <a:extLst>
                <a:ext uri="{FF2B5EF4-FFF2-40B4-BE49-F238E27FC236}">
                  <a16:creationId xmlns:a16="http://schemas.microsoft.com/office/drawing/2014/main" id="{3777E0ED-E244-4BF9-994A-7C242CA1553F}"/>
                </a:ext>
              </a:extLst>
            </p:cNvPr>
            <p:cNvSpPr/>
            <p:nvPr/>
          </p:nvSpPr>
          <p:spPr>
            <a:xfrm>
              <a:off x="2167739" y="2726172"/>
              <a:ext cx="1602946" cy="463448"/>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ABC46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zh-TW" altLang="en-US" sz="4000" b="0" i="0" u="none" strike="noStrike" kern="1200" cap="none" spc="0" normalizeH="0" baseline="0" noProof="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25" name="手繪多邊形 30">
              <a:extLst>
                <a:ext uri="{FF2B5EF4-FFF2-40B4-BE49-F238E27FC236}">
                  <a16:creationId xmlns:a16="http://schemas.microsoft.com/office/drawing/2014/main" id="{E083268A-E431-4F98-A0C1-DB01B09D2379}"/>
                </a:ext>
              </a:extLst>
            </p:cNvPr>
            <p:cNvSpPr/>
            <p:nvPr/>
          </p:nvSpPr>
          <p:spPr>
            <a:xfrm>
              <a:off x="3837722" y="2717734"/>
              <a:ext cx="1521260" cy="483827"/>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F6AB3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zh-TW" altLang="en-US" sz="4000" b="0" i="0" u="none" strike="noStrike" kern="1200" cap="none" spc="0" normalizeH="0" baseline="0" noProof="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26" name="手繪多邊形 32">
              <a:extLst>
                <a:ext uri="{FF2B5EF4-FFF2-40B4-BE49-F238E27FC236}">
                  <a16:creationId xmlns:a16="http://schemas.microsoft.com/office/drawing/2014/main" id="{314D618B-C92A-4E71-B18C-CBDB763596BA}"/>
                </a:ext>
              </a:extLst>
            </p:cNvPr>
            <p:cNvSpPr/>
            <p:nvPr/>
          </p:nvSpPr>
          <p:spPr>
            <a:xfrm>
              <a:off x="5432633" y="2718981"/>
              <a:ext cx="1506469" cy="491562"/>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CC4D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zh-TW" altLang="en-US" sz="4000" b="0" i="0" u="none" strike="noStrike" kern="1200" cap="none" spc="0" normalizeH="0" baseline="0" noProof="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27" name="手繪多邊形 33">
              <a:extLst>
                <a:ext uri="{FF2B5EF4-FFF2-40B4-BE49-F238E27FC236}">
                  <a16:creationId xmlns:a16="http://schemas.microsoft.com/office/drawing/2014/main" id="{7025D1C1-1C09-44DE-9A3B-CC593F97B89E}"/>
                </a:ext>
              </a:extLst>
            </p:cNvPr>
            <p:cNvSpPr/>
            <p:nvPr/>
          </p:nvSpPr>
          <p:spPr>
            <a:xfrm>
              <a:off x="7022744" y="2718981"/>
              <a:ext cx="1596527" cy="482580"/>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56697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zh-TW" altLang="en-US" sz="4000" b="0" i="0" u="none" strike="noStrike" kern="1200" cap="none" spc="0" normalizeH="0" baseline="0" noProof="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28" name="手繪多邊形 35">
              <a:extLst>
                <a:ext uri="{FF2B5EF4-FFF2-40B4-BE49-F238E27FC236}">
                  <a16:creationId xmlns:a16="http://schemas.microsoft.com/office/drawing/2014/main" id="{6B6FED57-75B0-4B69-8704-8F9077062F1D}"/>
                </a:ext>
              </a:extLst>
            </p:cNvPr>
            <p:cNvSpPr/>
            <p:nvPr/>
          </p:nvSpPr>
          <p:spPr>
            <a:xfrm>
              <a:off x="8691701" y="2707102"/>
              <a:ext cx="1563215" cy="503748"/>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95A5B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zh-TW" altLang="en-US" sz="4000" b="0" i="0" u="none" strike="noStrike" kern="1200" cap="none" spc="0" normalizeH="0" baseline="0" noProof="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29" name="文字方塊 28">
              <a:extLst>
                <a:ext uri="{FF2B5EF4-FFF2-40B4-BE49-F238E27FC236}">
                  <a16:creationId xmlns:a16="http://schemas.microsoft.com/office/drawing/2014/main" id="{EFAAC2EF-9BB3-4289-89CD-2A3A29350694}"/>
                </a:ext>
              </a:extLst>
            </p:cNvPr>
            <p:cNvSpPr txBox="1"/>
            <p:nvPr/>
          </p:nvSpPr>
          <p:spPr>
            <a:xfrm>
              <a:off x="2243401" y="2684777"/>
              <a:ext cx="1458957" cy="522100"/>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400" b="1" i="0" u="sng"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分項一</a:t>
              </a:r>
              <a:endParaRPr kumimoji="0" lang="en-US" altLang="zh-TW" sz="1400" b="1" i="0" u="sng"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智慧晶片</a:t>
              </a:r>
            </a:p>
          </p:txBody>
        </p:sp>
        <p:sp>
          <p:nvSpPr>
            <p:cNvPr id="30" name="文字方塊 29">
              <a:extLst>
                <a:ext uri="{FF2B5EF4-FFF2-40B4-BE49-F238E27FC236}">
                  <a16:creationId xmlns:a16="http://schemas.microsoft.com/office/drawing/2014/main" id="{F5AEC438-9F21-4450-AD44-673AB2C59F5A}"/>
                </a:ext>
              </a:extLst>
            </p:cNvPr>
            <p:cNvSpPr txBox="1"/>
            <p:nvPr/>
          </p:nvSpPr>
          <p:spPr>
            <a:xfrm>
              <a:off x="3872361" y="2687142"/>
              <a:ext cx="1458957" cy="509749"/>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400" b="1" i="0" u="sng"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分項二</a:t>
              </a:r>
              <a:endParaRPr kumimoji="0" lang="en-US" altLang="zh-TW" sz="1400" b="1" i="0" u="sng"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雷達</a:t>
              </a:r>
              <a:r>
                <a:rPr kumimoji="0" lang="en-US" altLang="zh-TW" sz="12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a:t>
              </a:r>
              <a:r>
                <a:rPr kumimoji="0" lang="zh-TW" altLang="en-US" sz="12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通信</a:t>
              </a:r>
              <a:r>
                <a:rPr kumimoji="0" lang="en-US" altLang="zh-TW" sz="12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a:t>
              </a:r>
              <a:r>
                <a:rPr kumimoji="0" lang="zh-TW" altLang="en-US" sz="12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電子戰</a:t>
              </a:r>
            </a:p>
          </p:txBody>
        </p:sp>
        <p:sp>
          <p:nvSpPr>
            <p:cNvPr id="31" name="文字方塊 30">
              <a:extLst>
                <a:ext uri="{FF2B5EF4-FFF2-40B4-BE49-F238E27FC236}">
                  <a16:creationId xmlns:a16="http://schemas.microsoft.com/office/drawing/2014/main" id="{4B60B1CD-BC28-4111-856E-9EBCD5147D4B}"/>
                </a:ext>
              </a:extLst>
            </p:cNvPr>
            <p:cNvSpPr txBox="1"/>
            <p:nvPr/>
          </p:nvSpPr>
          <p:spPr>
            <a:xfrm>
              <a:off x="5452978" y="2696847"/>
              <a:ext cx="1493049" cy="522100"/>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400" b="1" i="0" u="sng"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分項三</a:t>
              </a:r>
              <a:r>
                <a:rPr kumimoji="0" lang="zh-TW" altLang="en-US" sz="14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    </a:t>
              </a:r>
              <a:endParaRPr kumimoji="0" lang="en-US" altLang="zh-TW" sz="14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資安技術</a:t>
              </a:r>
            </a:p>
          </p:txBody>
        </p:sp>
        <p:sp>
          <p:nvSpPr>
            <p:cNvPr id="32" name="文字方塊 31">
              <a:extLst>
                <a:ext uri="{FF2B5EF4-FFF2-40B4-BE49-F238E27FC236}">
                  <a16:creationId xmlns:a16="http://schemas.microsoft.com/office/drawing/2014/main" id="{09A070A8-BA22-42BF-BC60-DBEBAF856B25}"/>
                </a:ext>
              </a:extLst>
            </p:cNvPr>
            <p:cNvSpPr txBox="1"/>
            <p:nvPr/>
          </p:nvSpPr>
          <p:spPr>
            <a:xfrm>
              <a:off x="7060763" y="2696909"/>
              <a:ext cx="1458957" cy="522100"/>
            </a:xfrm>
            <a:prstGeom prst="rect">
              <a:avLst/>
            </a:prstGeom>
            <a:noFill/>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400" b="1" i="0" u="sng"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分項四</a:t>
              </a:r>
              <a:endParaRPr kumimoji="0" lang="en-US" altLang="zh-TW" sz="1400" b="1" i="0" u="sng"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人工智慧</a:t>
              </a:r>
            </a:p>
          </p:txBody>
        </p:sp>
        <p:sp>
          <p:nvSpPr>
            <p:cNvPr id="33" name="文字方塊 32">
              <a:extLst>
                <a:ext uri="{FF2B5EF4-FFF2-40B4-BE49-F238E27FC236}">
                  <a16:creationId xmlns:a16="http://schemas.microsoft.com/office/drawing/2014/main" id="{C1D34BE2-7AA3-4D29-A717-EDD9B7541620}"/>
                </a:ext>
              </a:extLst>
            </p:cNvPr>
            <p:cNvSpPr txBox="1"/>
            <p:nvPr/>
          </p:nvSpPr>
          <p:spPr>
            <a:xfrm>
              <a:off x="8702417" y="3149916"/>
              <a:ext cx="1458957" cy="4042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grpSp>
      <p:sp>
        <p:nvSpPr>
          <p:cNvPr id="34" name="矩形 33">
            <a:extLst>
              <a:ext uri="{FF2B5EF4-FFF2-40B4-BE49-F238E27FC236}">
                <a16:creationId xmlns:a16="http://schemas.microsoft.com/office/drawing/2014/main" id="{E42D39D7-A4CE-40F0-8CA5-C9867AA45BCC}"/>
              </a:ext>
            </a:extLst>
          </p:cNvPr>
          <p:cNvSpPr/>
          <p:nvPr/>
        </p:nvSpPr>
        <p:spPr>
          <a:xfrm>
            <a:off x="4212233" y="3181320"/>
            <a:ext cx="3336446"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rPr>
              <a:t>成為國防科研領域智庫</a:t>
            </a:r>
            <a:endParaRPr kumimoji="0" lang="en-US" altLang="zh-TW" sz="1600" b="1" i="0" u="none" strike="noStrike" kern="0" cap="none" spc="0" normalizeH="0" baseline="0" noProof="0" dirty="0">
              <a:ln>
                <a:noFill/>
              </a:ln>
              <a:solidFill>
                <a:srgbClr val="FF0000"/>
              </a:solidFill>
              <a:effectLst/>
              <a:uLnTx/>
              <a:uFillTx/>
              <a:latin typeface="標楷體" panose="03000509000000000000" pitchFamily="65" charset="-120"/>
              <a:ea typeface="標楷體" panose="03000509000000000000" pitchFamily="65" charset="-120"/>
              <a:cs typeface="+mn-cs"/>
            </a:endParaRPr>
          </a:p>
        </p:txBody>
      </p:sp>
      <p:sp>
        <p:nvSpPr>
          <p:cNvPr id="35" name="文字方塊 34">
            <a:extLst>
              <a:ext uri="{FF2B5EF4-FFF2-40B4-BE49-F238E27FC236}">
                <a16:creationId xmlns:a16="http://schemas.microsoft.com/office/drawing/2014/main" id="{6C9ADEFA-37A1-4B8E-A685-766986F414E4}"/>
              </a:ext>
            </a:extLst>
          </p:cNvPr>
          <p:cNvSpPr txBox="1"/>
          <p:nvPr/>
        </p:nvSpPr>
        <p:spPr>
          <a:xfrm>
            <a:off x="9486645" y="5828883"/>
            <a:ext cx="21031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0" cap="none" spc="0" normalizeH="0" baseline="0" noProof="0" dirty="0">
                <a:ln>
                  <a:noFill/>
                </a:ln>
                <a:solidFill>
                  <a:srgbClr val="FFFFFF"/>
                </a:solidFill>
                <a:effectLst/>
                <a:uLnTx/>
                <a:uFillTx/>
                <a:latin typeface="微軟正黑體" pitchFamily="34" charset="-120"/>
                <a:ea typeface="微軟正黑體" pitchFamily="34" charset="-120"/>
                <a:cs typeface="+mn-cs"/>
              </a:rPr>
              <a:t>指導</a:t>
            </a:r>
          </a:p>
        </p:txBody>
      </p:sp>
      <p:sp>
        <p:nvSpPr>
          <p:cNvPr id="36" name="圖說文字: 向右箭號 35">
            <a:extLst>
              <a:ext uri="{FF2B5EF4-FFF2-40B4-BE49-F238E27FC236}">
                <a16:creationId xmlns:a16="http://schemas.microsoft.com/office/drawing/2014/main" id="{4D294BA1-F1BB-4B03-97D0-E8A4BD631127}"/>
              </a:ext>
            </a:extLst>
          </p:cNvPr>
          <p:cNvSpPr/>
          <p:nvPr/>
        </p:nvSpPr>
        <p:spPr>
          <a:xfrm rot="5400000">
            <a:off x="3215728" y="-1719504"/>
            <a:ext cx="427148" cy="4902308"/>
          </a:xfrm>
          <a:prstGeom prst="rightArrowCallou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國防部軍備局</a:t>
            </a:r>
          </a:p>
        </p:txBody>
      </p:sp>
      <p:sp>
        <p:nvSpPr>
          <p:cNvPr id="37" name="圖說文字: 向左箭號 36">
            <a:extLst>
              <a:ext uri="{FF2B5EF4-FFF2-40B4-BE49-F238E27FC236}">
                <a16:creationId xmlns:a16="http://schemas.microsoft.com/office/drawing/2014/main" id="{6AA0798D-D451-481E-9FD6-2A06D4ED1FC7}"/>
              </a:ext>
            </a:extLst>
          </p:cNvPr>
          <p:cNvSpPr/>
          <p:nvPr/>
        </p:nvSpPr>
        <p:spPr>
          <a:xfrm rot="16200000">
            <a:off x="8455542" y="-1700356"/>
            <a:ext cx="427148" cy="4864011"/>
          </a:xfrm>
          <a:prstGeom prst="leftArrowCallou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國防科技學研總辧</a:t>
            </a:r>
          </a:p>
        </p:txBody>
      </p:sp>
      <p:sp>
        <p:nvSpPr>
          <p:cNvPr id="38" name="矩形 37">
            <a:extLst>
              <a:ext uri="{FF2B5EF4-FFF2-40B4-BE49-F238E27FC236}">
                <a16:creationId xmlns:a16="http://schemas.microsoft.com/office/drawing/2014/main" id="{0428F3B3-C7C7-4A31-AAEF-0EEB4971659B}"/>
              </a:ext>
            </a:extLst>
          </p:cNvPr>
          <p:cNvSpPr/>
          <p:nvPr/>
        </p:nvSpPr>
        <p:spPr>
          <a:xfrm>
            <a:off x="859119" y="6133297"/>
            <a:ext cx="5227807" cy="466481"/>
          </a:xfrm>
          <a:prstGeom prst="rect">
            <a:avLst/>
          </a:prstGeom>
          <a:solidFill>
            <a:srgbClr val="56697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突破式國防先進科技研究計畫</a:t>
            </a:r>
            <a:r>
              <a:rPr kumimoji="0" lang="en-US" altLang="zh-TW" sz="18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a:t>
            </a:r>
            <a:r>
              <a:rPr kumimoji="0" lang="zh-TW" altLang="en-US" sz="18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國防部學合案</a:t>
            </a:r>
            <a:endParaRPr kumimoji="0" lang="en-US" altLang="zh-TW" sz="18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39" name="矩形 38">
            <a:extLst>
              <a:ext uri="{FF2B5EF4-FFF2-40B4-BE49-F238E27FC236}">
                <a16:creationId xmlns:a16="http://schemas.microsoft.com/office/drawing/2014/main" id="{9546368A-8364-421C-99F2-F6FA0B2EB0E0}"/>
              </a:ext>
            </a:extLst>
          </p:cNvPr>
          <p:cNvSpPr/>
          <p:nvPr/>
        </p:nvSpPr>
        <p:spPr>
          <a:xfrm>
            <a:off x="6074226" y="6133283"/>
            <a:ext cx="5121023" cy="47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srgbClr val="2683C6">
                    <a:lumMod val="50000"/>
                  </a:srgbClr>
                </a:solidFill>
                <a:effectLst/>
                <a:uLnTx/>
                <a:uFillTx/>
                <a:latin typeface="標楷體" panose="03000509000000000000" pitchFamily="65" charset="-120"/>
                <a:ea typeface="標楷體" panose="03000509000000000000" pitchFamily="65" charset="-120"/>
                <a:cs typeface="+mn-cs"/>
              </a:rPr>
              <a:t>國防科研探索計畫</a:t>
            </a:r>
            <a:endParaRPr kumimoji="0" lang="en-US" altLang="zh-TW" sz="1800" b="1" i="0" u="none" strike="noStrike" kern="0" cap="none" spc="0" normalizeH="0" baseline="0" noProof="0" dirty="0">
              <a:ln>
                <a:noFill/>
              </a:ln>
              <a:solidFill>
                <a:srgbClr val="2683C6">
                  <a:lumMod val="50000"/>
                </a:srgbClr>
              </a:solidFill>
              <a:effectLst/>
              <a:uLnTx/>
              <a:uFillTx/>
              <a:latin typeface="標楷體" panose="03000509000000000000" pitchFamily="65" charset="-120"/>
              <a:ea typeface="標楷體" panose="03000509000000000000" pitchFamily="65" charset="-120"/>
              <a:cs typeface="+mn-cs"/>
            </a:endParaRPr>
          </a:p>
        </p:txBody>
      </p:sp>
      <p:sp>
        <p:nvSpPr>
          <p:cNvPr id="40" name="矩形 39">
            <a:extLst>
              <a:ext uri="{FF2B5EF4-FFF2-40B4-BE49-F238E27FC236}">
                <a16:creationId xmlns:a16="http://schemas.microsoft.com/office/drawing/2014/main" id="{33229F0D-219C-431E-BF5B-9624D7B3FCD8}"/>
              </a:ext>
            </a:extLst>
          </p:cNvPr>
          <p:cNvSpPr/>
          <p:nvPr/>
        </p:nvSpPr>
        <p:spPr>
          <a:xfrm>
            <a:off x="5691881" y="504022"/>
            <a:ext cx="698645" cy="300208"/>
          </a:xfrm>
          <a:prstGeom prst="rect">
            <a:avLst/>
          </a:prstGeom>
          <a:solidFill>
            <a:schemeClr val="tx1"/>
          </a:solidFill>
          <a:ln>
            <a:solidFill>
              <a:srgbClr val="FACD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指導</a:t>
            </a:r>
          </a:p>
        </p:txBody>
      </p:sp>
      <p:sp>
        <p:nvSpPr>
          <p:cNvPr id="41" name="內容版面配置區 54">
            <a:extLst>
              <a:ext uri="{FF2B5EF4-FFF2-40B4-BE49-F238E27FC236}">
                <a16:creationId xmlns:a16="http://schemas.microsoft.com/office/drawing/2014/main" id="{C42B7C4C-7C0B-45F3-995E-BD524D2ED3F2}"/>
              </a:ext>
            </a:extLst>
          </p:cNvPr>
          <p:cNvSpPr txBox="1">
            <a:spLocks/>
          </p:cNvSpPr>
          <p:nvPr/>
        </p:nvSpPr>
        <p:spPr>
          <a:xfrm>
            <a:off x="175097" y="4115641"/>
            <a:ext cx="3645079" cy="1185287"/>
          </a:xfrm>
          <a:prstGeom prst="rect">
            <a:avLst/>
          </a:prstGeom>
        </p:spPr>
        <p:txBody>
          <a:bodyPr/>
          <a:lstStyle/>
          <a:p>
            <a:pPr marL="187325" marR="0" lvl="0" indent="-187325" algn="just" defTabSz="914400" rtl="0" eaLnBrk="1" fontAlgn="auto" latinLnBrk="0" hangingPunct="1">
              <a:lnSpc>
                <a:spcPts val="2000"/>
              </a:lnSpc>
              <a:spcBef>
                <a:spcPts val="1000"/>
              </a:spcBef>
              <a:spcAft>
                <a:spcPts val="0"/>
              </a:spcAft>
              <a:buClrTx/>
              <a:buSzTx/>
              <a:buFont typeface="Wingdings" panose="05000000000000000000" pitchFamily="2" charset="2"/>
              <a:buChar char="n"/>
              <a:tabLst/>
              <a:defRPr/>
            </a:pPr>
            <a:r>
              <a:rPr kumimoji="0" lang="zh-TW" altLang="en-US" sz="16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規劃前瞻資通電科技發展技術藍圖</a:t>
            </a:r>
            <a:endParaRPr kumimoji="0" lang="en-US" altLang="zh-TW" sz="16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a:p>
            <a:pPr marL="187325" marR="0" lvl="0" indent="-187325" algn="just" defTabSz="914400" rtl="0" eaLnBrk="1" fontAlgn="auto" latinLnBrk="0" hangingPunct="1">
              <a:lnSpc>
                <a:spcPts val="2000"/>
              </a:lnSpc>
              <a:spcBef>
                <a:spcPts val="1000"/>
              </a:spcBef>
              <a:spcAft>
                <a:spcPts val="0"/>
              </a:spcAft>
              <a:buClrTx/>
              <a:buSzTx/>
              <a:buFont typeface="Wingdings" panose="05000000000000000000" pitchFamily="2" charset="2"/>
              <a:buChar char="n"/>
              <a:tabLst/>
              <a:defRPr/>
            </a:pPr>
            <a:r>
              <a:rPr kumimoji="0" lang="zh-TW" altLang="en-US" sz="16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國防科技研發基礎能量建置</a:t>
            </a:r>
            <a:endParaRPr kumimoji="0" lang="en-US" altLang="zh-TW" sz="16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a:p>
            <a:pPr marL="187325" marR="0" lvl="0" indent="-187325" algn="just" defTabSz="914400" rtl="0" eaLnBrk="1" fontAlgn="auto" latinLnBrk="0" hangingPunct="1">
              <a:lnSpc>
                <a:spcPts val="2000"/>
              </a:lnSpc>
              <a:spcBef>
                <a:spcPts val="1000"/>
              </a:spcBef>
              <a:spcAft>
                <a:spcPts val="0"/>
              </a:spcAft>
              <a:buClrTx/>
              <a:buSzTx/>
              <a:buFont typeface="Wingdings" panose="05000000000000000000" pitchFamily="2" charset="2"/>
              <a:buChar char="n"/>
              <a:tabLst/>
              <a:defRPr/>
            </a:pPr>
            <a:r>
              <a:rPr kumimoji="0" lang="zh-TW" altLang="en-US" sz="16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資通電科技商用轉軍用規劃平台</a:t>
            </a:r>
            <a:endParaRPr kumimoji="0" lang="en-US" altLang="zh-TW" sz="16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p:txBody>
      </p:sp>
      <p:sp>
        <p:nvSpPr>
          <p:cNvPr id="42" name="矩形 41">
            <a:extLst>
              <a:ext uri="{FF2B5EF4-FFF2-40B4-BE49-F238E27FC236}">
                <a16:creationId xmlns:a16="http://schemas.microsoft.com/office/drawing/2014/main" id="{C6B2092D-3186-4032-A08F-C3BA72B94C06}"/>
              </a:ext>
            </a:extLst>
          </p:cNvPr>
          <p:cNvSpPr/>
          <p:nvPr/>
        </p:nvSpPr>
        <p:spPr>
          <a:xfrm>
            <a:off x="4007500" y="7056"/>
            <a:ext cx="4204997" cy="477054"/>
          </a:xfrm>
          <a:prstGeom prst="rect">
            <a:avLst/>
          </a:prstGeom>
        </p:spPr>
        <p:txBody>
          <a:bodyPr wrap="none">
            <a:sp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srgbClr val="0000FF"/>
                </a:solidFill>
                <a:effectLst/>
                <a:uLnTx/>
                <a:uFillTx/>
                <a:latin typeface="KaiTi" panose="02010609060101010101" pitchFamily="49" charset="-122"/>
                <a:ea typeface="KaiTi" panose="02010609060101010101" pitchFamily="49" charset="-122"/>
              </a:rPr>
              <a:t>人才培育：依照關鍵領域</a:t>
            </a:r>
          </a:p>
        </p:txBody>
      </p:sp>
      <p:sp>
        <p:nvSpPr>
          <p:cNvPr id="43" name="矩形 42">
            <a:extLst>
              <a:ext uri="{FF2B5EF4-FFF2-40B4-BE49-F238E27FC236}">
                <a16:creationId xmlns:a16="http://schemas.microsoft.com/office/drawing/2014/main" id="{199BAB58-20F4-4175-B566-7EE8AC7C084A}"/>
              </a:ext>
            </a:extLst>
          </p:cNvPr>
          <p:cNvSpPr/>
          <p:nvPr/>
        </p:nvSpPr>
        <p:spPr>
          <a:xfrm>
            <a:off x="6717802" y="1079722"/>
            <a:ext cx="1798879" cy="459613"/>
          </a:xfrm>
          <a:prstGeom prst="rect">
            <a:avLst/>
          </a:prstGeom>
        </p:spPr>
        <p:txBody>
          <a:bodyPr wrap="square">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400" b="1" i="0" u="sng"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分項五</a:t>
            </a:r>
            <a:endParaRPr kumimoji="0" lang="en-US" altLang="zh-TW" sz="1400" b="1" i="0" u="sng"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0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先進感測元件與材料設計</a:t>
            </a:r>
          </a:p>
        </p:txBody>
      </p:sp>
      <p:sp>
        <p:nvSpPr>
          <p:cNvPr id="44" name="手繪多邊形 37">
            <a:extLst>
              <a:ext uri="{FF2B5EF4-FFF2-40B4-BE49-F238E27FC236}">
                <a16:creationId xmlns:a16="http://schemas.microsoft.com/office/drawing/2014/main" id="{EBB9327B-017B-4342-9568-A7F3E773EC2B}"/>
              </a:ext>
            </a:extLst>
          </p:cNvPr>
          <p:cNvSpPr/>
          <p:nvPr/>
        </p:nvSpPr>
        <p:spPr>
          <a:xfrm>
            <a:off x="8478183" y="1052429"/>
            <a:ext cx="1670768" cy="483551"/>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chemeClr val="accent6">
              <a:lumMod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zh-TW" altLang="en-US" sz="4000" b="0" i="0" u="none" strike="noStrike" kern="12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45" name="矩形 44">
            <a:extLst>
              <a:ext uri="{FF2B5EF4-FFF2-40B4-BE49-F238E27FC236}">
                <a16:creationId xmlns:a16="http://schemas.microsoft.com/office/drawing/2014/main" id="{B7736413-5A59-454D-9188-F25091688AFB}"/>
              </a:ext>
            </a:extLst>
          </p:cNvPr>
          <p:cNvSpPr/>
          <p:nvPr/>
        </p:nvSpPr>
        <p:spPr>
          <a:xfrm>
            <a:off x="8634738" y="1074892"/>
            <a:ext cx="1273343" cy="502702"/>
          </a:xfrm>
          <a:prstGeom prst="rect">
            <a:avLst/>
          </a:prstGeom>
        </p:spPr>
        <p:txBody>
          <a:bodyPr wrap="square">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zh-TW" altLang="en-US" sz="1400" b="1" i="0" u="sng"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無人機</a:t>
            </a:r>
          </a:p>
          <a:p>
            <a:pPr marL="0" marR="0" lvl="0" indent="0" algn="ctr" defTabSz="914400" rtl="0" eaLnBrk="1" fontAlgn="auto" latinLnBrk="0" hangingPunct="1">
              <a:lnSpc>
                <a:spcPts val="16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專案任務</a:t>
            </a:r>
            <a:endParaRPr kumimoji="0" lang="en-US" altLang="zh-TW" sz="14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46" name="矩形 45">
            <a:extLst>
              <a:ext uri="{FF2B5EF4-FFF2-40B4-BE49-F238E27FC236}">
                <a16:creationId xmlns:a16="http://schemas.microsoft.com/office/drawing/2014/main" id="{68C33E10-597A-4357-AE97-3A94AA80E479}"/>
              </a:ext>
            </a:extLst>
          </p:cNvPr>
          <p:cNvSpPr/>
          <p:nvPr/>
        </p:nvSpPr>
        <p:spPr>
          <a:xfrm>
            <a:off x="8199081" y="3881205"/>
            <a:ext cx="3849928" cy="2118529"/>
          </a:xfrm>
          <a:prstGeom prst="rect">
            <a:avLst/>
          </a:prstGeom>
        </p:spPr>
        <p:txBody>
          <a:bodyPr wrap="square">
            <a:spAutoFit/>
          </a:bodyPr>
          <a:lstStyle/>
          <a:p>
            <a:pPr marL="200025" marR="0" lvl="0" indent="-200025" algn="just" defTabSz="914400" rtl="0" eaLnBrk="1" fontAlgn="auto" latinLnBrk="0" hangingPunct="1">
              <a:lnSpc>
                <a:spcPts val="1600"/>
              </a:lnSpc>
              <a:spcBef>
                <a:spcPts val="1000"/>
              </a:spcBef>
              <a:spcAft>
                <a:spcPts val="0"/>
              </a:spcAft>
              <a:buClrTx/>
              <a:buSzTx/>
              <a:buFont typeface="Wingdings" panose="05000000000000000000" pitchFamily="2" charset="2"/>
              <a:buChar char="n"/>
              <a:tabLst/>
              <a:defRPr/>
            </a:pPr>
            <a:r>
              <a:rPr kumimoji="0" lang="zh-TW" altLang="en-US" sz="16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國防科技人才培育教育訓練</a:t>
            </a:r>
            <a:endParaRPr kumimoji="0" lang="en-US" altLang="zh-TW" sz="16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a:p>
            <a:pPr marL="200025" marR="0" lvl="0" indent="-200025" algn="just" defTabSz="914400" rtl="0" eaLnBrk="1" fontAlgn="auto" latinLnBrk="0" hangingPunct="1">
              <a:lnSpc>
                <a:spcPts val="1600"/>
              </a:lnSpc>
              <a:spcBef>
                <a:spcPts val="1000"/>
              </a:spcBef>
              <a:spcAft>
                <a:spcPts val="0"/>
              </a:spcAft>
              <a:buClrTx/>
              <a:buSzTx/>
              <a:buFont typeface="Wingdings" panose="05000000000000000000" pitchFamily="2" charset="2"/>
              <a:buChar char="n"/>
              <a:tabLst/>
              <a:defRPr/>
            </a:pPr>
            <a:r>
              <a:rPr kumimoji="0" lang="zh-TW" altLang="en-US" sz="1600" b="0" i="0" u="none" strike="noStrike" kern="1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rPr>
              <a:t>國防教育與研究總中心</a:t>
            </a:r>
            <a:r>
              <a:rPr kumimoji="0" lang="zh-TW" altLang="zh-TW" sz="1600" b="0" i="0" u="none" strike="noStrike" kern="1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rPr>
              <a:t>執行國防科技基礎人才培育規劃</a:t>
            </a:r>
            <a:endParaRPr kumimoji="0" lang="en-US" altLang="zh-TW" sz="1600" b="0" i="0" u="none" strike="noStrike" kern="1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200025" marR="0" lvl="0" indent="-200025" algn="just" defTabSz="914400" rtl="0" eaLnBrk="1" fontAlgn="auto" latinLnBrk="0" hangingPunct="1">
              <a:lnSpc>
                <a:spcPts val="1600"/>
              </a:lnSpc>
              <a:spcBef>
                <a:spcPts val="1000"/>
              </a:spcBef>
              <a:spcAft>
                <a:spcPts val="0"/>
              </a:spcAft>
              <a:buClrTx/>
              <a:buSzTx/>
              <a:buFont typeface="Wingdings" panose="05000000000000000000" pitchFamily="2" charset="2"/>
              <a:buChar char="n"/>
              <a:tabLst/>
              <a:defRPr/>
            </a:pPr>
            <a:r>
              <a:rPr kumimoji="0" lang="zh-TW" altLang="zh-TW" sz="1600" b="0" i="0" u="none" strike="noStrike" kern="1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rPr>
              <a:t>資電科技研究中心執行資通基礎作業人才培育規劃</a:t>
            </a:r>
            <a:endParaRPr kumimoji="0" lang="en-US" altLang="zh-TW" sz="1600" b="0" i="0" u="none" strike="noStrike" kern="1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p>
            <a:pPr marL="200025" marR="0" lvl="0" indent="-200025" algn="just" defTabSz="914400" rtl="0" eaLnBrk="1" fontAlgn="auto" latinLnBrk="0" hangingPunct="1">
              <a:lnSpc>
                <a:spcPts val="1600"/>
              </a:lnSpc>
              <a:spcBef>
                <a:spcPts val="1000"/>
              </a:spcBef>
              <a:spcAft>
                <a:spcPts val="0"/>
              </a:spcAft>
              <a:buClrTx/>
              <a:buSzTx/>
              <a:buFont typeface="Wingdings" panose="05000000000000000000" pitchFamily="2" charset="2"/>
              <a:buChar char="n"/>
              <a:tabLst/>
              <a:defRPr/>
            </a:pP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聘用具國防背景專職人員（</a:t>
            </a:r>
            <a:r>
              <a:rPr kumimoji="0" lang="zh-TW"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３</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位碩士級</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t>，</a:t>
            </a:r>
            <a:r>
              <a:rPr kumimoji="0" lang="zh-TW"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１</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位博士後研究），協助國防需求單位鏈結、研究計畫構想、計畫執行與推動。</a:t>
            </a:r>
          </a:p>
        </p:txBody>
      </p:sp>
      <p:sp>
        <p:nvSpPr>
          <p:cNvPr id="47" name="手繪多邊形 46">
            <a:extLst>
              <a:ext uri="{FF2B5EF4-FFF2-40B4-BE49-F238E27FC236}">
                <a16:creationId xmlns:a16="http://schemas.microsoft.com/office/drawing/2014/main" id="{A346DBEA-E505-4AF7-84EA-18158068EE7D}"/>
              </a:ext>
            </a:extLst>
          </p:cNvPr>
          <p:cNvSpPr/>
          <p:nvPr/>
        </p:nvSpPr>
        <p:spPr>
          <a:xfrm>
            <a:off x="412577" y="1531720"/>
            <a:ext cx="1575754" cy="1328415"/>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ABC46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zh-TW" altLang="en-US" sz="4000" b="0" i="0" u="none" strike="noStrike" kern="1200" cap="none" spc="0" normalizeH="0" baseline="0" noProof="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48" name="手繪多邊形 55">
            <a:extLst>
              <a:ext uri="{FF2B5EF4-FFF2-40B4-BE49-F238E27FC236}">
                <a16:creationId xmlns:a16="http://schemas.microsoft.com/office/drawing/2014/main" id="{8BF79E53-D9A6-4090-99AB-57808D0BE13A}"/>
              </a:ext>
            </a:extLst>
          </p:cNvPr>
          <p:cNvSpPr/>
          <p:nvPr/>
        </p:nvSpPr>
        <p:spPr>
          <a:xfrm>
            <a:off x="2040587" y="1545643"/>
            <a:ext cx="1531756" cy="1314492"/>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F6AB3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220663" marR="0" lvl="1" indent="-107950" algn="just" defTabSz="622300" rtl="0" eaLnBrk="1" fontAlgn="auto" latinLnBrk="0" hangingPunct="1">
              <a:lnSpc>
                <a:spcPts val="1500"/>
              </a:lnSpc>
              <a:spcBef>
                <a:spcPct val="0"/>
              </a:spcBef>
              <a:spcAft>
                <a:spcPct val="15000"/>
              </a:spcAft>
              <a:buClrTx/>
              <a:buSzTx/>
              <a:buFontTx/>
              <a:buChar char="••"/>
              <a:tabLst/>
              <a:defRPr/>
            </a:pPr>
            <a:endParaRPr kumimoji="0" lang="zh-TW" altLang="en-US" sz="1300" b="0" i="0" u="none" strike="noStrike" kern="1200" cap="none" spc="0" normalizeH="0" baseline="0" noProof="0" dirty="0">
              <a:ln>
                <a:noFill/>
              </a:ln>
              <a:solidFill>
                <a:srgbClr val="000000"/>
              </a:solidFill>
              <a:effectLst/>
              <a:uLnTx/>
              <a:uFillTx/>
              <a:latin typeface="微軟正黑體" pitchFamily="34" charset="-120"/>
              <a:ea typeface="微軟正黑體" pitchFamily="34" charset="-120"/>
              <a:cs typeface="+mn-cs"/>
            </a:endParaRPr>
          </a:p>
        </p:txBody>
      </p:sp>
      <p:sp>
        <p:nvSpPr>
          <p:cNvPr id="49" name="手繪多邊形 62">
            <a:extLst>
              <a:ext uri="{FF2B5EF4-FFF2-40B4-BE49-F238E27FC236}">
                <a16:creationId xmlns:a16="http://schemas.microsoft.com/office/drawing/2014/main" id="{751F9CF9-660C-4A64-8D19-E0F67FE6F378}"/>
              </a:ext>
            </a:extLst>
          </p:cNvPr>
          <p:cNvSpPr/>
          <p:nvPr/>
        </p:nvSpPr>
        <p:spPr>
          <a:xfrm>
            <a:off x="3632223" y="1557072"/>
            <a:ext cx="1523686" cy="1303063"/>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CC4D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77787" marR="0" lvl="1" indent="0" algn="just" defTabSz="622300" rtl="0" eaLnBrk="1" fontAlgn="auto" latinLnBrk="0" hangingPunct="1">
              <a:lnSpc>
                <a:spcPts val="1600"/>
              </a:lnSpc>
              <a:spcBef>
                <a:spcPct val="0"/>
              </a:spcBef>
              <a:spcAft>
                <a:spcPct val="15000"/>
              </a:spcAft>
              <a:buClrTx/>
              <a:buSzTx/>
              <a:buFontTx/>
              <a:buNone/>
              <a:tabLst/>
              <a:defRPr/>
            </a:pPr>
            <a:endParaRPr kumimoji="0" lang="zh-TW" altLang="en-US" sz="1300" b="0" i="0" u="none" strike="noStrike" kern="1200" cap="none" spc="0" normalizeH="0" baseline="0" noProof="0" dirty="0">
              <a:ln>
                <a:noFill/>
              </a:ln>
              <a:solidFill>
                <a:srgbClr val="000000"/>
              </a:solidFill>
              <a:effectLst/>
              <a:uLnTx/>
              <a:uFillTx/>
              <a:latin typeface="微軟正黑體" panose="020B0604030504040204" pitchFamily="34" charset="-120"/>
              <a:ea typeface="微軟正黑體" panose="020B0604030504040204" pitchFamily="34" charset="-120"/>
              <a:cs typeface="+mn-cs"/>
            </a:endParaRPr>
          </a:p>
        </p:txBody>
      </p:sp>
      <p:sp>
        <p:nvSpPr>
          <p:cNvPr id="50" name="手繪多邊形 67">
            <a:extLst>
              <a:ext uri="{FF2B5EF4-FFF2-40B4-BE49-F238E27FC236}">
                <a16:creationId xmlns:a16="http://schemas.microsoft.com/office/drawing/2014/main" id="{723468B9-029F-4256-A023-E4B94963C3EB}"/>
              </a:ext>
            </a:extLst>
          </p:cNvPr>
          <p:cNvSpPr/>
          <p:nvPr/>
        </p:nvSpPr>
        <p:spPr>
          <a:xfrm>
            <a:off x="5215927" y="1534212"/>
            <a:ext cx="1582254" cy="1311862"/>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56697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246063" marR="0" lvl="1" indent="-153988" algn="ctr" defTabSz="622300" rtl="0" eaLnBrk="1" fontAlgn="auto" latinLnBrk="0" hangingPunct="1">
              <a:lnSpc>
                <a:spcPts val="2000"/>
              </a:lnSpc>
              <a:spcBef>
                <a:spcPct val="0"/>
              </a:spcBef>
              <a:spcAft>
                <a:spcPct val="15000"/>
              </a:spcAft>
              <a:buClrTx/>
              <a:buSzTx/>
              <a:buFontTx/>
              <a:buNone/>
              <a:tabLst/>
              <a:defRPr/>
            </a:pPr>
            <a:endParaRPr kumimoji="0" lang="en-US" altLang="zh-TW" sz="1400" b="0" i="0" u="none" strike="noStrike" kern="1200" cap="none" spc="0" normalizeH="0" baseline="0" noProof="0" dirty="0">
              <a:ln>
                <a:noFill/>
              </a:ln>
              <a:solidFill>
                <a:srgbClr val="000000">
                  <a:hueOff val="0"/>
                  <a:satOff val="0"/>
                  <a:lumOff val="0"/>
                  <a:alphaOff val="0"/>
                </a:srgbClr>
              </a:solidFill>
              <a:effectLst/>
              <a:uLnTx/>
              <a:uFillTx/>
              <a:latin typeface="標楷體" panose="03000509000000000000" pitchFamily="65" charset="-120"/>
              <a:ea typeface="標楷體" panose="03000509000000000000" pitchFamily="65" charset="-120"/>
              <a:cs typeface="+mn-cs"/>
            </a:endParaRPr>
          </a:p>
        </p:txBody>
      </p:sp>
      <p:sp>
        <p:nvSpPr>
          <p:cNvPr id="51" name="手繪多邊形 75">
            <a:extLst>
              <a:ext uri="{FF2B5EF4-FFF2-40B4-BE49-F238E27FC236}">
                <a16:creationId xmlns:a16="http://schemas.microsoft.com/office/drawing/2014/main" id="{9B72DE8A-04BC-4D41-A2BB-D1D8111240F5}"/>
              </a:ext>
            </a:extLst>
          </p:cNvPr>
          <p:cNvSpPr/>
          <p:nvPr/>
        </p:nvSpPr>
        <p:spPr>
          <a:xfrm>
            <a:off x="6869963" y="1557072"/>
            <a:ext cx="1564933" cy="1289001"/>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95A5B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zh-TW" altLang="en-US" sz="4000" b="0" i="0" u="none" strike="noStrike" kern="1200" cap="none" spc="0" normalizeH="0" baseline="0" noProof="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52" name="手繪多邊形 77">
            <a:extLst>
              <a:ext uri="{FF2B5EF4-FFF2-40B4-BE49-F238E27FC236}">
                <a16:creationId xmlns:a16="http://schemas.microsoft.com/office/drawing/2014/main" id="{3E8210E2-CE75-4366-A91A-EC08B60104F3}"/>
              </a:ext>
            </a:extLst>
          </p:cNvPr>
          <p:cNvSpPr/>
          <p:nvPr/>
        </p:nvSpPr>
        <p:spPr>
          <a:xfrm>
            <a:off x="8483257" y="1557071"/>
            <a:ext cx="1675922" cy="1289001"/>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chemeClr val="accent6">
              <a:lumMod val="2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zh-TW" altLang="en-US" sz="4000" b="0" i="0" u="none" strike="noStrike" kern="12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53" name="文字方塊 52">
            <a:extLst>
              <a:ext uri="{FF2B5EF4-FFF2-40B4-BE49-F238E27FC236}">
                <a16:creationId xmlns:a16="http://schemas.microsoft.com/office/drawing/2014/main" id="{3EBD479B-F0B6-4321-996C-788254109068}"/>
              </a:ext>
            </a:extLst>
          </p:cNvPr>
          <p:cNvSpPr txBox="1"/>
          <p:nvPr/>
        </p:nvSpPr>
        <p:spPr>
          <a:xfrm>
            <a:off x="1997637" y="1549391"/>
            <a:ext cx="1620957" cy="1374735"/>
          </a:xfrm>
          <a:prstGeom prst="rect">
            <a:avLst/>
          </a:prstGeom>
          <a:noFill/>
        </p:spPr>
        <p:txBody>
          <a:bodyPr wrap="none"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TW" altLang="en-US" sz="1400" b="0" i="0" u="sng" strike="noStrike" kern="12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投入研究學生人數</a:t>
            </a:r>
            <a:endParaRPr kumimoji="0" lang="en-US" altLang="zh-TW" sz="1400" b="0" i="0" u="sng" strike="noStrike" kern="12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學士生</a:t>
            </a: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8</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碩士生：</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23</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博士生：</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個年度</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54" name="文字方塊 53">
            <a:extLst>
              <a:ext uri="{FF2B5EF4-FFF2-40B4-BE49-F238E27FC236}">
                <a16:creationId xmlns:a16="http://schemas.microsoft.com/office/drawing/2014/main" id="{C444CF33-2AAD-4A3F-8EEF-C98867138454}"/>
              </a:ext>
            </a:extLst>
          </p:cNvPr>
          <p:cNvSpPr txBox="1"/>
          <p:nvPr/>
        </p:nvSpPr>
        <p:spPr>
          <a:xfrm>
            <a:off x="369528" y="1553848"/>
            <a:ext cx="1684394" cy="1374735"/>
          </a:xfrm>
          <a:prstGeom prst="rect">
            <a:avLst/>
          </a:prstGeom>
          <a:noFill/>
        </p:spPr>
        <p:txBody>
          <a:bodyPr wrap="square" rtlCol="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zh-TW" altLang="en-US" sz="1400" b="0" i="0" u="sng" strike="noStrike" kern="12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投入研究學生人數</a:t>
            </a:r>
            <a:endParaRPr kumimoji="0" lang="en-US" altLang="zh-TW" sz="1200" b="0" i="0" u="sng" strike="noStrike" kern="12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學士生</a:t>
            </a: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碩士生：</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36</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博士生：</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4</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個年度</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55" name="文字方塊 54">
            <a:extLst>
              <a:ext uri="{FF2B5EF4-FFF2-40B4-BE49-F238E27FC236}">
                <a16:creationId xmlns:a16="http://schemas.microsoft.com/office/drawing/2014/main" id="{BE360DCE-C909-4F8B-B620-92377B8B8EEC}"/>
              </a:ext>
            </a:extLst>
          </p:cNvPr>
          <p:cNvSpPr txBox="1"/>
          <p:nvPr/>
        </p:nvSpPr>
        <p:spPr>
          <a:xfrm>
            <a:off x="3583673" y="1549391"/>
            <a:ext cx="1620957" cy="1353384"/>
          </a:xfrm>
          <a:prstGeom prst="rect">
            <a:avLst/>
          </a:prstGeom>
          <a:noFill/>
        </p:spPr>
        <p:txBody>
          <a:bodyPr wrap="none"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zh-TW" altLang="en-US" sz="1400" b="0" i="0" u="sng"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投入研究學生人數</a:t>
            </a:r>
            <a:endParaRPr kumimoji="0" lang="en-US" altLang="zh-TW" sz="1400" b="0" i="0" u="sng"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學士生</a:t>
            </a: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4</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碩士生：</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39</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博士生：</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個年度</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56" name="文字方塊 55">
            <a:extLst>
              <a:ext uri="{FF2B5EF4-FFF2-40B4-BE49-F238E27FC236}">
                <a16:creationId xmlns:a16="http://schemas.microsoft.com/office/drawing/2014/main" id="{25C1B3A7-354B-4C17-9146-5CC46C6E80F0}"/>
              </a:ext>
            </a:extLst>
          </p:cNvPr>
          <p:cNvSpPr txBox="1"/>
          <p:nvPr/>
        </p:nvSpPr>
        <p:spPr>
          <a:xfrm>
            <a:off x="5194744" y="1554386"/>
            <a:ext cx="1620957" cy="1353384"/>
          </a:xfrm>
          <a:prstGeom prst="rect">
            <a:avLst/>
          </a:prstGeom>
          <a:noFill/>
        </p:spPr>
        <p:txBody>
          <a:bodyPr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zh-TW" altLang="en-US" sz="1400" b="0" i="0" u="sng"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投入研究學生人數</a:t>
            </a:r>
            <a:endParaRPr kumimoji="0" lang="en-US" altLang="zh-TW" sz="1400" b="0" i="0" u="sng"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學士生</a:t>
            </a: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6</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碩士生：</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65</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博士生：</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5</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個年度</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57" name="文字方塊 56">
            <a:extLst>
              <a:ext uri="{FF2B5EF4-FFF2-40B4-BE49-F238E27FC236}">
                <a16:creationId xmlns:a16="http://schemas.microsoft.com/office/drawing/2014/main" id="{3001B4B5-4F20-4C4D-89A3-BE8EDEBEC49C}"/>
              </a:ext>
            </a:extLst>
          </p:cNvPr>
          <p:cNvSpPr txBox="1"/>
          <p:nvPr/>
        </p:nvSpPr>
        <p:spPr>
          <a:xfrm>
            <a:off x="6833001" y="1535999"/>
            <a:ext cx="1620957" cy="1353384"/>
          </a:xfrm>
          <a:prstGeom prst="rect">
            <a:avLst/>
          </a:prstGeom>
          <a:noFill/>
        </p:spPr>
        <p:txBody>
          <a:bodyPr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zh-TW" altLang="en-US" sz="1400" b="0" i="0" u="sng"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投入研究學生人數</a:t>
            </a:r>
            <a:endParaRPr kumimoji="0" lang="en-US" altLang="zh-TW" sz="1400" b="0" i="0" u="sng"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學士生</a:t>
            </a: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碩士生：</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38</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博士生：</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r>
              <a:rPr kumimoji="0" lang="zh-TW" altLang="en-US"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個年度</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58" name="文字方塊 57">
            <a:extLst>
              <a:ext uri="{FF2B5EF4-FFF2-40B4-BE49-F238E27FC236}">
                <a16:creationId xmlns:a16="http://schemas.microsoft.com/office/drawing/2014/main" id="{03BBB5E5-0A6D-4DE7-9BC4-C33E92F388E3}"/>
              </a:ext>
            </a:extLst>
          </p:cNvPr>
          <p:cNvSpPr txBox="1"/>
          <p:nvPr/>
        </p:nvSpPr>
        <p:spPr>
          <a:xfrm>
            <a:off x="8503088" y="1546562"/>
            <a:ext cx="1620957" cy="1353384"/>
          </a:xfrm>
          <a:prstGeom prst="rect">
            <a:avLst/>
          </a:prstGeom>
          <a:noFill/>
        </p:spPr>
        <p:txBody>
          <a:bodyPr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zh-TW" altLang="en-US" sz="1400" b="0" i="0" u="sng"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投入研究學生人數</a:t>
            </a:r>
            <a:endParaRPr kumimoji="0" lang="en-US" altLang="zh-TW" sz="1400" b="0" i="0" u="sng"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學士生：</a:t>
            </a:r>
            <a:r>
              <a:rPr kumimoji="0" lang="en-US" altLang="zh-TW"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6</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碩士生：</a:t>
            </a:r>
            <a:r>
              <a:rPr kumimoji="0" lang="en-US" altLang="zh-TW"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83</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博士生：</a:t>
            </a:r>
            <a:r>
              <a:rPr kumimoji="0" lang="en-US" altLang="zh-TW"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4</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en-US"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個年度</a:t>
            </a:r>
            <a:r>
              <a:rPr kumimoji="0" lang="en-US" altLang="zh-TW"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59" name="圖片 58">
            <a:extLst>
              <a:ext uri="{FF2B5EF4-FFF2-40B4-BE49-F238E27FC236}">
                <a16:creationId xmlns:a16="http://schemas.microsoft.com/office/drawing/2014/main" id="{2B661157-3301-4BBF-ADE7-D7769067302F}"/>
              </a:ext>
            </a:extLst>
          </p:cNvPr>
          <p:cNvPicPr>
            <a:picLocks noChangeAspect="1"/>
          </p:cNvPicPr>
          <p:nvPr/>
        </p:nvPicPr>
        <p:blipFill>
          <a:blip r:embed="rId2"/>
          <a:stretch>
            <a:fillRect/>
          </a:stretch>
        </p:blipFill>
        <p:spPr>
          <a:xfrm>
            <a:off x="3473022" y="3570809"/>
            <a:ext cx="4773582" cy="2603218"/>
          </a:xfrm>
          <a:prstGeom prst="rect">
            <a:avLst/>
          </a:prstGeom>
        </p:spPr>
      </p:pic>
      <p:sp>
        <p:nvSpPr>
          <p:cNvPr id="60" name="文字方塊 59">
            <a:extLst>
              <a:ext uri="{FF2B5EF4-FFF2-40B4-BE49-F238E27FC236}">
                <a16:creationId xmlns:a16="http://schemas.microsoft.com/office/drawing/2014/main" id="{B59815E8-2A36-44C2-9AA8-6400DC9C9958}"/>
              </a:ext>
            </a:extLst>
          </p:cNvPr>
          <p:cNvSpPr txBox="1"/>
          <p:nvPr/>
        </p:nvSpPr>
        <p:spPr>
          <a:xfrm>
            <a:off x="850939" y="2910509"/>
            <a:ext cx="103085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以上</a:t>
            </a:r>
            <a:r>
              <a:rPr kumimoji="0" lang="en-US" altLang="zh-TW"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111</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年度至</a:t>
            </a:r>
            <a:r>
              <a:rPr kumimoji="0" lang="en-US" altLang="zh-TW"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113</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年度合計投入</a:t>
            </a:r>
            <a:r>
              <a:rPr kumimoji="0" lang="en-US" altLang="zh-TW"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27</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位學士生、</a:t>
            </a:r>
            <a:r>
              <a:rPr kumimoji="0" lang="en-US" altLang="zh-TW"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284</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位碩士生、</a:t>
            </a:r>
            <a:r>
              <a:rPr kumimoji="0" lang="en-US" altLang="zh-TW"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20</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位博士生、</a:t>
            </a:r>
            <a:r>
              <a:rPr kumimoji="0" lang="en-US" altLang="zh-TW"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位研究人員</a:t>
            </a:r>
            <a:r>
              <a:rPr kumimoji="0" lang="en-US" altLang="zh-TW"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博士後研究</a:t>
            </a:r>
            <a:r>
              <a:rPr kumimoji="0" lang="en-US" altLang="zh-TW"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en-US" sz="1600" b="0" i="0" u="none" strike="noStrike" kern="12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Times New Roman" panose="02020603050405020304" pitchFamily="18" charset="0"/>
              </a:rPr>
              <a:t>；</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共：</a:t>
            </a:r>
            <a:r>
              <a:rPr kumimoji="0" lang="en-US" altLang="zh-TW"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333</a:t>
            </a:r>
            <a:r>
              <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人</a:t>
            </a:r>
            <a:r>
              <a:rPr kumimoji="0" lang="en-US" altLang="zh-TW"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61" name="手繪多邊形 37">
            <a:extLst>
              <a:ext uri="{FF2B5EF4-FFF2-40B4-BE49-F238E27FC236}">
                <a16:creationId xmlns:a16="http://schemas.microsoft.com/office/drawing/2014/main" id="{28DC9C71-2092-4BD4-A721-2583DA5A8B56}"/>
              </a:ext>
            </a:extLst>
          </p:cNvPr>
          <p:cNvSpPr/>
          <p:nvPr/>
        </p:nvSpPr>
        <p:spPr>
          <a:xfrm>
            <a:off x="10193891" y="1067253"/>
            <a:ext cx="1670768" cy="483551"/>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160CE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zh-TW" altLang="en-US" sz="4000" b="0" i="0" u="none" strike="noStrike" kern="12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63" name="手繪多邊形 77">
            <a:extLst>
              <a:ext uri="{FF2B5EF4-FFF2-40B4-BE49-F238E27FC236}">
                <a16:creationId xmlns:a16="http://schemas.microsoft.com/office/drawing/2014/main" id="{9E01DF36-75C0-44AD-9B8F-079EE35D2256}"/>
              </a:ext>
            </a:extLst>
          </p:cNvPr>
          <p:cNvSpPr/>
          <p:nvPr/>
        </p:nvSpPr>
        <p:spPr>
          <a:xfrm>
            <a:off x="10205732" y="1570044"/>
            <a:ext cx="1675922" cy="1276027"/>
          </a:xfrm>
          <a:custGeom>
            <a:avLst/>
            <a:gdLst>
              <a:gd name="connsiteX0" fmla="*/ 0 w 1545574"/>
              <a:gd name="connsiteY0" fmla="*/ 92734 h 927344"/>
              <a:gd name="connsiteX1" fmla="*/ 92734 w 1545574"/>
              <a:gd name="connsiteY1" fmla="*/ 0 h 927344"/>
              <a:gd name="connsiteX2" fmla="*/ 1452840 w 1545574"/>
              <a:gd name="connsiteY2" fmla="*/ 0 h 927344"/>
              <a:gd name="connsiteX3" fmla="*/ 1545574 w 1545574"/>
              <a:gd name="connsiteY3" fmla="*/ 92734 h 927344"/>
              <a:gd name="connsiteX4" fmla="*/ 1545574 w 1545574"/>
              <a:gd name="connsiteY4" fmla="*/ 834610 h 927344"/>
              <a:gd name="connsiteX5" fmla="*/ 1452840 w 1545574"/>
              <a:gd name="connsiteY5" fmla="*/ 927344 h 927344"/>
              <a:gd name="connsiteX6" fmla="*/ 92734 w 1545574"/>
              <a:gd name="connsiteY6" fmla="*/ 927344 h 927344"/>
              <a:gd name="connsiteX7" fmla="*/ 0 w 1545574"/>
              <a:gd name="connsiteY7" fmla="*/ 834610 h 927344"/>
              <a:gd name="connsiteX8" fmla="*/ 0 w 1545574"/>
              <a:gd name="connsiteY8" fmla="*/ 92734 h 92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74" h="927344">
                <a:moveTo>
                  <a:pt x="0" y="92734"/>
                </a:moveTo>
                <a:cubicBezTo>
                  <a:pt x="0" y="41518"/>
                  <a:pt x="41518" y="0"/>
                  <a:pt x="92734" y="0"/>
                </a:cubicBezTo>
                <a:lnTo>
                  <a:pt x="1452840" y="0"/>
                </a:lnTo>
                <a:cubicBezTo>
                  <a:pt x="1504056" y="0"/>
                  <a:pt x="1545574" y="41518"/>
                  <a:pt x="1545574" y="92734"/>
                </a:cubicBezTo>
                <a:lnTo>
                  <a:pt x="1545574" y="834610"/>
                </a:lnTo>
                <a:cubicBezTo>
                  <a:pt x="1545574" y="885826"/>
                  <a:pt x="1504056" y="927344"/>
                  <a:pt x="1452840" y="927344"/>
                </a:cubicBezTo>
                <a:lnTo>
                  <a:pt x="92734" y="927344"/>
                </a:lnTo>
                <a:cubicBezTo>
                  <a:pt x="41518" y="927344"/>
                  <a:pt x="0" y="885826"/>
                  <a:pt x="0" y="834610"/>
                </a:cubicBezTo>
                <a:lnTo>
                  <a:pt x="0" y="92734"/>
                </a:lnTo>
                <a:close/>
              </a:path>
            </a:pathLst>
          </a:custGeom>
          <a:solidFill>
            <a:srgbClr val="160CE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561" tIns="179561" rIns="179561" bIns="179561" numCol="1" spcCol="1270" anchor="ctr"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a:pPr>
            <a:endParaRPr kumimoji="0" lang="zh-TW" altLang="en-US" sz="4000" b="0" i="0" u="none" strike="noStrike" kern="120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64" name="矩形 63">
            <a:extLst>
              <a:ext uri="{FF2B5EF4-FFF2-40B4-BE49-F238E27FC236}">
                <a16:creationId xmlns:a16="http://schemas.microsoft.com/office/drawing/2014/main" id="{D2A28989-D04C-487F-B3A8-F28496744513}"/>
              </a:ext>
            </a:extLst>
          </p:cNvPr>
          <p:cNvSpPr/>
          <p:nvPr/>
        </p:nvSpPr>
        <p:spPr>
          <a:xfrm>
            <a:off x="10440831" y="1150845"/>
            <a:ext cx="1273343" cy="284693"/>
          </a:xfrm>
          <a:prstGeom prst="rect">
            <a:avLst/>
          </a:prstGeom>
        </p:spPr>
        <p:txBody>
          <a:bodyPr wrap="square">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400" b="1" i="0" u="sng"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rPr>
              <a:t>圓桌技術發展</a:t>
            </a:r>
            <a:endParaRPr kumimoji="0" lang="en-US" altLang="zh-TW" sz="1400" b="1" i="0" u="none" strike="noStrike" kern="0" cap="none" spc="0" normalizeH="0" baseline="0" noProof="0" dirty="0">
              <a:ln>
                <a:noFill/>
              </a:ln>
              <a:solidFill>
                <a:srgbClr val="FFFFFF"/>
              </a:solidFill>
              <a:effectLst/>
              <a:uLnTx/>
              <a:uFillTx/>
              <a:latin typeface="標楷體" panose="03000509000000000000" pitchFamily="65" charset="-120"/>
              <a:ea typeface="標楷體" panose="03000509000000000000" pitchFamily="65" charset="-120"/>
              <a:cs typeface="+mn-cs"/>
            </a:endParaRPr>
          </a:p>
        </p:txBody>
      </p:sp>
      <p:sp>
        <p:nvSpPr>
          <p:cNvPr id="65" name="文字方塊 64">
            <a:extLst>
              <a:ext uri="{FF2B5EF4-FFF2-40B4-BE49-F238E27FC236}">
                <a16:creationId xmlns:a16="http://schemas.microsoft.com/office/drawing/2014/main" id="{787150BF-21AC-43FB-A293-E03FBF268037}"/>
              </a:ext>
            </a:extLst>
          </p:cNvPr>
          <p:cNvSpPr txBox="1"/>
          <p:nvPr/>
        </p:nvSpPr>
        <p:spPr>
          <a:xfrm>
            <a:off x="10235661" y="1534212"/>
            <a:ext cx="1620957" cy="1353384"/>
          </a:xfrm>
          <a:prstGeom prst="rect">
            <a:avLst/>
          </a:prstGeom>
          <a:noFill/>
        </p:spPr>
        <p:txBody>
          <a:bodyPr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zh-TW" altLang="en-US" sz="1400" b="0" i="0" u="sng"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投入研究學生人數</a:t>
            </a:r>
            <a:endParaRPr kumimoji="0" lang="en-US" altLang="zh-TW" sz="1400" b="0" i="0" u="sng"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學士生：</a:t>
            </a:r>
            <a:r>
              <a:rPr kumimoji="0" lang="en-US" altLang="zh-TW"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碩士生：</a:t>
            </a:r>
            <a:r>
              <a:rPr kumimoji="0" lang="en-US" altLang="zh-TW"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博  後：</a:t>
            </a:r>
            <a:r>
              <a:rPr kumimoji="0" lang="en-US" altLang="zh-TW"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p>
          <a:p>
            <a:pPr marL="0" marR="0" lvl="0" indent="0" algn="ctr" defTabSz="914400" rtl="0" eaLnBrk="1" fontAlgn="auto" latinLnBrk="0" hangingPunct="1">
              <a:lnSpc>
                <a:spcPts val="19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r>
              <a:rPr kumimoji="0" lang="zh-TW" altLang="en-US"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個年度</a:t>
            </a:r>
            <a:r>
              <a:rPr kumimoji="0" lang="en-US" altLang="zh-TW"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400" b="1" i="0" u="none" strike="noStrike" kern="1200" cap="none" spc="0" normalizeH="0" baseline="0" noProof="0" dirty="0">
              <a:ln>
                <a:noFill/>
              </a:ln>
              <a:solidFill>
                <a:srgbClr val="FFFF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320668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00B7C0D-26DF-4D43-8BC9-7B9DF60A2E99}"/>
              </a:ext>
            </a:extLst>
          </p:cNvPr>
          <p:cNvSpPr/>
          <p:nvPr/>
        </p:nvSpPr>
        <p:spPr>
          <a:xfrm>
            <a:off x="4427876" y="39936"/>
            <a:ext cx="3243196"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600" b="1" i="0" u="none" strike="noStrike" kern="1200" cap="none" spc="0" normalizeH="0" baseline="0" noProof="0" dirty="0">
                <a:ln>
                  <a:noFill/>
                </a:ln>
                <a:solidFill>
                  <a:srgbClr val="0000FF"/>
                </a:solidFill>
                <a:effectLst/>
                <a:uLnTx/>
                <a:uFillTx/>
                <a:latin typeface="KaiTi" panose="02010609060101010101" pitchFamily="49" charset="-122"/>
                <a:ea typeface="KaiTi" panose="02010609060101010101" pitchFamily="49" charset="-122"/>
              </a:rPr>
              <a:t>人才培育：工作規劃</a:t>
            </a:r>
          </a:p>
        </p:txBody>
      </p:sp>
      <p:sp>
        <p:nvSpPr>
          <p:cNvPr id="21" name="矩形 20">
            <a:extLst>
              <a:ext uri="{FF2B5EF4-FFF2-40B4-BE49-F238E27FC236}">
                <a16:creationId xmlns:a16="http://schemas.microsoft.com/office/drawing/2014/main" id="{02E523CF-63BC-4499-93BD-1F628B15E7BB}"/>
              </a:ext>
            </a:extLst>
          </p:cNvPr>
          <p:cNvSpPr/>
          <p:nvPr/>
        </p:nvSpPr>
        <p:spPr>
          <a:xfrm>
            <a:off x="430708" y="489641"/>
            <a:ext cx="11446695" cy="5539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ts val="1800"/>
              </a:lnSpc>
              <a:spcBef>
                <a:spcPts val="0"/>
              </a:spcBef>
              <a:spcAft>
                <a:spcPts val="0"/>
              </a:spcAft>
              <a:buClrTx/>
              <a:buSzTx/>
              <a:buFontTx/>
              <a:buNone/>
              <a:tabLst/>
              <a:defRPr/>
            </a:pPr>
            <a:r>
              <a:rPr kumimoji="0" lang="en-US" altLang="zh-TW" sz="15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FY114</a:t>
            </a:r>
            <a:r>
              <a:rPr kumimoji="0" lang="zh-TW" altLang="en-US" sz="15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至</a:t>
            </a:r>
            <a:r>
              <a:rPr kumimoji="0" lang="en-US" altLang="zh-TW" sz="15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FY115</a:t>
            </a:r>
            <a:r>
              <a:rPr kumimoji="0" lang="zh-TW" altLang="en-US" sz="15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人才培育規劃分「</a:t>
            </a:r>
            <a:r>
              <a:rPr kumimoji="0" lang="zh-TW" altLang="zh-TW" sz="15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國防科技講座</a:t>
            </a:r>
            <a:r>
              <a:rPr kumimoji="0" lang="zh-TW" altLang="en-US" sz="15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」、「國防科技領域相關課程」、「參與國防科研計畫」及「創新技術論壇」四大方向，</a:t>
            </a:r>
            <a:r>
              <a:rPr lang="zh-TW" altLang="en-US" sz="15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其內容</a:t>
            </a:r>
            <a:r>
              <a:rPr kumimoji="0" lang="zh-TW" altLang="en-US" sz="15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將致力於國防科技基礎研發能量建置及聘用</a:t>
            </a:r>
            <a:r>
              <a:rPr kumimoji="0" lang="en-US" altLang="zh-TW" sz="15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5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培養國防專業人才。</a:t>
            </a:r>
            <a:endParaRPr kumimoji="0" lang="zh-TW" altLang="en-US" sz="15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0" name="圖形 29" descr="客戶評論 以實心填滿">
            <a:extLst>
              <a:ext uri="{FF2B5EF4-FFF2-40B4-BE49-F238E27FC236}">
                <a16:creationId xmlns:a16="http://schemas.microsoft.com/office/drawing/2014/main" id="{681F1C48-BAA5-489A-90FD-74DE05A28D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4597" y="2249255"/>
            <a:ext cx="914400" cy="914400"/>
          </a:xfrm>
          <a:prstGeom prst="rect">
            <a:avLst/>
          </a:prstGeom>
        </p:spPr>
      </p:pic>
      <p:sp>
        <p:nvSpPr>
          <p:cNvPr id="40" name="文字方塊 39">
            <a:extLst>
              <a:ext uri="{FF2B5EF4-FFF2-40B4-BE49-F238E27FC236}">
                <a16:creationId xmlns:a16="http://schemas.microsoft.com/office/drawing/2014/main" id="{CD849CAD-9938-4954-AAEF-4EEE8B32226A}"/>
              </a:ext>
            </a:extLst>
          </p:cNvPr>
          <p:cNvSpPr txBox="1"/>
          <p:nvPr/>
        </p:nvSpPr>
        <p:spPr>
          <a:xfrm>
            <a:off x="158465" y="1889196"/>
            <a:ext cx="150328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zh-TW" sz="1600" b="1"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國防科技講座</a:t>
            </a:r>
            <a:endParaRPr kumimoji="0" lang="zh-TW" altLang="en-US" sz="1600" b="0" i="0" u="none" strike="noStrike" kern="1200" cap="none" spc="0" normalizeH="0" baseline="0" noProof="0" dirty="0">
              <a:ln>
                <a:noFill/>
              </a:ln>
              <a:solidFill>
                <a:srgbClr val="000000"/>
              </a:solidFill>
              <a:effectLst/>
              <a:uLnTx/>
              <a:uFillTx/>
              <a:latin typeface="Montserrat"/>
              <a:ea typeface="+mn-ea"/>
              <a:cs typeface="+mn-cs"/>
            </a:endParaRPr>
          </a:p>
        </p:txBody>
      </p:sp>
      <p:sp>
        <p:nvSpPr>
          <p:cNvPr id="43" name="文字方塊 42">
            <a:extLst>
              <a:ext uri="{FF2B5EF4-FFF2-40B4-BE49-F238E27FC236}">
                <a16:creationId xmlns:a16="http://schemas.microsoft.com/office/drawing/2014/main" id="{176451B0-3A9C-4070-89CD-B64346AA8BA9}"/>
              </a:ext>
            </a:extLst>
          </p:cNvPr>
          <p:cNvSpPr txBox="1"/>
          <p:nvPr/>
        </p:nvSpPr>
        <p:spPr>
          <a:xfrm>
            <a:off x="1643718" y="1446445"/>
            <a:ext cx="10136753" cy="502702"/>
          </a:xfrm>
          <a:prstGeom prst="rect">
            <a:avLst/>
          </a:prstGeom>
          <a:noFill/>
        </p:spPr>
        <p:txBody>
          <a:bodyPr wrap="square">
            <a:spAutoFit/>
          </a:bodyPr>
          <a:lstStyle/>
          <a:p>
            <a:pPr marL="0" marR="0" lvl="0" indent="0" algn="just" defTabSz="914400" rtl="0" eaLnBrk="1" fontAlgn="auto" latinLnBrk="0" hangingPunct="1">
              <a:lnSpc>
                <a:spcPts val="1600"/>
              </a:lnSpc>
              <a:spcBef>
                <a:spcPts val="0"/>
              </a:spcBef>
              <a:spcAft>
                <a:spcPts val="0"/>
              </a:spcAft>
              <a:buClrTx/>
              <a:buSzTx/>
              <a:buFontTx/>
              <a:buNone/>
              <a:tabLst/>
              <a:defRPr/>
            </a:pPr>
            <a:r>
              <a:rPr kumimoji="0" lang="zh-TW"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邀請國軍主導國防科技政策、教育、技術發展等相關單位</a:t>
            </a:r>
            <a:r>
              <a:rPr kumimoji="0" lang="en-US"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如：國防部整評司、國防大學、中科院、資通電軍指揮部等</a:t>
            </a:r>
            <a:r>
              <a:rPr kumimoji="0" lang="en-US"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300" b="0" i="0" u="none" strike="noStrike" kern="100" cap="none" spc="0" normalizeH="0" baseline="0" noProof="0" dirty="0">
                <a:ln>
                  <a:noFill/>
                </a:ln>
                <a:solidFill>
                  <a:srgbClr val="000000"/>
                </a:solidFill>
                <a:effectLst/>
                <a:uLnTx/>
                <a:uFillTx/>
                <a:latin typeface="新細明體" panose="02020500000000000000" pitchFamily="18" charset="-120"/>
                <a:ea typeface="新細明體" panose="02020500000000000000" pitchFamily="18" charset="-120"/>
                <a:cs typeface="Times New Roman" panose="02020603050405020304" pitchFamily="18" charset="0"/>
              </a:rPr>
              <a:t>，</a:t>
            </a:r>
            <a:r>
              <a:rPr kumimoji="0" lang="zh-TW" altLang="en-US"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指派單位之業管人員、專家、教授等，不定期蒞校舉辦講座，分就其軍事科技方面技術專長及實務經驗分享</a:t>
            </a:r>
            <a:endParaRPr kumimoji="0" lang="zh-TW" altLang="en-US" sz="1300" b="0" i="0" u="none" strike="noStrike" kern="1200" cap="none" spc="0" normalizeH="0" baseline="0" noProof="0" dirty="0">
              <a:ln>
                <a:noFill/>
              </a:ln>
              <a:solidFill>
                <a:srgbClr val="000000"/>
              </a:solidFill>
              <a:effectLst/>
              <a:uLnTx/>
              <a:uFillTx/>
              <a:latin typeface="Montserrat"/>
              <a:ea typeface="+mn-ea"/>
              <a:cs typeface="+mn-cs"/>
            </a:endParaRPr>
          </a:p>
        </p:txBody>
      </p:sp>
      <p:graphicFrame>
        <p:nvGraphicFramePr>
          <p:cNvPr id="5" name="表格 5">
            <a:extLst>
              <a:ext uri="{FF2B5EF4-FFF2-40B4-BE49-F238E27FC236}">
                <a16:creationId xmlns:a16="http://schemas.microsoft.com/office/drawing/2014/main" id="{6A75CBB1-9B97-4DEA-90A7-3B31E692A649}"/>
              </a:ext>
            </a:extLst>
          </p:cNvPr>
          <p:cNvGraphicFramePr>
            <a:graphicFrameLocks noGrp="1"/>
          </p:cNvGraphicFramePr>
          <p:nvPr>
            <p:extLst>
              <p:ext uri="{D42A27DB-BD31-4B8C-83A1-F6EECF244321}">
                <p14:modId xmlns:p14="http://schemas.microsoft.com/office/powerpoint/2010/main" val="4088955937"/>
              </p:ext>
            </p:extLst>
          </p:nvPr>
        </p:nvGraphicFramePr>
        <p:xfrm>
          <a:off x="1546787" y="1962091"/>
          <a:ext cx="10330616" cy="1643346"/>
        </p:xfrm>
        <a:graphic>
          <a:graphicData uri="http://schemas.openxmlformats.org/drawingml/2006/table">
            <a:tbl>
              <a:tblPr firstRow="1" bandRow="1">
                <a:tableStyleId>{6E25E649-3F16-4E02-A733-19D2CDBF48F0}</a:tableStyleId>
              </a:tblPr>
              <a:tblGrid>
                <a:gridCol w="609764">
                  <a:extLst>
                    <a:ext uri="{9D8B030D-6E8A-4147-A177-3AD203B41FA5}">
                      <a16:colId xmlns:a16="http://schemas.microsoft.com/office/drawing/2014/main" val="1229005297"/>
                    </a:ext>
                  </a:extLst>
                </a:gridCol>
                <a:gridCol w="2662703">
                  <a:extLst>
                    <a:ext uri="{9D8B030D-6E8A-4147-A177-3AD203B41FA5}">
                      <a16:colId xmlns:a16="http://schemas.microsoft.com/office/drawing/2014/main" val="4085296284"/>
                    </a:ext>
                  </a:extLst>
                </a:gridCol>
                <a:gridCol w="1966777">
                  <a:extLst>
                    <a:ext uri="{9D8B030D-6E8A-4147-A177-3AD203B41FA5}">
                      <a16:colId xmlns:a16="http://schemas.microsoft.com/office/drawing/2014/main" val="1669642056"/>
                    </a:ext>
                  </a:extLst>
                </a:gridCol>
                <a:gridCol w="2871042">
                  <a:extLst>
                    <a:ext uri="{9D8B030D-6E8A-4147-A177-3AD203B41FA5}">
                      <a16:colId xmlns:a16="http://schemas.microsoft.com/office/drawing/2014/main" val="1243193394"/>
                    </a:ext>
                  </a:extLst>
                </a:gridCol>
                <a:gridCol w="2220330">
                  <a:extLst>
                    <a:ext uri="{9D8B030D-6E8A-4147-A177-3AD203B41FA5}">
                      <a16:colId xmlns:a16="http://schemas.microsoft.com/office/drawing/2014/main" val="559432820"/>
                    </a:ext>
                  </a:extLst>
                </a:gridCol>
              </a:tblGrid>
              <a:tr h="308322">
                <a:tc gridSpan="5">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altLang="zh-TW" sz="1400" b="1" u="none" strike="noStrike" kern="12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114</a:t>
                      </a:r>
                      <a:r>
                        <a:rPr kumimoji="0" lang="zh-TW" altLang="en-US" sz="1400" b="1" u="none" strike="noStrike" kern="12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至</a:t>
                      </a:r>
                      <a:r>
                        <a:rPr kumimoji="0" lang="en-US" altLang="zh-TW" sz="1400" b="1" u="none" strike="noStrike" kern="12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115</a:t>
                      </a:r>
                      <a:r>
                        <a:rPr kumimoji="0" lang="zh-TW" altLang="en-US" sz="1400" b="1" u="none" strike="noStrike" kern="12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年度：共規劃六場國防科技講座，二場國安訓練講座</a:t>
                      </a:r>
                      <a:endParaRPr kumimoji="0" lang="zh-TW" altLang="en-US" sz="1400" b="1" i="0" u="none" strike="noStrike" kern="12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hMerge="1">
                  <a:txBody>
                    <a:bodyPr/>
                    <a:lstStyle/>
                    <a:p>
                      <a:pPr algn="ctr">
                        <a:lnSpc>
                          <a:spcPts val="2000"/>
                        </a:lnSpc>
                      </a:pP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hMerge="1">
                  <a:txBody>
                    <a:bodyPr/>
                    <a:lstStyle/>
                    <a:p>
                      <a:pPr algn="ctr">
                        <a:lnSpc>
                          <a:spcPts val="2000"/>
                        </a:lnSpc>
                      </a:pPr>
                      <a:endParaRPr lang="zh-TW" altLang="en-US" sz="10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hMerge="1">
                  <a:txBody>
                    <a:bodyPr/>
                    <a:lstStyle/>
                    <a:p>
                      <a:pPr algn="ctr">
                        <a:lnSpc>
                          <a:spcPts val="2000"/>
                        </a:lnSpc>
                      </a:pP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hMerge="1">
                  <a:txBody>
                    <a:bodyPr/>
                    <a:lstStyle/>
                    <a:p>
                      <a:pPr algn="ctr">
                        <a:lnSpc>
                          <a:spcPts val="2000"/>
                        </a:lnSpc>
                      </a:pP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942318127"/>
                  </a:ext>
                </a:extLst>
              </a:tr>
              <a:tr h="241980">
                <a:tc>
                  <a:txBody>
                    <a:bodyPr/>
                    <a:lstStyle/>
                    <a:p>
                      <a:pPr algn="ctr">
                        <a:lnSpc>
                          <a:spcPts val="1400"/>
                        </a:lnSpc>
                      </a:pP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項次</a:t>
                      </a:r>
                    </a:p>
                  </a:txBody>
                  <a:tcPr/>
                </a:tc>
                <a:tc>
                  <a:txBody>
                    <a:bodyPr/>
                    <a:lstStyle/>
                    <a:p>
                      <a:pPr algn="ctr">
                        <a:lnSpc>
                          <a:spcPts val="1400"/>
                        </a:lnSpc>
                      </a:pPr>
                      <a:r>
                        <a:rPr lang="en-US" altLang="zh-TW" sz="1100" b="1" dirty="0">
                          <a:latin typeface="Times New Roman" panose="02020603050405020304" pitchFamily="18" charset="0"/>
                          <a:ea typeface="標楷體" panose="03000509000000000000" pitchFamily="65" charset="-120"/>
                          <a:cs typeface="Times New Roman" panose="02020603050405020304" pitchFamily="18" charset="0"/>
                        </a:rPr>
                        <a:t>114</a:t>
                      </a: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年度課程規劃</a:t>
                      </a:r>
                    </a:p>
                  </a:txBody>
                  <a:tcPr/>
                </a:tc>
                <a:tc>
                  <a:txBody>
                    <a:bodyPr/>
                    <a:lstStyle/>
                    <a:p>
                      <a:pPr algn="ctr">
                        <a:lnSpc>
                          <a:spcPts val="1400"/>
                        </a:lnSpc>
                      </a:pP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講師</a:t>
                      </a:r>
                    </a:p>
                  </a:txBody>
                  <a:tcPr/>
                </a:tc>
                <a:tc>
                  <a:txBody>
                    <a:bodyPr/>
                    <a:lstStyle/>
                    <a:p>
                      <a:pPr algn="ctr">
                        <a:lnSpc>
                          <a:spcPts val="1400"/>
                        </a:lnSpc>
                      </a:pPr>
                      <a:r>
                        <a:rPr 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115</a:t>
                      </a:r>
                      <a:r>
                        <a:rPr lang="zh-TW" sz="1100" b="1" kern="100" dirty="0">
                          <a:effectLst/>
                          <a:latin typeface="Times New Roman" panose="02020603050405020304" pitchFamily="18" charset="0"/>
                          <a:ea typeface="標楷體" panose="03000509000000000000" pitchFamily="65" charset="-120"/>
                          <a:cs typeface="Times New Roman" panose="02020603050405020304" pitchFamily="18" charset="0"/>
                        </a:rPr>
                        <a:t>年度課程</a:t>
                      </a:r>
                      <a:r>
                        <a:rPr lang="zh-TW" altLang="en-US" sz="1100" b="1" kern="100" dirty="0">
                          <a:effectLst/>
                          <a:latin typeface="Times New Roman" panose="02020603050405020304" pitchFamily="18" charset="0"/>
                          <a:ea typeface="標楷體" panose="03000509000000000000" pitchFamily="65" charset="-120"/>
                          <a:cs typeface="Times New Roman" panose="02020603050405020304" pitchFamily="18" charset="0"/>
                        </a:rPr>
                        <a:t>規劃</a:t>
                      </a:r>
                      <a:endParaRPr lang="zh-TW" sz="11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ts val="1400"/>
                        </a:lnSpc>
                      </a:pPr>
                      <a:r>
                        <a:rPr lang="zh-TW" sz="1100" b="1" kern="100" dirty="0">
                          <a:effectLst/>
                          <a:latin typeface="Times New Roman" panose="02020603050405020304" pitchFamily="18" charset="0"/>
                          <a:ea typeface="標楷體" panose="03000509000000000000" pitchFamily="65" charset="-120"/>
                          <a:cs typeface="Times New Roman" panose="02020603050405020304" pitchFamily="18" charset="0"/>
                        </a:rPr>
                        <a:t>講師</a:t>
                      </a:r>
                    </a:p>
                  </a:txBody>
                  <a:tcPr marL="68580" marR="68580" marT="0" marB="0" anchor="ctr"/>
                </a:tc>
                <a:extLst>
                  <a:ext uri="{0D108BD9-81ED-4DB2-BD59-A6C34878D82A}">
                    <a16:rowId xmlns:a16="http://schemas.microsoft.com/office/drawing/2014/main" val="3287178588"/>
                  </a:ext>
                </a:extLst>
              </a:tr>
              <a:tr h="252460">
                <a:tc>
                  <a:txBody>
                    <a:bodyPr/>
                    <a:lstStyle/>
                    <a:p>
                      <a:pPr algn="ctr">
                        <a:lnSpc>
                          <a:spcPts val="1400"/>
                        </a:lnSpc>
                      </a:pP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1</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nSpc>
                          <a:spcPts val="14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系統工程在國防科技發展的應用</a:t>
                      </a:r>
                    </a:p>
                  </a:txBody>
                  <a:tcPr marL="68580" marR="68580" marT="0" marB="0" anchor="ctr"/>
                </a:tc>
                <a:tc>
                  <a:txBody>
                    <a:bodyPr/>
                    <a:lstStyle/>
                    <a:p>
                      <a:pPr>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國防大學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理工學院</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ts val="14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淺談海軍艦艇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機電</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設計規範</a:t>
                      </a:r>
                    </a:p>
                  </a:txBody>
                  <a:tcPr marL="68580" marR="68580" marT="0" marB="0" anchor="ctr"/>
                </a:tc>
                <a:tc>
                  <a:txBody>
                    <a:bodyPr/>
                    <a:lstStyle/>
                    <a:p>
                      <a:pPr>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國防大學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理工學院</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525777498"/>
                  </a:ext>
                </a:extLst>
              </a:tr>
              <a:tr h="252460">
                <a:tc>
                  <a:txBody>
                    <a:bodyPr/>
                    <a:lstStyle/>
                    <a:p>
                      <a:pPr algn="ctr">
                        <a:lnSpc>
                          <a:spcPts val="1400"/>
                        </a:lnSpc>
                      </a:pP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2</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nSpc>
                          <a:spcPts val="14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國防電子科技發展現況及趨勢</a:t>
                      </a:r>
                    </a:p>
                  </a:txBody>
                  <a:tcPr marL="68580" marR="68580" marT="0" marB="0" anchor="ctr"/>
                </a:tc>
                <a:tc>
                  <a:txBody>
                    <a:bodyPr/>
                    <a:lstStyle/>
                    <a:p>
                      <a:pPr>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中科院</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電子所</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電磁脈衝</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(EMP)</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防護技術規畫與發展</a:t>
                      </a:r>
                    </a:p>
                  </a:txBody>
                  <a:tcPr marL="68580" marR="68580" marT="0" marB="0" anchor="ctr"/>
                </a:tc>
                <a:tc>
                  <a:txBody>
                    <a:bodyPr/>
                    <a:lstStyle/>
                    <a:p>
                      <a:pPr>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中科院</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資通所</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455702358"/>
                  </a:ext>
                </a:extLst>
              </a:tr>
              <a:tr h="252460">
                <a:tc>
                  <a:txBody>
                    <a:bodyPr/>
                    <a:lstStyle/>
                    <a:p>
                      <a:pPr algn="ctr">
                        <a:lnSpc>
                          <a:spcPts val="1400"/>
                        </a:lnSpc>
                      </a:pP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3</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nSpc>
                          <a:spcPts val="14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淺談陸軍武器裝備發展現況與需求</a:t>
                      </a:r>
                    </a:p>
                  </a:txBody>
                  <a:tcPr marL="68580" marR="68580" marT="0" marB="0" anchor="ctr"/>
                </a:tc>
                <a:tc>
                  <a:txBody>
                    <a:bodyPr/>
                    <a:lstStyle/>
                    <a:p>
                      <a:pPr>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國防大學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陸軍學院</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ts val="14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電子戰與網路戰的矛與盾</a:t>
                      </a:r>
                    </a:p>
                  </a:txBody>
                  <a:tcPr marL="68580" marR="68580" marT="0" marB="0" anchor="ctr"/>
                </a:tc>
                <a:tc>
                  <a:txBody>
                    <a:bodyPr/>
                    <a:lstStyle/>
                    <a:p>
                      <a:pPr>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資通電軍指揮部</a:t>
                      </a:r>
                    </a:p>
                  </a:txBody>
                  <a:tcPr marL="68580" marR="68580" marT="0" marB="0" anchor="ctr"/>
                </a:tc>
                <a:extLst>
                  <a:ext uri="{0D108BD9-81ED-4DB2-BD59-A6C34878D82A}">
                    <a16:rowId xmlns:a16="http://schemas.microsoft.com/office/drawing/2014/main" val="928449069"/>
                  </a:ext>
                </a:extLst>
              </a:tr>
              <a:tr h="252460">
                <a:tc>
                  <a:txBody>
                    <a:bodyPr/>
                    <a:lstStyle/>
                    <a:p>
                      <a:pPr algn="ctr">
                        <a:lnSpc>
                          <a:spcPts val="1400"/>
                        </a:lnSpc>
                      </a:pP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4</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nSpc>
                          <a:spcPts val="14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國安訓練課程</a:t>
                      </a:r>
                    </a:p>
                  </a:txBody>
                  <a:tcPr marL="68580" marR="68580" marT="0" marB="0" anchor="ctr"/>
                </a:tc>
                <a:tc>
                  <a:txBody>
                    <a:bodyPr/>
                    <a:lstStyle/>
                    <a:p>
                      <a:pPr>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法務部調查局</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保防處</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nSpc>
                          <a:spcPts val="14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國安訓練課程</a:t>
                      </a:r>
                    </a:p>
                  </a:txBody>
                  <a:tcPr marL="68580" marR="68580" marT="0" marB="0" anchor="ctr"/>
                </a:tc>
                <a:tc>
                  <a:txBody>
                    <a:bodyPr/>
                    <a:lstStyle/>
                    <a:p>
                      <a:pPr>
                        <a:lnSpc>
                          <a:spcPts val="14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法務部調查局</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保防處</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1401310584"/>
                  </a:ext>
                </a:extLst>
              </a:tr>
            </a:tbl>
          </a:graphicData>
        </a:graphic>
      </p:graphicFrame>
      <p:sp>
        <p:nvSpPr>
          <p:cNvPr id="14" name="文字方塊 13">
            <a:extLst>
              <a:ext uri="{FF2B5EF4-FFF2-40B4-BE49-F238E27FC236}">
                <a16:creationId xmlns:a16="http://schemas.microsoft.com/office/drawing/2014/main" id="{4703B6A4-7D18-4F3F-980A-299CFF52A832}"/>
              </a:ext>
            </a:extLst>
          </p:cNvPr>
          <p:cNvSpPr txBox="1"/>
          <p:nvPr/>
        </p:nvSpPr>
        <p:spPr>
          <a:xfrm>
            <a:off x="1569044" y="3605437"/>
            <a:ext cx="10216661" cy="491096"/>
          </a:xfrm>
          <a:prstGeom prst="rect">
            <a:avLst/>
          </a:prstGeom>
          <a:noFill/>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zh-TW" altLang="en-US"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本中心主持人、各分項主持人及參與專案研究相關議題老師，</a:t>
            </a:r>
            <a:r>
              <a:rPr kumimoji="0" lang="en-US"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114</a:t>
            </a:r>
            <a:r>
              <a:rPr kumimoji="0" lang="zh-TW"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a:t>
            </a:r>
            <a:r>
              <a:rPr kumimoji="0" lang="en-US"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(113</a:t>
            </a:r>
            <a:r>
              <a:rPr kumimoji="0" lang="zh-TW"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年度下學期</a:t>
            </a:r>
            <a:r>
              <a:rPr kumimoji="0" lang="en-US"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已</a:t>
            </a:r>
            <a:r>
              <a:rPr kumimoji="0" lang="zh-TW"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規劃開設與國防科技應用相關計</a:t>
            </a:r>
            <a:r>
              <a:rPr kumimoji="0" lang="en-US"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a:t>
            </a:r>
            <a:r>
              <a:rPr kumimoji="0" lang="zh-TW"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門學期課程，課程內容與</a:t>
            </a:r>
            <a:r>
              <a:rPr kumimoji="0" lang="zh-TW" altLang="zh-TW" sz="1300" b="1"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國防科技應用</a:t>
            </a:r>
            <a:r>
              <a:rPr kumimoji="0" lang="zh-TW"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相關外，內容並含括</a:t>
            </a:r>
            <a:r>
              <a:rPr kumimoji="0" lang="zh-TW" altLang="zh-TW" sz="1300" b="1"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基礎學科及進階學科</a:t>
            </a:r>
            <a:r>
              <a:rPr kumimoji="0" lang="zh-TW"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後續</a:t>
            </a:r>
            <a:r>
              <a:rPr kumimoji="0" lang="en-US" altLang="zh-TW"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(115)</a:t>
            </a:r>
            <a:r>
              <a:rPr kumimoji="0" lang="zh-TW" altLang="en-US" sz="13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年度仍將依各課程學分持續開設或依實際需求修訂課程</a:t>
            </a:r>
            <a:endParaRPr kumimoji="0" lang="zh-TW"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7" name="文字方塊 16">
            <a:extLst>
              <a:ext uri="{FF2B5EF4-FFF2-40B4-BE49-F238E27FC236}">
                <a16:creationId xmlns:a16="http://schemas.microsoft.com/office/drawing/2014/main" id="{7DDEB0BC-51C2-45C9-AF6A-BE6C196DF27D}"/>
              </a:ext>
            </a:extLst>
          </p:cNvPr>
          <p:cNvSpPr txBox="1"/>
          <p:nvPr/>
        </p:nvSpPr>
        <p:spPr>
          <a:xfrm>
            <a:off x="-25450" y="4429751"/>
            <a:ext cx="1594494" cy="553998"/>
          </a:xfrm>
          <a:prstGeom prst="rect">
            <a:avLst/>
          </a:prstGeom>
          <a:noFill/>
        </p:spPr>
        <p:txBody>
          <a:bodyPr wrap="square">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zh-TW" altLang="zh-TW" sz="1600" b="1"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國防科技領域相關課程</a:t>
            </a:r>
            <a:endParaRPr kumimoji="0" lang="zh-TW" altLang="en-US" sz="1600" b="0" i="0" u="none" strike="noStrike" kern="1200" cap="none" spc="0" normalizeH="0" baseline="0" noProof="0" dirty="0">
              <a:ln>
                <a:noFill/>
              </a:ln>
              <a:solidFill>
                <a:srgbClr val="000000"/>
              </a:solidFill>
              <a:effectLst/>
              <a:uLnTx/>
              <a:uFillTx/>
              <a:latin typeface="Montserrat"/>
              <a:ea typeface="+mn-ea"/>
              <a:cs typeface="+mn-cs"/>
            </a:endParaRPr>
          </a:p>
        </p:txBody>
      </p:sp>
      <p:pic>
        <p:nvPicPr>
          <p:cNvPr id="18" name="圖形 17" descr="教室 以實心填滿">
            <a:extLst>
              <a:ext uri="{FF2B5EF4-FFF2-40B4-BE49-F238E27FC236}">
                <a16:creationId xmlns:a16="http://schemas.microsoft.com/office/drawing/2014/main" id="{CCA1B443-46DD-450E-9CDF-52CA11A100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568" y="4938504"/>
            <a:ext cx="914400" cy="914400"/>
          </a:xfrm>
          <a:prstGeom prst="rect">
            <a:avLst/>
          </a:prstGeom>
        </p:spPr>
      </p:pic>
      <p:graphicFrame>
        <p:nvGraphicFramePr>
          <p:cNvPr id="7" name="表格 6">
            <a:extLst>
              <a:ext uri="{FF2B5EF4-FFF2-40B4-BE49-F238E27FC236}">
                <a16:creationId xmlns:a16="http://schemas.microsoft.com/office/drawing/2014/main" id="{4FE2B66C-6CBD-4F2B-B943-E596620BB2D0}"/>
              </a:ext>
            </a:extLst>
          </p:cNvPr>
          <p:cNvGraphicFramePr>
            <a:graphicFrameLocks noGrp="1"/>
          </p:cNvGraphicFramePr>
          <p:nvPr>
            <p:extLst>
              <p:ext uri="{D42A27DB-BD31-4B8C-83A1-F6EECF244321}">
                <p14:modId xmlns:p14="http://schemas.microsoft.com/office/powerpoint/2010/main" val="4133135940"/>
              </p:ext>
            </p:extLst>
          </p:nvPr>
        </p:nvGraphicFramePr>
        <p:xfrm>
          <a:off x="1524246" y="4134027"/>
          <a:ext cx="10353157" cy="2449390"/>
        </p:xfrm>
        <a:graphic>
          <a:graphicData uri="http://schemas.openxmlformats.org/drawingml/2006/table">
            <a:tbl>
              <a:tblPr firstRow="1" bandRow="1">
                <a:tableStyleId>{6E25E649-3F16-4E02-A733-19D2CDBF48F0}</a:tableStyleId>
              </a:tblPr>
              <a:tblGrid>
                <a:gridCol w="477761">
                  <a:extLst>
                    <a:ext uri="{9D8B030D-6E8A-4147-A177-3AD203B41FA5}">
                      <a16:colId xmlns:a16="http://schemas.microsoft.com/office/drawing/2014/main" val="3569605435"/>
                    </a:ext>
                  </a:extLst>
                </a:gridCol>
                <a:gridCol w="2183104">
                  <a:extLst>
                    <a:ext uri="{9D8B030D-6E8A-4147-A177-3AD203B41FA5}">
                      <a16:colId xmlns:a16="http://schemas.microsoft.com/office/drawing/2014/main" val="4000366172"/>
                    </a:ext>
                  </a:extLst>
                </a:gridCol>
                <a:gridCol w="1530017">
                  <a:extLst>
                    <a:ext uri="{9D8B030D-6E8A-4147-A177-3AD203B41FA5}">
                      <a16:colId xmlns:a16="http://schemas.microsoft.com/office/drawing/2014/main" val="1391954234"/>
                    </a:ext>
                  </a:extLst>
                </a:gridCol>
                <a:gridCol w="799973">
                  <a:extLst>
                    <a:ext uri="{9D8B030D-6E8A-4147-A177-3AD203B41FA5}">
                      <a16:colId xmlns:a16="http://schemas.microsoft.com/office/drawing/2014/main" val="3892145244"/>
                    </a:ext>
                  </a:extLst>
                </a:gridCol>
                <a:gridCol w="562708">
                  <a:extLst>
                    <a:ext uri="{9D8B030D-6E8A-4147-A177-3AD203B41FA5}">
                      <a16:colId xmlns:a16="http://schemas.microsoft.com/office/drawing/2014/main" val="1365073611"/>
                    </a:ext>
                  </a:extLst>
                </a:gridCol>
                <a:gridCol w="2170214">
                  <a:extLst>
                    <a:ext uri="{9D8B030D-6E8A-4147-A177-3AD203B41FA5}">
                      <a16:colId xmlns:a16="http://schemas.microsoft.com/office/drawing/2014/main" val="8961780"/>
                    </a:ext>
                  </a:extLst>
                </a:gridCol>
                <a:gridCol w="1751155">
                  <a:extLst>
                    <a:ext uri="{9D8B030D-6E8A-4147-A177-3AD203B41FA5}">
                      <a16:colId xmlns:a16="http://schemas.microsoft.com/office/drawing/2014/main" val="1611904245"/>
                    </a:ext>
                  </a:extLst>
                </a:gridCol>
                <a:gridCol w="878225">
                  <a:extLst>
                    <a:ext uri="{9D8B030D-6E8A-4147-A177-3AD203B41FA5}">
                      <a16:colId xmlns:a16="http://schemas.microsoft.com/office/drawing/2014/main" val="704120690"/>
                    </a:ext>
                  </a:extLst>
                </a:gridCol>
              </a:tblGrid>
              <a:tr h="317464">
                <a:tc gridSpan="8">
                  <a:txBody>
                    <a:bodyPr/>
                    <a:lstStyle/>
                    <a:p>
                      <a:pPr algn="ctr">
                        <a:lnSpc>
                          <a:spcPts val="1400"/>
                        </a:lnSpc>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114</a:t>
                      </a: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年度與國防科技領域相關課程表</a:t>
                      </a:r>
                      <a:r>
                        <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規</a:t>
                      </a:r>
                      <a:r>
                        <a:rPr lang="zh-TW" alt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畫</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lnSpc>
                          <a:spcPts val="1400"/>
                        </a:lnSpc>
                      </a:pPr>
                      <a:endParaRPr lang="zh-TW" sz="10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78078" marR="78078" marT="39039" marB="39039" anchor="ctr"/>
                </a:tc>
                <a:tc hMerge="1">
                  <a:txBody>
                    <a:bodyPr/>
                    <a:lstStyle/>
                    <a:p>
                      <a:pPr algn="ctr">
                        <a:lnSpc>
                          <a:spcPts val="1400"/>
                        </a:lnSpc>
                      </a:pPr>
                      <a:endParaRPr lang="zh-TW" sz="10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78078" marR="78078" marT="39039" marB="39039" anchor="ctr"/>
                </a:tc>
                <a:tc hMerge="1">
                  <a:txBody>
                    <a:bodyPr/>
                    <a:lstStyle/>
                    <a:p>
                      <a:pPr algn="ctr">
                        <a:lnSpc>
                          <a:spcPts val="1400"/>
                        </a:lnSpc>
                      </a:pPr>
                      <a:endParaRPr lang="zh-TW" sz="10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78078" marR="78078" marT="39039" marB="39039" anchor="ctr"/>
                </a:tc>
                <a:tc hMerge="1">
                  <a:txBody>
                    <a:bodyPr/>
                    <a:lstStyle/>
                    <a:p>
                      <a:pPr algn="ctr">
                        <a:lnSpc>
                          <a:spcPts val="1400"/>
                        </a:lnSpc>
                      </a:pPr>
                      <a:endParaRPr lang="zh-TW" sz="10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78078" marR="78078" marT="39039" marB="39039" anchor="ctr"/>
                </a:tc>
                <a:extLst>
                  <a:ext uri="{0D108BD9-81ED-4DB2-BD59-A6C34878D82A}">
                    <a16:rowId xmlns:a16="http://schemas.microsoft.com/office/drawing/2014/main" val="600690392"/>
                  </a:ext>
                </a:extLst>
              </a:tr>
              <a:tr h="250145">
                <a:tc>
                  <a:txBody>
                    <a:bodyPr/>
                    <a:lstStyle/>
                    <a:p>
                      <a:pPr algn="ctr">
                        <a:lnSpc>
                          <a:spcPts val="1400"/>
                        </a:lnSpc>
                        <a:spcAft>
                          <a:spcPts val="0"/>
                        </a:spcAft>
                      </a:pPr>
                      <a:r>
                        <a:rPr lang="zh-TW" sz="1200" b="1" kern="0" dirty="0">
                          <a:effectLst/>
                          <a:latin typeface="Times New Roman" panose="02020603050405020304" pitchFamily="18" charset="0"/>
                          <a:ea typeface="標楷體" panose="03000509000000000000" pitchFamily="65" charset="-120"/>
                          <a:cs typeface="Times New Roman" panose="02020603050405020304" pitchFamily="18" charset="0"/>
                        </a:rPr>
                        <a:t>項次</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b="1" kern="0" dirty="0">
                          <a:effectLst/>
                          <a:latin typeface="Times New Roman" panose="02020603050405020304" pitchFamily="18" charset="0"/>
                          <a:ea typeface="標楷體" panose="03000509000000000000" pitchFamily="65" charset="-120"/>
                          <a:cs typeface="Times New Roman" panose="02020603050405020304" pitchFamily="18" charset="0"/>
                        </a:rPr>
                        <a:t>課程名稱</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b="1" kern="0" dirty="0">
                          <a:effectLst/>
                          <a:latin typeface="Times New Roman" panose="02020603050405020304" pitchFamily="18" charset="0"/>
                          <a:ea typeface="標楷體" panose="03000509000000000000" pitchFamily="65" charset="-120"/>
                          <a:cs typeface="Times New Roman" panose="02020603050405020304" pitchFamily="18" charset="0"/>
                        </a:rPr>
                        <a:t>開課系所</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b="1" kern="0" dirty="0">
                          <a:effectLst/>
                          <a:latin typeface="Times New Roman" panose="02020603050405020304" pitchFamily="18" charset="0"/>
                          <a:ea typeface="標楷體" panose="03000509000000000000" pitchFamily="65" charset="-120"/>
                          <a:cs typeface="Times New Roman" panose="02020603050405020304" pitchFamily="18" charset="0"/>
                        </a:rPr>
                        <a:t>教授</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spcAft>
                          <a:spcPts val="0"/>
                        </a:spcAft>
                      </a:pPr>
                      <a:r>
                        <a:rPr lang="zh-TW" sz="1200" b="1" kern="0" dirty="0">
                          <a:effectLst/>
                          <a:latin typeface="Times New Roman" panose="02020603050405020304" pitchFamily="18" charset="0"/>
                          <a:ea typeface="標楷體" panose="03000509000000000000" pitchFamily="65" charset="-120"/>
                          <a:cs typeface="Times New Roman" panose="02020603050405020304" pitchFamily="18" charset="0"/>
                        </a:rPr>
                        <a:t>項次</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b="1" kern="0" dirty="0">
                          <a:effectLst/>
                          <a:latin typeface="Times New Roman" panose="02020603050405020304" pitchFamily="18" charset="0"/>
                          <a:ea typeface="標楷體" panose="03000509000000000000" pitchFamily="65" charset="-120"/>
                          <a:cs typeface="Times New Roman" panose="02020603050405020304" pitchFamily="18" charset="0"/>
                        </a:rPr>
                        <a:t>課程名稱</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100" b="1" kern="0" dirty="0">
                          <a:effectLst/>
                          <a:latin typeface="Times New Roman" panose="02020603050405020304" pitchFamily="18" charset="0"/>
                          <a:ea typeface="標楷體" panose="03000509000000000000" pitchFamily="65" charset="-120"/>
                          <a:cs typeface="Times New Roman" panose="02020603050405020304" pitchFamily="18" charset="0"/>
                        </a:rPr>
                        <a:t>開課系所</a:t>
                      </a:r>
                      <a:endParaRPr lang="zh-TW" sz="11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100" b="1" kern="0" dirty="0">
                          <a:effectLst/>
                          <a:latin typeface="Times New Roman" panose="02020603050405020304" pitchFamily="18" charset="0"/>
                          <a:ea typeface="標楷體" panose="03000509000000000000" pitchFamily="65" charset="-120"/>
                          <a:cs typeface="Times New Roman" panose="02020603050405020304" pitchFamily="18" charset="0"/>
                        </a:rPr>
                        <a:t>教授</a:t>
                      </a:r>
                      <a:endParaRPr lang="zh-TW" sz="11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3793864662"/>
                  </a:ext>
                </a:extLst>
              </a:tr>
              <a:tr h="287507">
                <a:tc>
                  <a:txBody>
                    <a:bodyPr/>
                    <a:lstStyle/>
                    <a:p>
                      <a:pPr algn="ctr">
                        <a:lnSpc>
                          <a:spcPts val="1400"/>
                        </a:lnSpc>
                      </a:pPr>
                      <a:r>
                        <a:rPr lang="en-US" sz="1200" b="1" kern="1200"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數位積體電路</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電子研究所</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周世傑</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en-US" sz="1200" b="1" kern="1200" dirty="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en-US" sz="1200" kern="1200" dirty="0">
                          <a:effectLst/>
                          <a:latin typeface="Times New Roman" panose="02020603050405020304" pitchFamily="18" charset="0"/>
                          <a:ea typeface="標楷體" panose="03000509000000000000" pitchFamily="65" charset="-120"/>
                          <a:cs typeface="Times New Roman" panose="02020603050405020304" pitchFamily="18" charset="0"/>
                        </a:rPr>
                        <a:t>AI</a:t>
                      </a: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無線通訊系統實驗</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電機工程學系</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kern="0">
                          <a:effectLst/>
                          <a:latin typeface="Times New Roman" panose="02020603050405020304" pitchFamily="18" charset="0"/>
                          <a:ea typeface="標楷體" panose="03000509000000000000" pitchFamily="65" charset="-120"/>
                          <a:cs typeface="Times New Roman" panose="02020603050405020304" pitchFamily="18" charset="0"/>
                        </a:rPr>
                        <a:t>方凱田</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1764129403"/>
                  </a:ext>
                </a:extLst>
              </a:tr>
              <a:tr h="250145">
                <a:tc>
                  <a:txBody>
                    <a:bodyPr/>
                    <a:lstStyle/>
                    <a:p>
                      <a:pPr algn="ctr">
                        <a:lnSpc>
                          <a:spcPts val="1400"/>
                        </a:lnSpc>
                      </a:pPr>
                      <a:r>
                        <a:rPr lang="en-US" sz="1200" b="1" kern="120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無線通訊信號處理</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電信研究所</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kern="0">
                          <a:effectLst/>
                          <a:latin typeface="Times New Roman" panose="02020603050405020304" pitchFamily="18" charset="0"/>
                          <a:ea typeface="標楷體" panose="03000509000000000000" pitchFamily="65" charset="-120"/>
                          <a:cs typeface="Times New Roman" panose="02020603050405020304" pitchFamily="18" charset="0"/>
                        </a:rPr>
                        <a:t>李大嵩</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en-US" sz="1200" b="1" kern="1200" dirty="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感測與智慧系統</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電控工程研究所</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王學誠</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2618681035"/>
                  </a:ext>
                </a:extLst>
              </a:tr>
              <a:tr h="250145">
                <a:tc>
                  <a:txBody>
                    <a:bodyPr/>
                    <a:lstStyle/>
                    <a:p>
                      <a:pPr algn="ctr">
                        <a:lnSpc>
                          <a:spcPts val="1400"/>
                        </a:lnSpc>
                      </a:pPr>
                      <a:r>
                        <a:rPr lang="en-US" sz="1200" b="1" kern="1200"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嵌入式系統總整與實作</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資訊工程學系</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曾煜棋</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en-US" sz="1200" b="1" kern="1200" dirty="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通訊原理</a:t>
                      </a:r>
                      <a:r>
                        <a:rPr lang="en-US" sz="1200" kern="12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二</a:t>
                      </a:r>
                      <a:r>
                        <a:rPr lang="en-US" sz="1200" kern="12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a:effectLst/>
                          <a:latin typeface="Times New Roman" panose="02020603050405020304" pitchFamily="18" charset="0"/>
                          <a:ea typeface="標楷體" panose="03000509000000000000" pitchFamily="65" charset="-120"/>
                          <a:cs typeface="Times New Roman" panose="02020603050405020304" pitchFamily="18" charset="0"/>
                        </a:rPr>
                        <a:t>電機工程學系</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伍紹勳</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1365405576"/>
                  </a:ext>
                </a:extLst>
              </a:tr>
              <a:tr h="347632">
                <a:tc>
                  <a:txBody>
                    <a:bodyPr/>
                    <a:lstStyle/>
                    <a:p>
                      <a:pPr algn="ctr">
                        <a:lnSpc>
                          <a:spcPts val="1400"/>
                        </a:lnSpc>
                      </a:pPr>
                      <a:r>
                        <a:rPr lang="en-US" sz="1200" b="1" kern="1200"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智慧感知與機器學習</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資訊科學與工程研究所</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曾煜棋</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en-US" sz="1200" b="1" kern="1200" dirty="0">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船用電學</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marR="7620" indent="158115"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國防大學理工學院系統工程與科技學士學位學程</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林俊成</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2097818823"/>
                  </a:ext>
                </a:extLst>
              </a:tr>
              <a:tr h="423961">
                <a:tc>
                  <a:txBody>
                    <a:bodyPr/>
                    <a:lstStyle/>
                    <a:p>
                      <a:pPr algn="ctr">
                        <a:lnSpc>
                          <a:spcPts val="1400"/>
                        </a:lnSpc>
                      </a:pPr>
                      <a:r>
                        <a:rPr lang="en-US" sz="1200" b="1" kern="1200" dirty="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應用於毫米波通信多工系統的頻率合成器系統晶片設計</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電機工程學系</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曾煜輝</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en-US" sz="1200" b="1" kern="1200" dirty="0">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記憶體電路及系統設計</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國際半導體產業學院</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碩士班</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黃柏蒼</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2619288173"/>
                  </a:ext>
                </a:extLst>
              </a:tr>
              <a:tr h="287507">
                <a:tc>
                  <a:txBody>
                    <a:bodyPr/>
                    <a:lstStyle/>
                    <a:p>
                      <a:pPr algn="ctr">
                        <a:lnSpc>
                          <a:spcPts val="1400"/>
                        </a:lnSpc>
                      </a:pPr>
                      <a:r>
                        <a:rPr lang="en-US" sz="1200" b="1" kern="1200" dirty="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機器人學：多軸旋翼機</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spcAft>
                          <a:spcPts val="0"/>
                        </a:spcAft>
                      </a:pPr>
                      <a:r>
                        <a:rPr lang="zh-TW" sz="1200" kern="1200" dirty="0">
                          <a:effectLst/>
                          <a:latin typeface="Times New Roman" panose="02020603050405020304" pitchFamily="18" charset="0"/>
                          <a:ea typeface="標楷體" panose="03000509000000000000" pitchFamily="65" charset="-120"/>
                          <a:cs typeface="Times New Roman" panose="02020603050405020304" pitchFamily="18" charset="0"/>
                        </a:rPr>
                        <a:t>機械工程學系</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r>
                        <a:rPr lang="zh-TW" sz="1200" kern="0" dirty="0">
                          <a:effectLst/>
                          <a:latin typeface="Times New Roman" panose="02020603050405020304" pitchFamily="18" charset="0"/>
                          <a:ea typeface="標楷體" panose="03000509000000000000" pitchFamily="65" charset="-120"/>
                          <a:cs typeface="Times New Roman" panose="02020603050405020304" pitchFamily="18" charset="0"/>
                        </a:rPr>
                        <a:t>程登湖</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78078" marR="78078" marT="39039" marB="39039" anchor="ctr"/>
                </a:tc>
                <a:tc>
                  <a:txBody>
                    <a:bodyPr/>
                    <a:lstStyle/>
                    <a:p>
                      <a:pPr algn="ctr">
                        <a:lnSpc>
                          <a:spcPts val="1400"/>
                        </a:lnSpc>
                      </a:pP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tc>
                  <a:txBody>
                    <a:bodyPr/>
                    <a:lstStyle/>
                    <a:p>
                      <a:pPr algn="ctr">
                        <a:lnSpc>
                          <a:spcPts val="1400"/>
                        </a:lnSpc>
                      </a:pP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0" marR="0" marT="0" marB="0" anchor="ctr"/>
                </a:tc>
                <a:extLst>
                  <a:ext uri="{0D108BD9-81ED-4DB2-BD59-A6C34878D82A}">
                    <a16:rowId xmlns:a16="http://schemas.microsoft.com/office/drawing/2014/main" val="3065033862"/>
                  </a:ext>
                </a:extLst>
              </a:tr>
            </a:tbl>
          </a:graphicData>
        </a:graphic>
      </p:graphicFrame>
      <p:sp>
        <p:nvSpPr>
          <p:cNvPr id="9" name="矩形: 圓角 8">
            <a:extLst>
              <a:ext uri="{FF2B5EF4-FFF2-40B4-BE49-F238E27FC236}">
                <a16:creationId xmlns:a16="http://schemas.microsoft.com/office/drawing/2014/main" id="{0E2ABD17-077A-4886-889D-DE3B256870A4}"/>
              </a:ext>
            </a:extLst>
          </p:cNvPr>
          <p:cNvSpPr/>
          <p:nvPr/>
        </p:nvSpPr>
        <p:spPr>
          <a:xfrm>
            <a:off x="-1036141" y="22344"/>
            <a:ext cx="12447092" cy="1204857"/>
          </a:xfrm>
          <a:prstGeom prst="roundRect">
            <a:avLst/>
          </a:prstGeom>
          <a:noFill/>
          <a:ln w="76200" cmpd="dbl">
            <a:solidFill>
              <a:srgbClr val="336600"/>
            </a:solidFill>
            <a:prstDash val="lgDash"/>
            <a:extLst>
              <a:ext uri="{C807C97D-BFC1-408E-A445-0C87EB9F89A2}">
                <ask:lineSketchStyleProps xmlns:ask="http://schemas.microsoft.com/office/drawing/2018/sketchyshapes" sd="1129514573">
                  <a:custGeom>
                    <a:avLst/>
                    <a:gdLst>
                      <a:gd name="connsiteX0" fmla="*/ 0 w 11446695"/>
                      <a:gd name="connsiteY0" fmla="*/ 108571 h 651414"/>
                      <a:gd name="connsiteX1" fmla="*/ 108571 w 11446695"/>
                      <a:gd name="connsiteY1" fmla="*/ 0 h 651414"/>
                      <a:gd name="connsiteX2" fmla="*/ 656837 w 11446695"/>
                      <a:gd name="connsiteY2" fmla="*/ 0 h 651414"/>
                      <a:gd name="connsiteX3" fmla="*/ 1205104 w 11446695"/>
                      <a:gd name="connsiteY3" fmla="*/ 0 h 651414"/>
                      <a:gd name="connsiteX4" fmla="*/ 2090257 w 11446695"/>
                      <a:gd name="connsiteY4" fmla="*/ 0 h 651414"/>
                      <a:gd name="connsiteX5" fmla="*/ 2750819 w 11446695"/>
                      <a:gd name="connsiteY5" fmla="*/ 0 h 651414"/>
                      <a:gd name="connsiteX6" fmla="*/ 3523676 w 11446695"/>
                      <a:gd name="connsiteY6" fmla="*/ 0 h 651414"/>
                      <a:gd name="connsiteX7" fmla="*/ 4184238 w 11446695"/>
                      <a:gd name="connsiteY7" fmla="*/ 0 h 651414"/>
                      <a:gd name="connsiteX8" fmla="*/ 4620209 w 11446695"/>
                      <a:gd name="connsiteY8" fmla="*/ 0 h 651414"/>
                      <a:gd name="connsiteX9" fmla="*/ 5168475 w 11446695"/>
                      <a:gd name="connsiteY9" fmla="*/ 0 h 651414"/>
                      <a:gd name="connsiteX10" fmla="*/ 5941333 w 11446695"/>
                      <a:gd name="connsiteY10" fmla="*/ 0 h 651414"/>
                      <a:gd name="connsiteX11" fmla="*/ 6489599 w 11446695"/>
                      <a:gd name="connsiteY11" fmla="*/ 0 h 651414"/>
                      <a:gd name="connsiteX12" fmla="*/ 7262457 w 11446695"/>
                      <a:gd name="connsiteY12" fmla="*/ 0 h 651414"/>
                      <a:gd name="connsiteX13" fmla="*/ 7923019 w 11446695"/>
                      <a:gd name="connsiteY13" fmla="*/ 0 h 651414"/>
                      <a:gd name="connsiteX14" fmla="*/ 8695876 w 11446695"/>
                      <a:gd name="connsiteY14" fmla="*/ 0 h 651414"/>
                      <a:gd name="connsiteX15" fmla="*/ 9244143 w 11446695"/>
                      <a:gd name="connsiteY15" fmla="*/ 0 h 651414"/>
                      <a:gd name="connsiteX16" fmla="*/ 9567818 w 11446695"/>
                      <a:gd name="connsiteY16" fmla="*/ 0 h 651414"/>
                      <a:gd name="connsiteX17" fmla="*/ 10116084 w 11446695"/>
                      <a:gd name="connsiteY17" fmla="*/ 0 h 651414"/>
                      <a:gd name="connsiteX18" fmla="*/ 11338124 w 11446695"/>
                      <a:gd name="connsiteY18" fmla="*/ 0 h 651414"/>
                      <a:gd name="connsiteX19" fmla="*/ 11446695 w 11446695"/>
                      <a:gd name="connsiteY19" fmla="*/ 108571 h 651414"/>
                      <a:gd name="connsiteX20" fmla="*/ 11446695 w 11446695"/>
                      <a:gd name="connsiteY20" fmla="*/ 542843 h 651414"/>
                      <a:gd name="connsiteX21" fmla="*/ 11338124 w 11446695"/>
                      <a:gd name="connsiteY21" fmla="*/ 651414 h 651414"/>
                      <a:gd name="connsiteX22" fmla="*/ 10902153 w 11446695"/>
                      <a:gd name="connsiteY22" fmla="*/ 651414 h 651414"/>
                      <a:gd name="connsiteX23" fmla="*/ 10241591 w 11446695"/>
                      <a:gd name="connsiteY23" fmla="*/ 651414 h 651414"/>
                      <a:gd name="connsiteX24" fmla="*/ 9581029 w 11446695"/>
                      <a:gd name="connsiteY24" fmla="*/ 651414 h 651414"/>
                      <a:gd name="connsiteX25" fmla="*/ 8695876 w 11446695"/>
                      <a:gd name="connsiteY25" fmla="*/ 651414 h 651414"/>
                      <a:gd name="connsiteX26" fmla="*/ 8147610 w 11446695"/>
                      <a:gd name="connsiteY26" fmla="*/ 651414 h 651414"/>
                      <a:gd name="connsiteX27" fmla="*/ 7599343 w 11446695"/>
                      <a:gd name="connsiteY27" fmla="*/ 651414 h 651414"/>
                      <a:gd name="connsiteX28" fmla="*/ 7051077 w 11446695"/>
                      <a:gd name="connsiteY28" fmla="*/ 651414 h 651414"/>
                      <a:gd name="connsiteX29" fmla="*/ 6165924 w 11446695"/>
                      <a:gd name="connsiteY29" fmla="*/ 651414 h 651414"/>
                      <a:gd name="connsiteX30" fmla="*/ 5393067 w 11446695"/>
                      <a:gd name="connsiteY30" fmla="*/ 651414 h 651414"/>
                      <a:gd name="connsiteX31" fmla="*/ 4957096 w 11446695"/>
                      <a:gd name="connsiteY31" fmla="*/ 651414 h 651414"/>
                      <a:gd name="connsiteX32" fmla="*/ 4521125 w 11446695"/>
                      <a:gd name="connsiteY32" fmla="*/ 651414 h 651414"/>
                      <a:gd name="connsiteX33" fmla="*/ 3860563 w 11446695"/>
                      <a:gd name="connsiteY33" fmla="*/ 651414 h 651414"/>
                      <a:gd name="connsiteX34" fmla="*/ 3536887 w 11446695"/>
                      <a:gd name="connsiteY34" fmla="*/ 651414 h 651414"/>
                      <a:gd name="connsiteX35" fmla="*/ 2988621 w 11446695"/>
                      <a:gd name="connsiteY35" fmla="*/ 651414 h 651414"/>
                      <a:gd name="connsiteX36" fmla="*/ 2328059 w 11446695"/>
                      <a:gd name="connsiteY36" fmla="*/ 651414 h 651414"/>
                      <a:gd name="connsiteX37" fmla="*/ 1892088 w 11446695"/>
                      <a:gd name="connsiteY37" fmla="*/ 651414 h 651414"/>
                      <a:gd name="connsiteX38" fmla="*/ 1231526 w 11446695"/>
                      <a:gd name="connsiteY38" fmla="*/ 651414 h 651414"/>
                      <a:gd name="connsiteX39" fmla="*/ 108571 w 11446695"/>
                      <a:gd name="connsiteY39" fmla="*/ 651414 h 651414"/>
                      <a:gd name="connsiteX40" fmla="*/ 0 w 11446695"/>
                      <a:gd name="connsiteY40" fmla="*/ 542843 h 651414"/>
                      <a:gd name="connsiteX41" fmla="*/ 0 w 11446695"/>
                      <a:gd name="connsiteY41" fmla="*/ 108571 h 65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446695" h="651414" extrusionOk="0">
                        <a:moveTo>
                          <a:pt x="0" y="108571"/>
                        </a:moveTo>
                        <a:cubicBezTo>
                          <a:pt x="-14521" y="46829"/>
                          <a:pt x="54204" y="-378"/>
                          <a:pt x="108571" y="0"/>
                        </a:cubicBezTo>
                        <a:cubicBezTo>
                          <a:pt x="253129" y="20010"/>
                          <a:pt x="413921" y="26544"/>
                          <a:pt x="656837" y="0"/>
                        </a:cubicBezTo>
                        <a:cubicBezTo>
                          <a:pt x="899753" y="-26544"/>
                          <a:pt x="950682" y="20068"/>
                          <a:pt x="1205104" y="0"/>
                        </a:cubicBezTo>
                        <a:cubicBezTo>
                          <a:pt x="1459526" y="-20068"/>
                          <a:pt x="1827712" y="-2858"/>
                          <a:pt x="2090257" y="0"/>
                        </a:cubicBezTo>
                        <a:cubicBezTo>
                          <a:pt x="2352802" y="2858"/>
                          <a:pt x="2507510" y="-31449"/>
                          <a:pt x="2750819" y="0"/>
                        </a:cubicBezTo>
                        <a:cubicBezTo>
                          <a:pt x="2994128" y="31449"/>
                          <a:pt x="3145029" y="-38394"/>
                          <a:pt x="3523676" y="0"/>
                        </a:cubicBezTo>
                        <a:cubicBezTo>
                          <a:pt x="3902323" y="38394"/>
                          <a:pt x="3870471" y="24088"/>
                          <a:pt x="4184238" y="0"/>
                        </a:cubicBezTo>
                        <a:cubicBezTo>
                          <a:pt x="4498005" y="-24088"/>
                          <a:pt x="4406584" y="-11312"/>
                          <a:pt x="4620209" y="0"/>
                        </a:cubicBezTo>
                        <a:cubicBezTo>
                          <a:pt x="4833834" y="11312"/>
                          <a:pt x="5002205" y="-15421"/>
                          <a:pt x="5168475" y="0"/>
                        </a:cubicBezTo>
                        <a:cubicBezTo>
                          <a:pt x="5334745" y="15421"/>
                          <a:pt x="5562144" y="18925"/>
                          <a:pt x="5941333" y="0"/>
                        </a:cubicBezTo>
                        <a:cubicBezTo>
                          <a:pt x="6320522" y="-18925"/>
                          <a:pt x="6272694" y="12401"/>
                          <a:pt x="6489599" y="0"/>
                        </a:cubicBezTo>
                        <a:cubicBezTo>
                          <a:pt x="6706504" y="-12401"/>
                          <a:pt x="7051305" y="-38296"/>
                          <a:pt x="7262457" y="0"/>
                        </a:cubicBezTo>
                        <a:cubicBezTo>
                          <a:pt x="7473609" y="38296"/>
                          <a:pt x="7722900" y="26792"/>
                          <a:pt x="7923019" y="0"/>
                        </a:cubicBezTo>
                        <a:cubicBezTo>
                          <a:pt x="8123138" y="-26792"/>
                          <a:pt x="8404036" y="27576"/>
                          <a:pt x="8695876" y="0"/>
                        </a:cubicBezTo>
                        <a:cubicBezTo>
                          <a:pt x="8987716" y="-27576"/>
                          <a:pt x="9008402" y="-13995"/>
                          <a:pt x="9244143" y="0"/>
                        </a:cubicBezTo>
                        <a:cubicBezTo>
                          <a:pt x="9479884" y="13995"/>
                          <a:pt x="9487437" y="3283"/>
                          <a:pt x="9567818" y="0"/>
                        </a:cubicBezTo>
                        <a:cubicBezTo>
                          <a:pt x="9648199" y="-3283"/>
                          <a:pt x="9979369" y="13021"/>
                          <a:pt x="10116084" y="0"/>
                        </a:cubicBezTo>
                        <a:cubicBezTo>
                          <a:pt x="10252799" y="-13021"/>
                          <a:pt x="11086150" y="46168"/>
                          <a:pt x="11338124" y="0"/>
                        </a:cubicBezTo>
                        <a:cubicBezTo>
                          <a:pt x="11389454" y="-6231"/>
                          <a:pt x="11442144" y="39508"/>
                          <a:pt x="11446695" y="108571"/>
                        </a:cubicBezTo>
                        <a:cubicBezTo>
                          <a:pt x="11433611" y="297785"/>
                          <a:pt x="11439959" y="381080"/>
                          <a:pt x="11446695" y="542843"/>
                        </a:cubicBezTo>
                        <a:cubicBezTo>
                          <a:pt x="11440090" y="604528"/>
                          <a:pt x="11398958" y="661367"/>
                          <a:pt x="11338124" y="651414"/>
                        </a:cubicBezTo>
                        <a:cubicBezTo>
                          <a:pt x="11169245" y="634473"/>
                          <a:pt x="11000141" y="672852"/>
                          <a:pt x="10902153" y="651414"/>
                        </a:cubicBezTo>
                        <a:cubicBezTo>
                          <a:pt x="10804165" y="629976"/>
                          <a:pt x="10409875" y="684236"/>
                          <a:pt x="10241591" y="651414"/>
                        </a:cubicBezTo>
                        <a:cubicBezTo>
                          <a:pt x="10073307" y="618592"/>
                          <a:pt x="9776646" y="651645"/>
                          <a:pt x="9581029" y="651414"/>
                        </a:cubicBezTo>
                        <a:cubicBezTo>
                          <a:pt x="9385412" y="651183"/>
                          <a:pt x="8996593" y="652473"/>
                          <a:pt x="8695876" y="651414"/>
                        </a:cubicBezTo>
                        <a:cubicBezTo>
                          <a:pt x="8395159" y="650355"/>
                          <a:pt x="8373640" y="625915"/>
                          <a:pt x="8147610" y="651414"/>
                        </a:cubicBezTo>
                        <a:cubicBezTo>
                          <a:pt x="7921580" y="676913"/>
                          <a:pt x="7761816" y="676765"/>
                          <a:pt x="7599343" y="651414"/>
                        </a:cubicBezTo>
                        <a:cubicBezTo>
                          <a:pt x="7436870" y="626063"/>
                          <a:pt x="7279872" y="629246"/>
                          <a:pt x="7051077" y="651414"/>
                        </a:cubicBezTo>
                        <a:cubicBezTo>
                          <a:pt x="6822282" y="673582"/>
                          <a:pt x="6524764" y="666769"/>
                          <a:pt x="6165924" y="651414"/>
                        </a:cubicBezTo>
                        <a:cubicBezTo>
                          <a:pt x="5807084" y="636059"/>
                          <a:pt x="5677894" y="636243"/>
                          <a:pt x="5393067" y="651414"/>
                        </a:cubicBezTo>
                        <a:cubicBezTo>
                          <a:pt x="5108240" y="666585"/>
                          <a:pt x="5066630" y="637997"/>
                          <a:pt x="4957096" y="651414"/>
                        </a:cubicBezTo>
                        <a:cubicBezTo>
                          <a:pt x="4847562" y="664831"/>
                          <a:pt x="4664885" y="666113"/>
                          <a:pt x="4521125" y="651414"/>
                        </a:cubicBezTo>
                        <a:cubicBezTo>
                          <a:pt x="4377365" y="636715"/>
                          <a:pt x="4055101" y="651606"/>
                          <a:pt x="3860563" y="651414"/>
                        </a:cubicBezTo>
                        <a:cubicBezTo>
                          <a:pt x="3666025" y="651222"/>
                          <a:pt x="3685148" y="653170"/>
                          <a:pt x="3536887" y="651414"/>
                        </a:cubicBezTo>
                        <a:cubicBezTo>
                          <a:pt x="3388626" y="649658"/>
                          <a:pt x="3177839" y="633293"/>
                          <a:pt x="2988621" y="651414"/>
                        </a:cubicBezTo>
                        <a:cubicBezTo>
                          <a:pt x="2799403" y="669535"/>
                          <a:pt x="2505027" y="638937"/>
                          <a:pt x="2328059" y="651414"/>
                        </a:cubicBezTo>
                        <a:cubicBezTo>
                          <a:pt x="2151091" y="663891"/>
                          <a:pt x="2069954" y="661445"/>
                          <a:pt x="1892088" y="651414"/>
                        </a:cubicBezTo>
                        <a:cubicBezTo>
                          <a:pt x="1714222" y="641383"/>
                          <a:pt x="1367950" y="651484"/>
                          <a:pt x="1231526" y="651414"/>
                        </a:cubicBezTo>
                        <a:cubicBezTo>
                          <a:pt x="1095102" y="651344"/>
                          <a:pt x="523136" y="694084"/>
                          <a:pt x="108571" y="651414"/>
                        </a:cubicBezTo>
                        <a:cubicBezTo>
                          <a:pt x="57040" y="649048"/>
                          <a:pt x="-4754" y="598642"/>
                          <a:pt x="0" y="542843"/>
                        </a:cubicBezTo>
                        <a:cubicBezTo>
                          <a:pt x="713" y="407979"/>
                          <a:pt x="-20727" y="263143"/>
                          <a:pt x="0" y="108571"/>
                        </a:cubicBezTo>
                        <a:close/>
                      </a:path>
                    </a:pathLst>
                  </a:custGeom>
                  <ask:type>
                    <ask:lineSketchNone/>
                  </ask:type>
                </ask:lineSketchStyleProps>
              </a:ext>
            </a:extLst>
          </a:ln>
          <a:effectLst>
            <a:glow rad="63500">
              <a:schemeClr val="accent2">
                <a:satMod val="175000"/>
                <a:alpha val="40000"/>
              </a:schemeClr>
            </a:glow>
          </a:effectLst>
          <a:scene3d>
            <a:camera prst="perspectiveLef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594956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00B7C0D-26DF-4D43-8BC9-7B9DF60A2E99}"/>
              </a:ext>
            </a:extLst>
          </p:cNvPr>
          <p:cNvSpPr/>
          <p:nvPr/>
        </p:nvSpPr>
        <p:spPr>
          <a:xfrm>
            <a:off x="4658765" y="-33708"/>
            <a:ext cx="2852063" cy="4924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6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人才培育規劃內容</a:t>
            </a:r>
          </a:p>
        </p:txBody>
      </p:sp>
      <p:pic>
        <p:nvPicPr>
          <p:cNvPr id="37" name="圖形 36" descr="會議室 以實心填滿">
            <a:extLst>
              <a:ext uri="{FF2B5EF4-FFF2-40B4-BE49-F238E27FC236}">
                <a16:creationId xmlns:a16="http://schemas.microsoft.com/office/drawing/2014/main" id="{13880934-B54A-4BC8-AF46-A2ADF42710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5935" y="586760"/>
            <a:ext cx="914400" cy="914400"/>
          </a:xfrm>
          <a:prstGeom prst="rect">
            <a:avLst/>
          </a:prstGeom>
        </p:spPr>
      </p:pic>
      <p:sp>
        <p:nvSpPr>
          <p:cNvPr id="50" name="文字方塊 49">
            <a:extLst>
              <a:ext uri="{FF2B5EF4-FFF2-40B4-BE49-F238E27FC236}">
                <a16:creationId xmlns:a16="http://schemas.microsoft.com/office/drawing/2014/main" id="{833381D0-0822-4116-9C52-3DD22026F059}"/>
              </a:ext>
            </a:extLst>
          </p:cNvPr>
          <p:cNvSpPr txBox="1"/>
          <p:nvPr/>
        </p:nvSpPr>
        <p:spPr>
          <a:xfrm>
            <a:off x="1675" y="429587"/>
            <a:ext cx="1852091" cy="372025"/>
          </a:xfrm>
          <a:prstGeom prst="rect">
            <a:avLst/>
          </a:prstGeom>
          <a:noFill/>
        </p:spPr>
        <p:txBody>
          <a:bodyPr wrap="square">
            <a:spAutoFit/>
          </a:bodyPr>
          <a:lstStyle/>
          <a:p>
            <a:pPr marR="0" lvl="0" algn="ctr" defTabSz="914400" rtl="0" eaLnBrk="1" fontAlgn="auto" latinLnBrk="0" hangingPunct="1">
              <a:lnSpc>
                <a:spcPts val="2400"/>
              </a:lnSpc>
              <a:spcBef>
                <a:spcPts val="0"/>
              </a:spcBef>
              <a:spcAft>
                <a:spcPts val="0"/>
              </a:spcAft>
              <a:buClrTx/>
              <a:buSzTx/>
              <a:buFontTx/>
              <a:buNone/>
              <a:tabLst/>
              <a:defRPr/>
            </a:pPr>
            <a:r>
              <a:rPr kumimoji="0" lang="zh-TW" altLang="zh-TW" sz="1600" b="1"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mn-cs"/>
              </a:rPr>
              <a:t>參與國防科研計畫</a:t>
            </a:r>
            <a:endParaRPr kumimoji="0" lang="zh-TW" altLang="zh-TW" sz="1200" b="0" i="0" u="none" strike="noStrike" kern="1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graphicFrame>
        <p:nvGraphicFramePr>
          <p:cNvPr id="4" name="表格 3">
            <a:extLst>
              <a:ext uri="{FF2B5EF4-FFF2-40B4-BE49-F238E27FC236}">
                <a16:creationId xmlns:a16="http://schemas.microsoft.com/office/drawing/2014/main" id="{8BD0FCB4-C114-4753-AECD-2F00B828C07E}"/>
              </a:ext>
            </a:extLst>
          </p:cNvPr>
          <p:cNvGraphicFramePr>
            <a:graphicFrameLocks noGrp="1"/>
          </p:cNvGraphicFramePr>
          <p:nvPr>
            <p:extLst>
              <p:ext uri="{D42A27DB-BD31-4B8C-83A1-F6EECF244321}">
                <p14:modId xmlns:p14="http://schemas.microsoft.com/office/powerpoint/2010/main" val="2049676944"/>
              </p:ext>
            </p:extLst>
          </p:nvPr>
        </p:nvGraphicFramePr>
        <p:xfrm>
          <a:off x="228911" y="1387257"/>
          <a:ext cx="5333689" cy="3431544"/>
        </p:xfrm>
        <a:graphic>
          <a:graphicData uri="http://schemas.openxmlformats.org/drawingml/2006/table">
            <a:tbl>
              <a:tblPr firstRow="1" firstCol="1" bandRow="1">
                <a:tableStyleId>{5C22544A-7EE6-4342-B048-85BDC9FD1C3A}</a:tableStyleId>
              </a:tblPr>
              <a:tblGrid>
                <a:gridCol w="337419">
                  <a:extLst>
                    <a:ext uri="{9D8B030D-6E8A-4147-A177-3AD203B41FA5}">
                      <a16:colId xmlns:a16="http://schemas.microsoft.com/office/drawing/2014/main" val="2189924215"/>
                    </a:ext>
                  </a:extLst>
                </a:gridCol>
                <a:gridCol w="2185662">
                  <a:extLst>
                    <a:ext uri="{9D8B030D-6E8A-4147-A177-3AD203B41FA5}">
                      <a16:colId xmlns:a16="http://schemas.microsoft.com/office/drawing/2014/main" val="1911373050"/>
                    </a:ext>
                  </a:extLst>
                </a:gridCol>
                <a:gridCol w="597877">
                  <a:extLst>
                    <a:ext uri="{9D8B030D-6E8A-4147-A177-3AD203B41FA5}">
                      <a16:colId xmlns:a16="http://schemas.microsoft.com/office/drawing/2014/main" val="4225376355"/>
                    </a:ext>
                  </a:extLst>
                </a:gridCol>
                <a:gridCol w="562708">
                  <a:extLst>
                    <a:ext uri="{9D8B030D-6E8A-4147-A177-3AD203B41FA5}">
                      <a16:colId xmlns:a16="http://schemas.microsoft.com/office/drawing/2014/main" val="1272592107"/>
                    </a:ext>
                  </a:extLst>
                </a:gridCol>
                <a:gridCol w="1650023">
                  <a:extLst>
                    <a:ext uri="{9D8B030D-6E8A-4147-A177-3AD203B41FA5}">
                      <a16:colId xmlns:a16="http://schemas.microsoft.com/office/drawing/2014/main" val="2426499251"/>
                    </a:ext>
                  </a:extLst>
                </a:gridCol>
              </a:tblGrid>
              <a:tr h="309120">
                <a:tc gridSpan="5">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zh-TW" altLang="zh-TW" sz="1100" b="1" i="0"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本校參與「國防先進科技研究</a:t>
                      </a:r>
                      <a:r>
                        <a:rPr kumimoji="0" lang="en-US" altLang="zh-TW" sz="1100" b="1" i="0"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mn-cs"/>
                        </a:rPr>
                        <a:t>(</a:t>
                      </a:r>
                      <a:r>
                        <a:rPr kumimoji="0" lang="zh-TW" altLang="zh-TW" sz="1100" b="1" i="0"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突破式</a:t>
                      </a:r>
                      <a:r>
                        <a:rPr kumimoji="0" lang="en-US" altLang="zh-TW" sz="1100" b="1" i="0"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mn-cs"/>
                        </a:rPr>
                        <a:t>)</a:t>
                      </a:r>
                      <a:r>
                        <a:rPr kumimoji="0" lang="zh-TW" altLang="zh-TW" sz="1100" b="1" i="0"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計畫」概況表</a:t>
                      </a:r>
                      <a:endParaRPr kumimoji="0" lang="zh-TW" altLang="en-US" sz="1100" b="0" i="0" u="none" strike="noStrike" kern="1200" cap="none" spc="0" normalizeH="0" baseline="0" noProof="0" dirty="0">
                        <a:ln>
                          <a:noFill/>
                        </a:ln>
                        <a:solidFill>
                          <a:schemeClr val="bg1"/>
                        </a:solidFill>
                        <a:effectLst/>
                        <a:uLnTx/>
                        <a:uFillTx/>
                        <a:latin typeface="+mn-lt"/>
                        <a:ea typeface="+mn-ea"/>
                        <a:cs typeface="+mn-cs"/>
                      </a:endParaRPr>
                    </a:p>
                  </a:txBody>
                  <a:tcPr marL="15789" marR="15789" marT="0" marB="0" anchor="ctr"/>
                </a:tc>
                <a:tc hMerge="1">
                  <a:txBody>
                    <a:bodyPr/>
                    <a:lstStyle/>
                    <a:p>
                      <a:pPr algn="ctr">
                        <a:lnSpc>
                          <a:spcPts val="1400"/>
                        </a:lnSpc>
                      </a:pP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hMerge="1">
                  <a:txBody>
                    <a:bodyPr/>
                    <a:lstStyle/>
                    <a:p>
                      <a:pPr algn="ctr">
                        <a:lnSpc>
                          <a:spcPts val="1400"/>
                        </a:lnSpc>
                        <a:spcAft>
                          <a:spcPts val="0"/>
                        </a:spcAft>
                      </a:pP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hMerge="1">
                  <a:txBody>
                    <a:bodyPr/>
                    <a:lstStyle/>
                    <a:p>
                      <a:pPr algn="ctr">
                        <a:lnSpc>
                          <a:spcPts val="1400"/>
                        </a:lnSpc>
                      </a:pP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hMerge="1">
                  <a:txBody>
                    <a:bodyPr/>
                    <a:lstStyle/>
                    <a:p>
                      <a:pPr algn="ctr">
                        <a:lnSpc>
                          <a:spcPts val="1400"/>
                        </a:lnSpc>
                        <a:spcAft>
                          <a:spcPts val="0"/>
                        </a:spcAft>
                      </a:pP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extLst>
                  <a:ext uri="{0D108BD9-81ED-4DB2-BD59-A6C34878D82A}">
                    <a16:rowId xmlns:a16="http://schemas.microsoft.com/office/drawing/2014/main" val="1253060787"/>
                  </a:ext>
                </a:extLst>
              </a:tr>
              <a:tr h="289020">
                <a:tc>
                  <a:txBody>
                    <a:bodyPr/>
                    <a:lstStyle/>
                    <a:p>
                      <a:pPr algn="ctr">
                        <a:lnSpc>
                          <a:spcPts val="1200"/>
                        </a:lnSpc>
                        <a:spcAft>
                          <a:spcPts val="0"/>
                        </a:spcAft>
                      </a:pPr>
                      <a:r>
                        <a:rPr lang="zh-TW" sz="1050" kern="0" dirty="0">
                          <a:effectLst/>
                          <a:latin typeface="Times New Roman" panose="02020603050405020304" pitchFamily="18" charset="0"/>
                          <a:ea typeface="標楷體" panose="03000509000000000000" pitchFamily="65" charset="-120"/>
                          <a:cs typeface="Times New Roman" panose="02020603050405020304" pitchFamily="18" charset="0"/>
                        </a:rPr>
                        <a:t>項次</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計畫項目</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spcAft>
                          <a:spcPts val="0"/>
                        </a:spcAft>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執行年度</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計畫</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主持人</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spcAft>
                          <a:spcPts val="0"/>
                        </a:spcAft>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提案單位</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extLst>
                  <a:ext uri="{0D108BD9-81ED-4DB2-BD59-A6C34878D82A}">
                    <a16:rowId xmlns:a16="http://schemas.microsoft.com/office/drawing/2014/main" val="2874894372"/>
                  </a:ext>
                </a:extLst>
              </a:tr>
              <a:tr h="289020">
                <a:tc>
                  <a:txBody>
                    <a:bodyPr/>
                    <a:lstStyle/>
                    <a:p>
                      <a:pPr algn="ctr">
                        <a:lnSpc>
                          <a:spcPts val="1200"/>
                        </a:lnSpc>
                      </a:pPr>
                      <a:r>
                        <a:rPr lang="en-US" sz="1050" kern="0"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高溫熱防護材料熱衝循環數值模擬分析與驗證技術開發</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111-114</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陳慶耀</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中科院材電所</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加測組</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extLst>
                  <a:ext uri="{0D108BD9-81ED-4DB2-BD59-A6C34878D82A}">
                    <a16:rowId xmlns:a16="http://schemas.microsoft.com/office/drawing/2014/main" val="3132868283"/>
                  </a:ext>
                </a:extLst>
              </a:tr>
              <a:tr h="237560">
                <a:tc>
                  <a:txBody>
                    <a:bodyPr/>
                    <a:lstStyle/>
                    <a:p>
                      <a:pPr algn="ctr">
                        <a:lnSpc>
                          <a:spcPts val="1200"/>
                        </a:lnSpc>
                      </a:pPr>
                      <a:r>
                        <a:rPr lang="en-US" sz="1050" kern="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物聯網資安漏洞檢測</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(4/4)</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111-114</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李奇育</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中科院資安中心</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乾元系工組</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extLst>
                  <a:ext uri="{0D108BD9-81ED-4DB2-BD59-A6C34878D82A}">
                    <a16:rowId xmlns:a16="http://schemas.microsoft.com/office/drawing/2014/main" val="2657126098"/>
                  </a:ext>
                </a:extLst>
              </a:tr>
              <a:tr h="198653">
                <a:tc>
                  <a:txBody>
                    <a:bodyPr/>
                    <a:lstStyle/>
                    <a:p>
                      <a:pPr algn="ctr">
                        <a:lnSpc>
                          <a:spcPts val="1200"/>
                        </a:lnSpc>
                      </a:pPr>
                      <a:r>
                        <a:rPr lang="en-US" sz="1050" kern="0"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定翼</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UAV</a:t>
                      </a: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影像追蹤導引技術開發</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112-114</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程登湖</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中科院航空所 </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結材組</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extLst>
                  <a:ext uri="{0D108BD9-81ED-4DB2-BD59-A6C34878D82A}">
                    <a16:rowId xmlns:a16="http://schemas.microsoft.com/office/drawing/2014/main" val="4042823806"/>
                  </a:ext>
                </a:extLst>
              </a:tr>
              <a:tr h="268129">
                <a:tc>
                  <a:txBody>
                    <a:bodyPr/>
                    <a:lstStyle/>
                    <a:p>
                      <a:pPr algn="ctr">
                        <a:lnSpc>
                          <a:spcPts val="1200"/>
                        </a:lnSpc>
                      </a:pPr>
                      <a:r>
                        <a:rPr lang="en-US" sz="1050" kern="0" dirty="0">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超寬能隙鑽石半導體材料開發</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en-US" sz="1000" kern="0">
                          <a:effectLst/>
                          <a:latin typeface="Times New Roman" panose="02020603050405020304" pitchFamily="18" charset="0"/>
                          <a:ea typeface="標楷體" panose="03000509000000000000" pitchFamily="65" charset="-120"/>
                          <a:cs typeface="Times New Roman" panose="02020603050405020304" pitchFamily="18" charset="0"/>
                        </a:rPr>
                        <a:t>113-116</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張立</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中科院材電所</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高溫組</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extLst>
                  <a:ext uri="{0D108BD9-81ED-4DB2-BD59-A6C34878D82A}">
                    <a16:rowId xmlns:a16="http://schemas.microsoft.com/office/drawing/2014/main" val="2627453234"/>
                  </a:ext>
                </a:extLst>
              </a:tr>
              <a:tr h="392689">
                <a:tc>
                  <a:txBody>
                    <a:bodyPr/>
                    <a:lstStyle/>
                    <a:p>
                      <a:pPr algn="ctr">
                        <a:lnSpc>
                          <a:spcPts val="1200"/>
                        </a:lnSpc>
                      </a:pPr>
                      <a:r>
                        <a:rPr lang="en-US" sz="1050" kern="0" dirty="0">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主動式資安防禦網域服務類攻擊誘捕欺敵技術研製</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113-115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黃仁竑</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中科院資安中心</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資安科技組</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extLst>
                  <a:ext uri="{0D108BD9-81ED-4DB2-BD59-A6C34878D82A}">
                    <a16:rowId xmlns:a16="http://schemas.microsoft.com/office/drawing/2014/main" val="1597169033"/>
                  </a:ext>
                </a:extLst>
              </a:tr>
              <a:tr h="392689">
                <a:tc>
                  <a:txBody>
                    <a:bodyPr/>
                    <a:lstStyle/>
                    <a:p>
                      <a:pPr algn="ctr">
                        <a:lnSpc>
                          <a:spcPts val="1200"/>
                        </a:lnSpc>
                      </a:pPr>
                      <a:r>
                        <a:rPr lang="en-US" sz="1050" kern="0" dirty="0">
                          <a:effectLst/>
                          <a:latin typeface="Times New Roman" panose="02020603050405020304" pitchFamily="18" charset="0"/>
                          <a:ea typeface="標楷體" panose="03000509000000000000" pitchFamily="65" charset="-120"/>
                          <a:cs typeface="Times New Roman" panose="02020603050405020304" pitchFamily="18" charset="0"/>
                        </a:rPr>
                        <a:t>6</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陣列空間角度估測法則研析優化與實現</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113-114</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許騰尹</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中科院電子所</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相列雷達組</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extLst>
                  <a:ext uri="{0D108BD9-81ED-4DB2-BD59-A6C34878D82A}">
                    <a16:rowId xmlns:a16="http://schemas.microsoft.com/office/drawing/2014/main" val="3898886966"/>
                  </a:ext>
                </a:extLst>
              </a:tr>
              <a:tr h="325615">
                <a:tc>
                  <a:txBody>
                    <a:bodyPr/>
                    <a:lstStyle/>
                    <a:p>
                      <a:pPr algn="ctr">
                        <a:lnSpc>
                          <a:spcPts val="1200"/>
                        </a:lnSpc>
                      </a:pPr>
                      <a:r>
                        <a:rPr lang="en-US" sz="1050" kern="0" dirty="0">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新式熱電池材料及技術探討</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en-US" sz="1000" kern="0">
                          <a:effectLst/>
                          <a:latin typeface="Times New Roman" panose="02020603050405020304" pitchFamily="18" charset="0"/>
                          <a:ea typeface="標楷體" panose="03000509000000000000" pitchFamily="65" charset="-120"/>
                          <a:cs typeface="Times New Roman" panose="02020603050405020304" pitchFamily="18" charset="0"/>
                        </a:rPr>
                        <a:t>112-114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張仍奎</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中科院材電所</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電能組</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extLst>
                  <a:ext uri="{0D108BD9-81ED-4DB2-BD59-A6C34878D82A}">
                    <a16:rowId xmlns:a16="http://schemas.microsoft.com/office/drawing/2014/main" val="3536880273"/>
                  </a:ext>
                </a:extLst>
              </a:tr>
              <a:tr h="289020">
                <a:tc>
                  <a:txBody>
                    <a:bodyPr/>
                    <a:lstStyle/>
                    <a:p>
                      <a:pPr algn="ctr">
                        <a:lnSpc>
                          <a:spcPts val="1200"/>
                        </a:lnSpc>
                      </a:pPr>
                      <a:r>
                        <a:rPr lang="en-US" sz="1050" kern="0" dirty="0">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高強度合金圓管材料與鍍層抗燒蝕開發基礎研究</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en-US" sz="1000" kern="0">
                          <a:effectLst/>
                          <a:latin typeface="Times New Roman" panose="02020603050405020304" pitchFamily="18" charset="0"/>
                          <a:ea typeface="標楷體" panose="03000509000000000000" pitchFamily="65" charset="-120"/>
                          <a:cs typeface="Times New Roman" panose="02020603050405020304" pitchFamily="18" charset="0"/>
                        </a:rPr>
                        <a:t>113-114</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鐘采甫</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生產製造中心</a:t>
                      </a:r>
                      <a:r>
                        <a:rPr lang="zh-TW" alt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第</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202</a:t>
                      </a: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廠</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extLst>
                  <a:ext uri="{0D108BD9-81ED-4DB2-BD59-A6C34878D82A}">
                    <a16:rowId xmlns:a16="http://schemas.microsoft.com/office/drawing/2014/main" val="68896808"/>
                  </a:ext>
                </a:extLst>
              </a:tr>
              <a:tr h="392689">
                <a:tc>
                  <a:txBody>
                    <a:bodyPr/>
                    <a:lstStyle/>
                    <a:p>
                      <a:pPr algn="ctr">
                        <a:lnSpc>
                          <a:spcPts val="1200"/>
                        </a:lnSpc>
                      </a:pPr>
                      <a:r>
                        <a:rPr lang="en-US" sz="1050" kern="0" dirty="0">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05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多元作戰體系之自適應性異質網路與智慧安全技術研究</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112-117</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方凱田</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資通電軍</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5789" marR="15789" marT="0" marB="0" anchor="ctr"/>
                </a:tc>
                <a:extLst>
                  <a:ext uri="{0D108BD9-81ED-4DB2-BD59-A6C34878D82A}">
                    <a16:rowId xmlns:a16="http://schemas.microsoft.com/office/drawing/2014/main" val="3495055883"/>
                  </a:ext>
                </a:extLst>
              </a:tr>
            </a:tbl>
          </a:graphicData>
        </a:graphic>
      </p:graphicFrame>
      <p:graphicFrame>
        <p:nvGraphicFramePr>
          <p:cNvPr id="5" name="表格 4">
            <a:extLst>
              <a:ext uri="{FF2B5EF4-FFF2-40B4-BE49-F238E27FC236}">
                <a16:creationId xmlns:a16="http://schemas.microsoft.com/office/drawing/2014/main" id="{5F3224B6-7847-45E6-9EFB-4839455A9046}"/>
              </a:ext>
            </a:extLst>
          </p:cNvPr>
          <p:cNvGraphicFramePr>
            <a:graphicFrameLocks noGrp="1"/>
          </p:cNvGraphicFramePr>
          <p:nvPr>
            <p:extLst>
              <p:ext uri="{D42A27DB-BD31-4B8C-83A1-F6EECF244321}">
                <p14:modId xmlns:p14="http://schemas.microsoft.com/office/powerpoint/2010/main" val="186615590"/>
              </p:ext>
            </p:extLst>
          </p:nvPr>
        </p:nvGraphicFramePr>
        <p:xfrm>
          <a:off x="5704912" y="1390294"/>
          <a:ext cx="6190417" cy="2668364"/>
        </p:xfrm>
        <a:graphic>
          <a:graphicData uri="http://schemas.openxmlformats.org/drawingml/2006/table">
            <a:tbl>
              <a:tblPr firstRow="1" firstCol="1" bandRow="1">
                <a:tableStyleId>{5C22544A-7EE6-4342-B048-85BDC9FD1C3A}</a:tableStyleId>
              </a:tblPr>
              <a:tblGrid>
                <a:gridCol w="405793">
                  <a:extLst>
                    <a:ext uri="{9D8B030D-6E8A-4147-A177-3AD203B41FA5}">
                      <a16:colId xmlns:a16="http://schemas.microsoft.com/office/drawing/2014/main" val="824019311"/>
                    </a:ext>
                  </a:extLst>
                </a:gridCol>
                <a:gridCol w="3550442">
                  <a:extLst>
                    <a:ext uri="{9D8B030D-6E8A-4147-A177-3AD203B41FA5}">
                      <a16:colId xmlns:a16="http://schemas.microsoft.com/office/drawing/2014/main" val="104084717"/>
                    </a:ext>
                  </a:extLst>
                </a:gridCol>
                <a:gridCol w="772939">
                  <a:extLst>
                    <a:ext uri="{9D8B030D-6E8A-4147-A177-3AD203B41FA5}">
                      <a16:colId xmlns:a16="http://schemas.microsoft.com/office/drawing/2014/main" val="1461747779"/>
                    </a:ext>
                  </a:extLst>
                </a:gridCol>
                <a:gridCol w="672084">
                  <a:extLst>
                    <a:ext uri="{9D8B030D-6E8A-4147-A177-3AD203B41FA5}">
                      <a16:colId xmlns:a16="http://schemas.microsoft.com/office/drawing/2014/main" val="901490148"/>
                    </a:ext>
                  </a:extLst>
                </a:gridCol>
                <a:gridCol w="789159">
                  <a:extLst>
                    <a:ext uri="{9D8B030D-6E8A-4147-A177-3AD203B41FA5}">
                      <a16:colId xmlns:a16="http://schemas.microsoft.com/office/drawing/2014/main" val="1978124932"/>
                    </a:ext>
                  </a:extLst>
                </a:gridCol>
              </a:tblGrid>
              <a:tr h="314274">
                <a:tc gridSpan="5">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zh-TW" altLang="zh-TW" sz="1100" b="1" i="0"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本校參與</a:t>
                      </a:r>
                      <a:r>
                        <a:rPr kumimoji="0" lang="zh-TW" altLang="zh-TW" sz="1100" b="1" i="0" u="none" strike="noStrike" kern="100" cap="none" spc="0" normalizeH="0" baseline="0" noProof="0" dirty="0">
                          <a:ln>
                            <a:noFill/>
                          </a:ln>
                          <a:solidFill>
                            <a:schemeClr val="bg1"/>
                          </a:solidFill>
                          <a:effectLst/>
                          <a:uLnTx/>
                          <a:uFillTx/>
                          <a:latin typeface="+mn-lt"/>
                          <a:ea typeface="標楷體" panose="03000509000000000000" pitchFamily="65" charset="-120"/>
                          <a:cs typeface="Times New Roman" panose="02020603050405020304" pitchFamily="18" charset="0"/>
                        </a:rPr>
                        <a:t>「</a:t>
                      </a:r>
                      <a:r>
                        <a:rPr kumimoji="0" lang="zh-TW" altLang="zh-TW" sz="1100" b="1" i="0"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國防科技探索計畫</a:t>
                      </a:r>
                      <a:r>
                        <a:rPr kumimoji="0" lang="zh-TW" altLang="zh-TW" sz="1100" b="1" i="0" u="none" strike="noStrike" kern="100" cap="none" spc="0" normalizeH="0" baseline="0" noProof="0" dirty="0">
                          <a:ln>
                            <a:noFill/>
                          </a:ln>
                          <a:solidFill>
                            <a:schemeClr val="bg1"/>
                          </a:solidFill>
                          <a:effectLst/>
                          <a:uLnTx/>
                          <a:uFillTx/>
                          <a:latin typeface="+mn-lt"/>
                          <a:ea typeface="標楷體" panose="03000509000000000000" pitchFamily="65" charset="-120"/>
                          <a:cs typeface="Times New Roman" panose="02020603050405020304" pitchFamily="18" charset="0"/>
                        </a:rPr>
                        <a:t>」概況表</a:t>
                      </a:r>
                      <a:endParaRPr kumimoji="0" lang="zh-TW" altLang="en-US" sz="1100" b="0" i="0" u="none" strike="noStrike" kern="1200" cap="none" spc="0" normalizeH="0" baseline="0" noProof="0" dirty="0">
                        <a:ln>
                          <a:noFill/>
                        </a:ln>
                        <a:solidFill>
                          <a:schemeClr val="bg1"/>
                        </a:solidFill>
                        <a:effectLst/>
                        <a:uLnTx/>
                        <a:uFillTx/>
                        <a:latin typeface="+mn-lt"/>
                        <a:ea typeface="+mn-ea"/>
                        <a:cs typeface="+mn-cs"/>
                      </a:endParaRPr>
                    </a:p>
                  </a:txBody>
                  <a:tcPr marL="17780" marR="17780" marT="0" marB="0" anchor="ctr"/>
                </a:tc>
                <a:tc hMerge="1">
                  <a:txBody>
                    <a:bodyPr/>
                    <a:lstStyle/>
                    <a:p>
                      <a:pPr algn="ctr">
                        <a:lnSpc>
                          <a:spcPts val="1400"/>
                        </a:lnSpc>
                      </a:pP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423155786"/>
                  </a:ext>
                </a:extLst>
              </a:tr>
              <a:tr h="185430">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項次</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計畫項目</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執行年度</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計畫</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主持人</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提案單位</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461044350"/>
                  </a:ext>
                </a:extLst>
              </a:tr>
              <a:tr h="240324">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吸波材料之開發（二）</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113-115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a:effectLst/>
                          <a:latin typeface="Times New Roman" panose="02020603050405020304" pitchFamily="18" charset="0"/>
                          <a:ea typeface="標楷體" panose="03000509000000000000" pitchFamily="65" charset="-120"/>
                          <a:cs typeface="Times New Roman" panose="02020603050405020304" pitchFamily="18" charset="0"/>
                        </a:rPr>
                        <a:t>韋光華</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國科會</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839088231"/>
                  </a:ext>
                </a:extLst>
              </a:tr>
              <a:tr h="378069">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2</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長距離無線電通信系統之前瞻毫米波寬頻垂直貼片式天線陣列 、高功率</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RFIC</a:t>
                      </a: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與數位基頻收發機</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(II)</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113-115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唐震寰</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a:effectLst/>
                          <a:latin typeface="Times New Roman" panose="02020603050405020304" pitchFamily="18" charset="0"/>
                          <a:ea typeface="標楷體" panose="03000509000000000000" pitchFamily="65" charset="-120"/>
                          <a:cs typeface="Times New Roman" panose="02020603050405020304" pitchFamily="18" charset="0"/>
                        </a:rPr>
                        <a:t>國科會</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810793008"/>
                  </a:ext>
                </a:extLst>
              </a:tr>
              <a:tr h="334587">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基於多模態感測與避碰導航技術之水面無人載具系統</a:t>
                      </a: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(II)</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en-US" sz="1000" kern="0" dirty="0">
                          <a:effectLst/>
                          <a:latin typeface="Times New Roman" panose="02020603050405020304" pitchFamily="18" charset="0"/>
                          <a:ea typeface="標楷體" panose="03000509000000000000" pitchFamily="65" charset="-120"/>
                          <a:cs typeface="Times New Roman" panose="02020603050405020304" pitchFamily="18" charset="0"/>
                        </a:rPr>
                        <a:t>113-115</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王學誠</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國科會</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4086686189"/>
                  </a:ext>
                </a:extLst>
              </a:tr>
              <a:tr h="305423">
                <a:tc gridSpan="5">
                  <a:txBody>
                    <a:bodyPr/>
                    <a:lstStyle/>
                    <a:p>
                      <a:pPr algn="ctr">
                        <a:lnSpc>
                          <a:spcPts val="1200"/>
                        </a:lnSpc>
                      </a:pPr>
                      <a:r>
                        <a:rPr lang="zh-TW" altLang="en-US" sz="1100" b="1" i="0" u="none" strike="noStrike" baseline="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本校參與</a:t>
                      </a:r>
                      <a:r>
                        <a:rPr kumimoji="0" lang="zh-TW" altLang="zh-TW" sz="1100" b="1" i="0" u="none" strike="noStrike" kern="100" cap="none" spc="0" normalizeH="0" baseline="0" noProof="0" dirty="0">
                          <a:ln>
                            <a:noFill/>
                          </a:ln>
                          <a:solidFill>
                            <a:schemeClr val="bg1"/>
                          </a:solidFill>
                          <a:effectLst/>
                          <a:uLnTx/>
                          <a:uFillTx/>
                          <a:latin typeface="+mn-lt"/>
                          <a:ea typeface="標楷體" panose="03000509000000000000" pitchFamily="65" charset="-120"/>
                          <a:cs typeface="Times New Roman" panose="02020603050405020304" pitchFamily="18" charset="0"/>
                        </a:rPr>
                        <a:t>「</a:t>
                      </a:r>
                      <a:r>
                        <a:rPr lang="zh-TW" altLang="en-US" sz="1100" b="1" i="0" u="none" strike="noStrike" baseline="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無人機關鍵技術前瞻研發計畫</a:t>
                      </a:r>
                      <a:r>
                        <a:rPr kumimoji="0" lang="zh-TW" altLang="zh-TW" sz="1100" b="1" i="0" u="none" strike="noStrike" kern="100" cap="none" spc="0" normalizeH="0" baseline="0" noProof="0" dirty="0">
                          <a:ln>
                            <a:noFill/>
                          </a:ln>
                          <a:solidFill>
                            <a:schemeClr val="bg1"/>
                          </a:solidFill>
                          <a:effectLst/>
                          <a:uLnTx/>
                          <a:uFillTx/>
                          <a:latin typeface="+mn-lt"/>
                          <a:ea typeface="標楷體" panose="03000509000000000000" pitchFamily="65" charset="-120"/>
                          <a:cs typeface="Times New Roman" panose="02020603050405020304" pitchFamily="18" charset="0"/>
                        </a:rPr>
                        <a:t>」</a:t>
                      </a:r>
                      <a:r>
                        <a:rPr kumimoji="0" lang="zh-TW" altLang="en-US" sz="1100" b="1" i="0" u="none" strike="noStrike" kern="100" cap="none" spc="0" normalizeH="0" baseline="0" noProof="0" dirty="0">
                          <a:ln>
                            <a:noFill/>
                          </a:ln>
                          <a:solidFill>
                            <a:schemeClr val="bg1"/>
                          </a:solidFill>
                          <a:effectLst/>
                          <a:uLnTx/>
                          <a:uFillTx/>
                          <a:latin typeface="+mn-lt"/>
                          <a:ea typeface="標楷體" panose="03000509000000000000" pitchFamily="65" charset="-120"/>
                          <a:cs typeface="Times New Roman" panose="02020603050405020304" pitchFamily="18" charset="0"/>
                        </a:rPr>
                        <a:t>概況</a:t>
                      </a:r>
                      <a:endParaRPr kumimoji="0" lang="en-US" altLang="zh-TW" sz="1100" b="1" i="0" u="none" strike="noStrike" kern="100" cap="none" spc="0" normalizeH="0" baseline="0" noProof="0" dirty="0">
                        <a:ln>
                          <a:noFill/>
                        </a:ln>
                        <a:solidFill>
                          <a:schemeClr val="bg1"/>
                        </a:solidFill>
                        <a:effectLst/>
                        <a:uLnTx/>
                        <a:uFillTx/>
                        <a:latin typeface="+mn-lt"/>
                        <a:ea typeface="標楷體" panose="03000509000000000000" pitchFamily="65" charset="-120"/>
                        <a:cs typeface="Times New Roman" panose="02020603050405020304" pitchFamily="18" charset="0"/>
                      </a:endParaRPr>
                    </a:p>
                  </a:txBody>
                  <a:tcPr marL="17780" marR="17780" marT="0" marB="0" anchor="ctr"/>
                </a:tc>
                <a:tc hMerge="1">
                  <a:txBody>
                    <a:bodyPr/>
                    <a:lstStyle/>
                    <a:p>
                      <a:pPr>
                        <a:lnSpc>
                          <a:spcPts val="1400"/>
                        </a:lnSpc>
                      </a:pP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009703848"/>
                  </a:ext>
                </a:extLst>
              </a:tr>
              <a:tr h="325374">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項次</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計畫項目</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執行年度</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a:effectLst/>
                          <a:latin typeface="Times New Roman" panose="02020603050405020304" pitchFamily="18" charset="0"/>
                          <a:ea typeface="標楷體" panose="03000509000000000000" pitchFamily="65" charset="-120"/>
                          <a:cs typeface="Times New Roman" panose="02020603050405020304" pitchFamily="18" charset="0"/>
                        </a:rPr>
                        <a:t>計畫</a:t>
                      </a:r>
                      <a:endParaRPr lang="zh-TW" sz="1000" kern="10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000" kern="0">
                          <a:effectLst/>
                          <a:latin typeface="Times New Roman" panose="02020603050405020304" pitchFamily="18" charset="0"/>
                          <a:ea typeface="標楷體" panose="03000509000000000000" pitchFamily="65" charset="-120"/>
                          <a:cs typeface="Times New Roman" panose="02020603050405020304" pitchFamily="18" charset="0"/>
                        </a:rPr>
                        <a:t>主持人</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提案單位</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612879967"/>
                  </a:ext>
                </a:extLst>
              </a:tr>
              <a:tr h="465513">
                <a:tc>
                  <a:txBody>
                    <a:bodyPr/>
                    <a:lstStyle/>
                    <a:p>
                      <a:pPr algn="ctr">
                        <a:lnSpc>
                          <a:spcPts val="1200"/>
                        </a:lnSpc>
                      </a:pPr>
                      <a:r>
                        <a:rPr lang="en-US" altLang="zh-TW" sz="1000" kern="100" dirty="0">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ts val="1200"/>
                        </a:lnSpc>
                      </a:pPr>
                      <a:r>
                        <a:rPr lang="zh-TW" altLang="en-US" sz="1000" b="0" i="0" u="none" strike="noStrike" baseline="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以異質無人載具協同系統融合海陸空資訊之共同作戰圖像</a:t>
                      </a:r>
                    </a:p>
                  </a:txBody>
                  <a:tcPr marL="17780" marR="17780" marT="0" marB="0" anchor="ctr"/>
                </a:tc>
                <a:tc>
                  <a:txBody>
                    <a:bodyPr/>
                    <a:lstStyle/>
                    <a:p>
                      <a:pPr algn="ctr">
                        <a:lnSpc>
                          <a:spcPts val="1200"/>
                        </a:lnSpc>
                      </a:pPr>
                      <a:r>
                        <a:rPr lang="en-US" altLang="zh-TW" sz="1000" kern="100" dirty="0">
                          <a:effectLst/>
                          <a:latin typeface="Times New Roman" panose="02020603050405020304" pitchFamily="18" charset="0"/>
                          <a:ea typeface="標楷體" panose="03000509000000000000" pitchFamily="65" charset="-120"/>
                          <a:cs typeface="Times New Roman" panose="02020603050405020304" pitchFamily="18" charset="0"/>
                        </a:rPr>
                        <a:t>113-114</a:t>
                      </a:r>
                      <a:endParaRPr lang="zh-TW" altLang="en-US" sz="1000" b="0" i="0" u="none" strike="noStrike" baseline="0" dirty="0">
                        <a:solidFill>
                          <a:srgbClr val="000000"/>
                        </a:solidFill>
                        <a:latin typeface="微軟正黑體" panose="020B0604030504040204" pitchFamily="34" charset="-120"/>
                        <a:ea typeface="微軟正黑體" panose="020B0604030504040204" pitchFamily="34" charset="-120"/>
                      </a:endParaRPr>
                    </a:p>
                  </a:txBody>
                  <a:tcPr marL="17780" marR="17780" marT="0" marB="0" anchor="ctr"/>
                </a:tc>
                <a:tc>
                  <a:txBody>
                    <a:bodyPr/>
                    <a:lstStyle/>
                    <a:p>
                      <a:pPr algn="ctr">
                        <a:lnSpc>
                          <a:spcPts val="1400"/>
                        </a:lnSpc>
                      </a:pPr>
                      <a:r>
                        <a:rPr lang="zh-TW" altLang="en-US" sz="1000" kern="100" dirty="0">
                          <a:effectLst/>
                          <a:latin typeface="Times New Roman" panose="02020603050405020304" pitchFamily="18" charset="0"/>
                          <a:ea typeface="標楷體" panose="03000509000000000000" pitchFamily="65" charset="-120"/>
                          <a:cs typeface="Times New Roman" panose="02020603050405020304" pitchFamily="18" charset="0"/>
                        </a:rPr>
                        <a:t>王學誠</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ts val="1200"/>
                        </a:lnSpc>
                      </a:pPr>
                      <a:r>
                        <a:rPr lang="zh-TW" altLang="zh-TW" sz="1000" kern="0" dirty="0">
                          <a:effectLst/>
                          <a:latin typeface="Times New Roman" panose="02020603050405020304" pitchFamily="18" charset="0"/>
                          <a:ea typeface="標楷體" panose="03000509000000000000" pitchFamily="65" charset="-120"/>
                          <a:cs typeface="Times New Roman" panose="02020603050405020304" pitchFamily="18" charset="0"/>
                        </a:rPr>
                        <a:t>國科會</a:t>
                      </a:r>
                      <a:endParaRPr lang="zh-TW" sz="1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705337414"/>
                  </a:ext>
                </a:extLst>
              </a:tr>
            </a:tbl>
          </a:graphicData>
        </a:graphic>
      </p:graphicFrame>
      <p:sp>
        <p:nvSpPr>
          <p:cNvPr id="28" name="文字方塊 27">
            <a:extLst>
              <a:ext uri="{FF2B5EF4-FFF2-40B4-BE49-F238E27FC236}">
                <a16:creationId xmlns:a16="http://schemas.microsoft.com/office/drawing/2014/main" id="{FF2A9F5F-8459-40A3-ABC0-946E4A3E6642}"/>
              </a:ext>
            </a:extLst>
          </p:cNvPr>
          <p:cNvSpPr txBox="1"/>
          <p:nvPr/>
        </p:nvSpPr>
        <p:spPr>
          <a:xfrm>
            <a:off x="1740369" y="458735"/>
            <a:ext cx="10154960" cy="585225"/>
          </a:xfrm>
          <a:prstGeom prst="rect">
            <a:avLst/>
          </a:prstGeom>
          <a:noFill/>
        </p:spPr>
        <p:txBody>
          <a:bodyPr wrap="square">
            <a:spAutoFit/>
          </a:bodyPr>
          <a:lstStyle/>
          <a:p>
            <a:pPr marL="0" marR="0" lvl="0" indent="0" algn="just" defTabSz="914400" rtl="0" eaLnBrk="1" fontAlgn="auto" latinLnBrk="0" hangingPunct="1">
              <a:lnSpc>
                <a:spcPts val="2000"/>
              </a:lnSpc>
              <a:spcBef>
                <a:spcPts val="0"/>
              </a:spcBef>
              <a:spcAft>
                <a:spcPts val="0"/>
              </a:spcAft>
              <a:buClrTx/>
              <a:buSzTx/>
              <a:buFontTx/>
              <a:buNone/>
              <a:tabLst/>
              <a:defRPr/>
            </a:pPr>
            <a:r>
              <a:rPr kumimoji="0" lang="zh-TW" altLang="en-US"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陽明交大執行國防科技相關之計畫有</a:t>
            </a:r>
            <a:r>
              <a:rPr kumimoji="0" lang="zh-TW" altLang="zh-TW"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國防部「國防先進科技研究</a:t>
            </a:r>
            <a:r>
              <a:rPr kumimoji="0" lang="en-US" altLang="zh-TW"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mn-cs"/>
              </a:rPr>
              <a:t>(</a:t>
            </a:r>
            <a:r>
              <a:rPr kumimoji="0" lang="zh-TW" altLang="zh-TW"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突破式</a:t>
            </a:r>
            <a:r>
              <a:rPr kumimoji="0" lang="en-US" altLang="zh-TW"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mn-cs"/>
              </a:rPr>
              <a:t>)</a:t>
            </a:r>
            <a:r>
              <a:rPr kumimoji="0" lang="zh-TW" altLang="zh-TW"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計畫」</a:t>
            </a:r>
            <a:r>
              <a:rPr kumimoji="0" lang="zh-TW" altLang="en-US"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zh-TW"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國科會「國防科技探索計畫」</a:t>
            </a:r>
            <a:r>
              <a:rPr kumimoji="0" lang="zh-TW" altLang="en-US"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及無人機關鍵技術前瞻研發計畫</a:t>
            </a:r>
            <a:r>
              <a:rPr kumimoji="0" lang="zh-TW" altLang="zh-TW"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，參與之老師及學生均可進一步了解科研計畫與國防科技發展的關係，</a:t>
            </a:r>
            <a:r>
              <a:rPr kumimoji="0" lang="zh-TW" altLang="en-US"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並</a:t>
            </a:r>
            <a:r>
              <a:rPr kumimoji="0" lang="zh-TW" altLang="zh-TW" sz="1400" b="0" i="0"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可供其未來生涯規畫投入國防機構參考。</a:t>
            </a:r>
            <a:endParaRPr kumimoji="0" lang="zh-TW" altLang="en-US" sz="1400" b="0" i="0" u="none" strike="noStrike" kern="1200" cap="none" spc="0" normalizeH="0" baseline="0" noProof="0" dirty="0">
              <a:ln>
                <a:noFill/>
              </a:ln>
              <a:solidFill>
                <a:srgbClr val="000000"/>
              </a:solidFill>
              <a:effectLst/>
              <a:uLnTx/>
              <a:uFillTx/>
              <a:latin typeface="Montserrat"/>
              <a:ea typeface="新細明體" panose="02020500000000000000" pitchFamily="18" charset="-120"/>
              <a:cs typeface="+mn-cs"/>
            </a:endParaRPr>
          </a:p>
        </p:txBody>
      </p:sp>
      <p:graphicFrame>
        <p:nvGraphicFramePr>
          <p:cNvPr id="8" name="表格 2">
            <a:extLst>
              <a:ext uri="{FF2B5EF4-FFF2-40B4-BE49-F238E27FC236}">
                <a16:creationId xmlns:a16="http://schemas.microsoft.com/office/drawing/2014/main" id="{CF6708A4-1B15-4BD6-AEF2-79B2C05072AB}"/>
              </a:ext>
            </a:extLst>
          </p:cNvPr>
          <p:cNvGraphicFramePr>
            <a:graphicFrameLocks noGrp="1"/>
          </p:cNvGraphicFramePr>
          <p:nvPr>
            <p:extLst>
              <p:ext uri="{D42A27DB-BD31-4B8C-83A1-F6EECF244321}">
                <p14:modId xmlns:p14="http://schemas.microsoft.com/office/powerpoint/2010/main" val="1746498664"/>
              </p:ext>
            </p:extLst>
          </p:nvPr>
        </p:nvGraphicFramePr>
        <p:xfrm>
          <a:off x="152555" y="5074465"/>
          <a:ext cx="11886889" cy="1273350"/>
        </p:xfrm>
        <a:graphic>
          <a:graphicData uri="http://schemas.openxmlformats.org/drawingml/2006/table">
            <a:tbl>
              <a:tblPr firstRow="1" bandRow="1">
                <a:tableStyleId>{6E25E649-3F16-4E02-A733-19D2CDBF48F0}</a:tableStyleId>
              </a:tblPr>
              <a:tblGrid>
                <a:gridCol w="1619137">
                  <a:extLst>
                    <a:ext uri="{9D8B030D-6E8A-4147-A177-3AD203B41FA5}">
                      <a16:colId xmlns:a16="http://schemas.microsoft.com/office/drawing/2014/main" val="1670623307"/>
                    </a:ext>
                  </a:extLst>
                </a:gridCol>
                <a:gridCol w="10267752">
                  <a:extLst>
                    <a:ext uri="{9D8B030D-6E8A-4147-A177-3AD203B41FA5}">
                      <a16:colId xmlns:a16="http://schemas.microsoft.com/office/drawing/2014/main" val="3430655449"/>
                    </a:ext>
                  </a:extLst>
                </a:gridCol>
              </a:tblGrid>
              <a:tr h="1273350">
                <a:tc>
                  <a:txBody>
                    <a:bodyPr/>
                    <a:lstStyle/>
                    <a:p>
                      <a:pPr marL="114300" marR="0" lvl="0" indent="36195" algn="l" defTabSz="914400" rtl="0" eaLnBrk="1" fontAlgn="auto" latinLnBrk="0" hangingPunct="1">
                        <a:lnSpc>
                          <a:spcPts val="2400"/>
                        </a:lnSpc>
                        <a:spcBef>
                          <a:spcPts val="0"/>
                        </a:spcBef>
                        <a:spcAft>
                          <a:spcPts val="0"/>
                        </a:spcAft>
                        <a:buClrTx/>
                        <a:buSzTx/>
                        <a:buFontTx/>
                        <a:buNone/>
                        <a:tabLst/>
                        <a:defRPr/>
                      </a:pPr>
                      <a:r>
                        <a:rPr kumimoji="0" lang="zh-TW" altLang="zh-TW" sz="1400" b="1"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創新技術論壇</a:t>
                      </a:r>
                      <a:endParaRPr kumimoji="0" lang="en-US" altLang="zh-TW" sz="1400" b="1"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114300" marR="0" lvl="0" indent="36195" algn="l" defTabSz="914400" rtl="0" eaLnBrk="1" fontAlgn="auto" latinLnBrk="0" hangingPunct="1">
                        <a:lnSpc>
                          <a:spcPts val="2400"/>
                        </a:lnSpc>
                        <a:spcBef>
                          <a:spcPts val="0"/>
                        </a:spcBef>
                        <a:spcAft>
                          <a:spcPts val="0"/>
                        </a:spcAft>
                        <a:buClrTx/>
                        <a:buSzTx/>
                        <a:buFontTx/>
                        <a:buNone/>
                        <a:tabLst/>
                        <a:defRPr/>
                      </a:pPr>
                      <a:endParaRPr kumimoji="0" lang="en-US" altLang="zh-TW" sz="1400" b="1" u="none" strike="noStrike" kern="1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lvl="0" indent="0" algn="just" defTabSz="914400" rtl="0" eaLnBrk="1" fontAlgn="auto" latinLnBrk="0" hangingPunct="1">
                        <a:lnSpc>
                          <a:spcPts val="2400"/>
                        </a:lnSpc>
                        <a:spcBef>
                          <a:spcPts val="0"/>
                        </a:spcBef>
                        <a:spcAft>
                          <a:spcPts val="0"/>
                        </a:spcAft>
                        <a:buClrTx/>
                        <a:buSzTx/>
                        <a:buFontTx/>
                        <a:buNone/>
                        <a:tabLst/>
                        <a:defRPr/>
                      </a:pPr>
                      <a:r>
                        <a:rPr kumimoji="0" lang="zh-TW" altLang="zh-TW" sz="1400" b="1"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為增進國防預測評析能量及建立常態性研討機制，本中心與中科院、電子戰協會</a:t>
                      </a:r>
                      <a:r>
                        <a:rPr kumimoji="0" lang="zh-TW" altLang="en-US" sz="1400" b="1"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規劃</a:t>
                      </a:r>
                      <a:r>
                        <a:rPr kumimoji="0" lang="zh-TW" altLang="zh-TW" sz="1400" b="1"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合力舉辦「創新技術論壇」，</a:t>
                      </a:r>
                      <a:r>
                        <a:rPr kumimoji="0" lang="en-US" altLang="zh-TW" sz="1400" b="1"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114</a:t>
                      </a:r>
                      <a:r>
                        <a:rPr kumimoji="0" lang="zh-TW" altLang="zh-TW" sz="1400" b="1" u="none" strike="noStrike" kern="1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年主題為「人工智慧導入電子戰運用」，主要以創新技術及電子戰相關議題，並置重點於「先進創新技術之導入國防科技應用」。</a:t>
                      </a:r>
                      <a:endParaRPr kumimoji="0" lang="zh-TW" altLang="en-US" sz="1400" b="1" i="0" u="none" strike="noStrike" kern="1200" cap="none" spc="0" normalizeH="0" baseline="0" noProof="0" dirty="0">
                        <a:ln>
                          <a:noFill/>
                        </a:ln>
                        <a:solidFill>
                          <a:schemeClr val="bg1"/>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2017045679"/>
                  </a:ext>
                </a:extLst>
              </a:tr>
            </a:tbl>
          </a:graphicData>
        </a:graphic>
      </p:graphicFrame>
      <p:pic>
        <p:nvPicPr>
          <p:cNvPr id="2" name="圖片 1">
            <a:extLst>
              <a:ext uri="{FF2B5EF4-FFF2-40B4-BE49-F238E27FC236}">
                <a16:creationId xmlns:a16="http://schemas.microsoft.com/office/drawing/2014/main" id="{C584BB57-A346-4EB7-85C8-7C25B15A3E55}"/>
              </a:ext>
            </a:extLst>
          </p:cNvPr>
          <p:cNvPicPr>
            <a:picLocks noChangeAspect="1"/>
          </p:cNvPicPr>
          <p:nvPr/>
        </p:nvPicPr>
        <p:blipFill>
          <a:blip r:embed="rId4"/>
          <a:stretch>
            <a:fillRect/>
          </a:stretch>
        </p:blipFill>
        <p:spPr>
          <a:xfrm>
            <a:off x="470482" y="5436235"/>
            <a:ext cx="914479" cy="914479"/>
          </a:xfrm>
          <a:prstGeom prst="rect">
            <a:avLst/>
          </a:prstGeom>
        </p:spPr>
      </p:pic>
    </p:spTree>
    <p:extLst>
      <p:ext uri="{BB962C8B-B14F-4D97-AF65-F5344CB8AC3E}">
        <p14:creationId xmlns:p14="http://schemas.microsoft.com/office/powerpoint/2010/main" val="1444060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p:cNvSpPr>
          <p:nvPr/>
        </p:nvSpPr>
        <p:spPr>
          <a:xfrm>
            <a:off x="2048973" y="1826320"/>
            <a:ext cx="7820891" cy="2478305"/>
          </a:xfrm>
          <a:prstGeom prst="rect">
            <a:avLst/>
          </a:prstGeom>
          <a:pattFill prst="pct5">
            <a:fgClr>
              <a:schemeClr val="accent1"/>
            </a:fgClr>
            <a:bgClr>
              <a:schemeClr val="bg1"/>
            </a:bgClr>
          </a:pattFill>
          <a:ln w="0">
            <a:noFill/>
          </a:ln>
          <a:effectLst>
            <a:glow rad="228600">
              <a:schemeClr val="accent3">
                <a:satMod val="175000"/>
                <a:alpha val="40000"/>
              </a:schemeClr>
            </a:glow>
            <a:outerShdw blurRad="50800" dist="38100" dir="18900000" algn="b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C0EBB0EE-9DBA-4B6C-A185-5DA51A863BBE}"/>
              </a:ext>
            </a:extLst>
          </p:cNvPr>
          <p:cNvSpPr txBox="1"/>
          <p:nvPr/>
        </p:nvSpPr>
        <p:spPr>
          <a:xfrm>
            <a:off x="2685555" y="2680751"/>
            <a:ext cx="6547726"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經費運用說明</a:t>
            </a:r>
          </a:p>
        </p:txBody>
      </p:sp>
      <p:sp>
        <p:nvSpPr>
          <p:cNvPr id="5" name="文字方塊 4">
            <a:extLst>
              <a:ext uri="{FF2B5EF4-FFF2-40B4-BE49-F238E27FC236}">
                <a16:creationId xmlns:a16="http://schemas.microsoft.com/office/drawing/2014/main" id="{79ABCC3F-20AB-4DED-8A89-B962CDEB5F25}"/>
              </a:ext>
            </a:extLst>
          </p:cNvPr>
          <p:cNvSpPr txBox="1"/>
          <p:nvPr/>
        </p:nvSpPr>
        <p:spPr>
          <a:xfrm>
            <a:off x="2810219" y="2090835"/>
            <a:ext cx="2647548" cy="461665"/>
          </a:xfrm>
          <a:prstGeom prst="rect">
            <a:avLst/>
          </a:prstGeom>
          <a:solidFill>
            <a:srgbClr val="000066"/>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mn-cs"/>
              </a:rPr>
              <a:t>114-115</a:t>
            </a:r>
            <a:r>
              <a:rPr kumimoji="0" lang="zh-TW" altLang="en-US" sz="24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mn-cs"/>
              </a:rPr>
              <a:t>年度規劃</a:t>
            </a:r>
            <a:endParaRPr kumimoji="0" lang="en-US" altLang="zh-TW" sz="24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mn-cs"/>
            </a:endParaRPr>
          </a:p>
        </p:txBody>
      </p:sp>
      <p:sp>
        <p:nvSpPr>
          <p:cNvPr id="6" name="菱形 5">
            <a:extLst>
              <a:ext uri="{FF2B5EF4-FFF2-40B4-BE49-F238E27FC236}">
                <a16:creationId xmlns:a16="http://schemas.microsoft.com/office/drawing/2014/main" id="{7EA520DF-6C83-49B1-9D17-72E0572FD461}"/>
              </a:ext>
            </a:extLst>
          </p:cNvPr>
          <p:cNvSpPr>
            <a:spLocks noChangeAspect="1"/>
          </p:cNvSpPr>
          <p:nvPr/>
        </p:nvSpPr>
        <p:spPr>
          <a:xfrm>
            <a:off x="315777" y="988692"/>
            <a:ext cx="2304000" cy="2304000"/>
          </a:xfrm>
          <a:prstGeom prst="diamond">
            <a:avLst/>
          </a:prstGeom>
          <a:solidFill>
            <a:srgbClr val="172E91"/>
          </a:solidFill>
          <a:ln w="12700" cap="flat" cmpd="sng" algn="ctr">
            <a:noFill/>
            <a:prstDash val="solid"/>
            <a:miter lim="800000"/>
          </a:ln>
          <a:effectLst/>
        </p:spPr>
        <p:txBody>
          <a:bodyPr rtlCol="0" anchor="ctr"/>
          <a:lstStyle/>
          <a:p>
            <a:pPr algn="ctr">
              <a:defRPr/>
            </a:pPr>
            <a:r>
              <a:rPr lang="en-US" altLang="zh-TW" sz="6600" kern="0" dirty="0">
                <a:solidFill>
                  <a:prstClr val="white"/>
                </a:solidFill>
                <a:latin typeface="+mn-ea"/>
                <a:cs typeface="Times New Roman" panose="02020603050405020304" pitchFamily="18" charset="0"/>
              </a:rPr>
              <a:t>3</a:t>
            </a:r>
            <a:endParaRPr lang="zh-TW" altLang="en-US" sz="6600" kern="0" dirty="0">
              <a:solidFill>
                <a:prstClr val="white"/>
              </a:solidFill>
              <a:latin typeface="+mn-ea"/>
              <a:cs typeface="Times New Roman" panose="02020603050405020304" pitchFamily="18" charset="0"/>
            </a:endParaRPr>
          </a:p>
        </p:txBody>
      </p:sp>
    </p:spTree>
    <p:extLst>
      <p:ext uri="{BB962C8B-B14F-4D97-AF65-F5344CB8AC3E}">
        <p14:creationId xmlns:p14="http://schemas.microsoft.com/office/powerpoint/2010/main" val="4151259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5EE7724-7AC5-462D-A207-B6165A145D86}"/>
              </a:ext>
            </a:extLst>
          </p:cNvPr>
          <p:cNvSpPr txBox="1"/>
          <p:nvPr/>
        </p:nvSpPr>
        <p:spPr>
          <a:xfrm>
            <a:off x="95640" y="191849"/>
            <a:ext cx="5635325" cy="523220"/>
          </a:xfrm>
          <a:prstGeom prst="rect">
            <a:avLst/>
          </a:prstGeom>
          <a:noFill/>
        </p:spPr>
        <p:txBody>
          <a:bodyPr wrap="none" rtlCol="0">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TW" sz="28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FY114-FY115</a:t>
            </a:r>
            <a:r>
              <a:rPr kumimoji="0" lang="zh-TW"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申請補助經費總表</a:t>
            </a:r>
          </a:p>
        </p:txBody>
      </p:sp>
      <p:graphicFrame>
        <p:nvGraphicFramePr>
          <p:cNvPr id="3" name="表格 2">
            <a:extLst>
              <a:ext uri="{FF2B5EF4-FFF2-40B4-BE49-F238E27FC236}">
                <a16:creationId xmlns:a16="http://schemas.microsoft.com/office/drawing/2014/main" id="{14166EFD-2D57-4794-B8D5-197506021F54}"/>
              </a:ext>
            </a:extLst>
          </p:cNvPr>
          <p:cNvGraphicFramePr>
            <a:graphicFrameLocks noGrp="1"/>
          </p:cNvGraphicFramePr>
          <p:nvPr>
            <p:extLst>
              <p:ext uri="{D42A27DB-BD31-4B8C-83A1-F6EECF244321}">
                <p14:modId xmlns:p14="http://schemas.microsoft.com/office/powerpoint/2010/main" val="3140916182"/>
              </p:ext>
            </p:extLst>
          </p:nvPr>
        </p:nvGraphicFramePr>
        <p:xfrm>
          <a:off x="219808" y="1192915"/>
          <a:ext cx="6154615" cy="4479440"/>
        </p:xfrm>
        <a:graphic>
          <a:graphicData uri="http://schemas.openxmlformats.org/drawingml/2006/table">
            <a:tbl>
              <a:tblPr firstRow="1" bandRow="1">
                <a:tableStyleId>{5C22544A-7EE6-4342-B048-85BDC9FD1C3A}</a:tableStyleId>
              </a:tblPr>
              <a:tblGrid>
                <a:gridCol w="223380">
                  <a:extLst>
                    <a:ext uri="{9D8B030D-6E8A-4147-A177-3AD203B41FA5}">
                      <a16:colId xmlns:a16="http://schemas.microsoft.com/office/drawing/2014/main" val="2989500694"/>
                    </a:ext>
                  </a:extLst>
                </a:gridCol>
                <a:gridCol w="127695">
                  <a:extLst>
                    <a:ext uri="{9D8B030D-6E8A-4147-A177-3AD203B41FA5}">
                      <a16:colId xmlns:a16="http://schemas.microsoft.com/office/drawing/2014/main" val="2859214187"/>
                    </a:ext>
                  </a:extLst>
                </a:gridCol>
                <a:gridCol w="2575550">
                  <a:extLst>
                    <a:ext uri="{9D8B030D-6E8A-4147-A177-3AD203B41FA5}">
                      <a16:colId xmlns:a16="http://schemas.microsoft.com/office/drawing/2014/main" val="3855700368"/>
                    </a:ext>
                  </a:extLst>
                </a:gridCol>
                <a:gridCol w="1560014">
                  <a:extLst>
                    <a:ext uri="{9D8B030D-6E8A-4147-A177-3AD203B41FA5}">
                      <a16:colId xmlns:a16="http://schemas.microsoft.com/office/drawing/2014/main" val="2298281903"/>
                    </a:ext>
                  </a:extLst>
                </a:gridCol>
                <a:gridCol w="1667976">
                  <a:extLst>
                    <a:ext uri="{9D8B030D-6E8A-4147-A177-3AD203B41FA5}">
                      <a16:colId xmlns:a16="http://schemas.microsoft.com/office/drawing/2014/main" val="834107659"/>
                    </a:ext>
                  </a:extLst>
                </a:gridCol>
              </a:tblGrid>
              <a:tr h="370840">
                <a:tc gridSpan="3">
                  <a:txBody>
                    <a:bodyPr/>
                    <a:lstStyle/>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補助項目</a:t>
                      </a:r>
                    </a:p>
                  </a:txBody>
                  <a:tcPr anchor="ctr">
                    <a:lnTlToBr w="12700" cap="flat" cmpd="sng" algn="ctr">
                      <a:solidFill>
                        <a:schemeClr val="bg1"/>
                      </a:solidFill>
                      <a:prstDash val="solid"/>
                      <a:round/>
                      <a:headEnd type="none" w="med" len="med"/>
                      <a:tailEnd type="none" w="med" len="med"/>
                    </a:lnTlToBr>
                  </a:tcPr>
                </a:tc>
                <a:tc hMerge="1">
                  <a:txBody>
                    <a:bodyPr/>
                    <a:lstStyle/>
                    <a:p>
                      <a:endParaRPr lang="zh-TW" altLang="en-US" dirty="0"/>
                    </a:p>
                  </a:txBody>
                  <a:tcPr>
                    <a:lnTlToBr w="12700" cap="flat" cmpd="sng" algn="ctr">
                      <a:solidFill>
                        <a:schemeClr val="bg1"/>
                      </a:solidFill>
                      <a:prstDash val="solid"/>
                      <a:round/>
                      <a:headEnd type="none" w="med" len="med"/>
                      <a:tailEnd type="none" w="med" len="med"/>
                    </a:lnTlToBr>
                  </a:tcPr>
                </a:tc>
                <a:tc hMerge="1">
                  <a: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TlToBr w="12700" cap="flat" cmpd="sng" algn="ctr">
                      <a:solidFill>
                        <a:schemeClr val="bg1"/>
                      </a:solidFill>
                      <a:prstDash val="solid"/>
                      <a:round/>
                      <a:headEnd type="none" w="med" len="med"/>
                      <a:tailEnd type="none" w="med" len="med"/>
                    </a:lnTlToBr>
                  </a:tcPr>
                </a:tc>
                <a:tc>
                  <a:txBody>
                    <a:bodyPr/>
                    <a:lstStyle/>
                    <a:p>
                      <a:pPr algn="ctr">
                        <a:lnSpc>
                          <a:spcPts val="1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第一年</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(114</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7</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~115</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6</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第二年</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800"/>
                        </a:lnSpc>
                      </a:pP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(115</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7</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~116</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6</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1299065317"/>
                  </a:ext>
                </a:extLst>
              </a:tr>
              <a:tr h="370840">
                <a:tc gridSpan="3">
                  <a:txBody>
                    <a:bodyPr/>
                    <a:lstStyle/>
                    <a:p>
                      <a:pPr>
                        <a:lnSpc>
                          <a:spcPts val="1800"/>
                        </a:lnSpc>
                      </a:pPr>
                      <a:r>
                        <a:rPr lang="zh-TW" altLang="en-US" sz="1600" b="1" dirty="0">
                          <a:latin typeface="Times New Roman" panose="02020603050405020304" pitchFamily="18" charset="0"/>
                          <a:ea typeface="標楷體" panose="03000509000000000000" pitchFamily="65" charset="-120"/>
                          <a:cs typeface="Times New Roman" panose="02020603050405020304" pitchFamily="18" charset="0"/>
                        </a:rPr>
                        <a:t>業務費</a:t>
                      </a:r>
                    </a:p>
                  </a:txBody>
                  <a:tcPr anchor="ctr"/>
                </a:tc>
                <a:tc hMerge="1">
                  <a:txBody>
                    <a:bodyPr/>
                    <a:lstStyle/>
                    <a:p>
                      <a:endParaRPr lang="zh-TW" altLang="en-US" dirty="0"/>
                    </a:p>
                  </a:txBody>
                  <a:tcPr/>
                </a:tc>
                <a:tc hMerge="1">
                  <a: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38,388</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36,222</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138718722"/>
                  </a:ext>
                </a:extLst>
              </a:tr>
              <a:tr h="324000">
                <a:tc gridSpan="2">
                  <a:txBody>
                    <a:bodyPr/>
                    <a:lstStyle/>
                    <a:p>
                      <a:pPr>
                        <a:lnSpc>
                          <a:spcPts val="1800"/>
                        </a:lnSpc>
                      </a:pPr>
                      <a:endParaRPr lang="zh-TW" altLang="en-US" sz="1600" dirty="0">
                        <a:latin typeface="標楷體" panose="03000509000000000000" pitchFamily="65" charset="-120"/>
                        <a:ea typeface="標楷體" panose="03000509000000000000" pitchFamily="65" charset="-120"/>
                      </a:endParaRPr>
                    </a:p>
                  </a:txBody>
                  <a:tcPr anchor="ctr"/>
                </a:tc>
                <a:tc hMerge="1">
                  <a:txBody>
                    <a:bodyPr/>
                    <a:lstStyle/>
                    <a:p>
                      <a:r>
                        <a:rPr lang="zh-TW" altLang="en-US" sz="18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研究人力費</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nSpc>
                          <a:spcPts val="1800"/>
                        </a:lnSpc>
                      </a:pPr>
                      <a:r>
                        <a:rPr lang="zh-TW" altLang="en-US"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研究人力費</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24,616</a:t>
                      </a:r>
                    </a:p>
                  </a:txBody>
                  <a:tcPr anchor="ctr"/>
                </a:tc>
                <a:tc>
                  <a:txBody>
                    <a:bodyPr/>
                    <a:lstStyle/>
                    <a:p>
                      <a:pPr algn="ctr">
                        <a:lnSpc>
                          <a:spcPts val="1800"/>
                        </a:lnSpc>
                      </a:pPr>
                      <a:r>
                        <a:rPr lang="en-US" altLang="zh-TW"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24,978</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160896254"/>
                  </a:ext>
                </a:extLst>
              </a:tr>
              <a:tr h="300123">
                <a:tc gridSpan="2">
                  <a:txBody>
                    <a:bodyPr/>
                    <a:lstStyle/>
                    <a:p>
                      <a:pPr>
                        <a:lnSpc>
                          <a:spcPts val="1800"/>
                        </a:lnSpc>
                      </a:pPr>
                      <a:endParaRPr lang="zh-TW" altLang="en-US" sz="1600" dirty="0">
                        <a:latin typeface="標楷體" panose="03000509000000000000" pitchFamily="65" charset="-120"/>
                        <a:ea typeface="標楷體" panose="03000509000000000000" pitchFamily="65" charset="-120"/>
                      </a:endParaRPr>
                    </a:p>
                  </a:txBody>
                  <a:tcPr anchor="ctr">
                    <a:solidFill>
                      <a:srgbClr val="E9EBF5"/>
                    </a:solidFill>
                  </a:tcPr>
                </a:tc>
                <a:tc hMerge="1">
                  <a:txBody>
                    <a:bodyPr/>
                    <a:lstStyle/>
                    <a:p>
                      <a:r>
                        <a:rPr lang="zh-TW" altLang="en-US" sz="18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耗材、物品、圖書及雜項</a:t>
                      </a:r>
                      <a:r>
                        <a:rPr lang="en-US" altLang="zh-TW" sz="1600" b="0" i="0" u="none" strike="noStrike" kern="1200"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0" i="0" u="none" strike="noStrike" kern="1200"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委外勞務</a:t>
                      </a:r>
                      <a:r>
                        <a:rPr lang="en-US" altLang="zh-TW" sz="1600" b="0" i="0" u="none" strike="noStrike" kern="1200"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費用</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solidFill>
                      <a:srgbClr val="E9EBF5"/>
                    </a:solidFill>
                  </a:tcPr>
                </a:tc>
                <a:tc>
                  <a:txBody>
                    <a:bodyPr/>
                    <a:lstStyle/>
                    <a:p>
                      <a:pPr marL="0" indent="0" algn="just">
                        <a:lnSpc>
                          <a:spcPts val="1800"/>
                        </a:lnSpc>
                      </a:pPr>
                      <a:r>
                        <a:rPr lang="zh-TW" altLang="en-US"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耗材、物品、圖書及雜項</a:t>
                      </a:r>
                      <a:r>
                        <a:rPr lang="en-US" altLang="zh-TW" sz="1600" b="0" i="0" u="none" strike="noStrike" kern="1200"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0" i="0" u="none" strike="noStrike" kern="1200"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委外勞務</a:t>
                      </a:r>
                      <a:r>
                        <a:rPr lang="en-US" altLang="zh-TW" sz="1600" b="0" i="0" u="none" strike="noStrike" kern="1200" baseline="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費用</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solidFill>
                      <a:srgbClr val="E9EBF5"/>
                    </a:solidFill>
                  </a:tcPr>
                </a:tc>
                <a:tc>
                  <a:txBody>
                    <a:bodyPr/>
                    <a:lstStyle/>
                    <a:p>
                      <a:pPr algn="ctr">
                        <a:lnSpc>
                          <a:spcPts val="1800"/>
                        </a:lnSpc>
                      </a:pPr>
                      <a:r>
                        <a:rPr lang="en-US" altLang="zh-TW"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13,772</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solidFill>
                      <a:srgbClr val="E9EBF5"/>
                    </a:solidFill>
                  </a:tcPr>
                </a:tc>
                <a:tc>
                  <a:txBody>
                    <a:bodyPr/>
                    <a:lstStyle/>
                    <a:p>
                      <a:pPr algn="ctr">
                        <a:lnSpc>
                          <a:spcPts val="1800"/>
                        </a:lnSpc>
                      </a:pPr>
                      <a:r>
                        <a:rPr lang="en-US" altLang="zh-TW"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11,244</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solidFill>
                      <a:srgbClr val="E9EBF5"/>
                    </a:solidFill>
                  </a:tcPr>
                </a:tc>
                <a:extLst>
                  <a:ext uri="{0D108BD9-81ED-4DB2-BD59-A6C34878D82A}">
                    <a16:rowId xmlns:a16="http://schemas.microsoft.com/office/drawing/2014/main" val="3123329721"/>
                  </a:ext>
                </a:extLst>
              </a:tr>
              <a:tr h="370840">
                <a:tc gridSpan="3">
                  <a:txBody>
                    <a:bodyPr/>
                    <a:lstStyle/>
                    <a:p>
                      <a:pPr>
                        <a:lnSpc>
                          <a:spcPts val="1800"/>
                        </a:lnSpc>
                      </a:pPr>
                      <a:r>
                        <a:rPr lang="zh-TW" altLang="en-US" sz="1600" b="1" dirty="0">
                          <a:latin typeface="Times New Roman" panose="02020603050405020304" pitchFamily="18" charset="0"/>
                          <a:ea typeface="標楷體" panose="03000509000000000000" pitchFamily="65" charset="-120"/>
                          <a:cs typeface="Times New Roman" panose="02020603050405020304" pitchFamily="18" charset="0"/>
                        </a:rPr>
                        <a:t>研究設備費</a:t>
                      </a:r>
                    </a:p>
                  </a:txBody>
                  <a:tcPr anchor="ctr">
                    <a:solidFill>
                      <a:srgbClr val="CFD5EA"/>
                    </a:solidFill>
                  </a:tcPr>
                </a:tc>
                <a:tc hMerge="1">
                  <a:txBody>
                    <a:bodyPr/>
                    <a:lstStyle/>
                    <a:p>
                      <a:endParaRPr lang="zh-TW" altLang="en-US" dirty="0"/>
                    </a:p>
                  </a:txBody>
                  <a:tcPr/>
                </a:tc>
                <a:tc hMerge="1">
                  <a: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solidFill>
                      <a:srgbClr val="CFD5EA"/>
                    </a:solidFill>
                  </a:tcPr>
                </a:tc>
                <a:tc>
                  <a:txBody>
                    <a:bodyPr/>
                    <a:lstStyle/>
                    <a:p>
                      <a:pPr algn="ctr">
                        <a:lnSpc>
                          <a:spcPts val="1800"/>
                        </a:lnSpc>
                      </a:pPr>
                      <a:r>
                        <a:rPr lang="en-US" altLang="zh-TW"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14,752</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solidFill>
                      <a:srgbClr val="CFD5EA"/>
                    </a:solidFill>
                  </a:tcPr>
                </a:tc>
                <a:tc>
                  <a:txBody>
                    <a:bodyPr/>
                    <a:lstStyle/>
                    <a:p>
                      <a:pPr algn="ctr">
                        <a:lnSpc>
                          <a:spcPts val="1800"/>
                        </a:lnSpc>
                      </a:pPr>
                      <a:r>
                        <a:rPr lang="en-US" altLang="zh-TW"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15,568</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solidFill>
                      <a:srgbClr val="CFD5EA"/>
                    </a:solidFill>
                  </a:tcPr>
                </a:tc>
                <a:extLst>
                  <a:ext uri="{0D108BD9-81ED-4DB2-BD59-A6C34878D82A}">
                    <a16:rowId xmlns:a16="http://schemas.microsoft.com/office/drawing/2014/main" val="1531703097"/>
                  </a:ext>
                </a:extLst>
              </a:tr>
              <a:tr h="370840">
                <a:tc gridSpan="3">
                  <a:txBody>
                    <a:bodyPr/>
                    <a:lstStyle/>
                    <a:p>
                      <a:pPr>
                        <a:lnSpc>
                          <a:spcPts val="1800"/>
                        </a:lnSpc>
                      </a:pPr>
                      <a:r>
                        <a:rPr lang="zh-TW" altLang="en-US" sz="1600" b="1" dirty="0">
                          <a:latin typeface="Times New Roman" panose="02020603050405020304" pitchFamily="18" charset="0"/>
                          <a:ea typeface="標楷體" panose="03000509000000000000" pitchFamily="65" charset="-120"/>
                          <a:cs typeface="Times New Roman" panose="02020603050405020304" pitchFamily="18" charset="0"/>
                        </a:rPr>
                        <a:t>國外差旅費</a:t>
                      </a:r>
                    </a:p>
                  </a:txBody>
                  <a:tcPr anchor="ctr"/>
                </a:tc>
                <a:tc hMerge="1">
                  <a:txBody>
                    <a:bodyPr/>
                    <a:lstStyle/>
                    <a:p>
                      <a:endParaRPr lang="zh-TW" altLang="en-US" dirty="0"/>
                    </a:p>
                  </a:txBody>
                  <a:tcPr/>
                </a:tc>
                <a:tc hMerge="1">
                  <a: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1,010</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1,120</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1111089115"/>
                  </a:ext>
                </a:extLst>
              </a:tr>
              <a:tr h="370840">
                <a:tc>
                  <a:txBody>
                    <a:bodyPr/>
                    <a:lstStyle/>
                    <a:p>
                      <a:pPr>
                        <a:lnSpc>
                          <a:spcPts val="1800"/>
                        </a:lnSpc>
                      </a:pPr>
                      <a:endParaRPr lang="zh-TW" altLang="en-US" sz="1600" dirty="0">
                        <a:latin typeface="標楷體" panose="03000509000000000000" pitchFamily="65" charset="-120"/>
                        <a:ea typeface="標楷體" panose="03000509000000000000" pitchFamily="65" charset="-120"/>
                      </a:endParaRPr>
                    </a:p>
                  </a:txBody>
                  <a:tcPr anchor="ctr"/>
                </a:tc>
                <a:tc gridSpan="2">
                  <a:txBody>
                    <a:bodyPr/>
                    <a:lstStyle/>
                    <a:p>
                      <a:pPr>
                        <a:lnSpc>
                          <a:spcPts val="1800"/>
                        </a:lnSpc>
                      </a:pPr>
                      <a:r>
                        <a:rPr lang="zh-TW" altLang="en-US"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執行國際合作與移地研究</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hMerge="1">
                  <a: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400</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400</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3836739973"/>
                  </a:ext>
                </a:extLst>
              </a:tr>
              <a:tr h="370840">
                <a:tc>
                  <a:txBody>
                    <a:bodyPr/>
                    <a:lstStyle/>
                    <a:p>
                      <a:pPr>
                        <a:lnSpc>
                          <a:spcPts val="1800"/>
                        </a:lnSpc>
                      </a:pPr>
                      <a:endParaRPr lang="zh-TW" altLang="en-US" sz="1600" dirty="0">
                        <a:latin typeface="標楷體" panose="03000509000000000000" pitchFamily="65" charset="-120"/>
                        <a:ea typeface="標楷體" panose="03000509000000000000" pitchFamily="65" charset="-120"/>
                      </a:endParaRPr>
                    </a:p>
                  </a:txBody>
                  <a:tcPr anchor="ctr">
                    <a:solidFill>
                      <a:srgbClr val="E9EBF5"/>
                    </a:solidFill>
                  </a:tcPr>
                </a:tc>
                <a:tc gridSpan="2">
                  <a:txBody>
                    <a:bodyPr/>
                    <a:lstStyle/>
                    <a:p>
                      <a:pPr>
                        <a:lnSpc>
                          <a:spcPts val="1800"/>
                        </a:lnSpc>
                      </a:pPr>
                      <a:r>
                        <a:rPr lang="zh-TW" altLang="en-US"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出席國際學術會議</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solidFill>
                      <a:srgbClr val="E9EBF5"/>
                    </a:solidFill>
                  </a:tcPr>
                </a:tc>
                <a:tc hMerge="1">
                  <a: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solidFill>
                      <a:srgbClr val="E9EBF5"/>
                    </a:solidFill>
                  </a:tcPr>
                </a:tc>
                <a:tc>
                  <a:txBody>
                    <a:bodyPr/>
                    <a:lstStyle/>
                    <a:p>
                      <a:pPr algn="ctr">
                        <a:lnSpc>
                          <a:spcPts val="1800"/>
                        </a:lnSpc>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400</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solidFill>
                      <a:srgbClr val="E9EBF5"/>
                    </a:solidFill>
                  </a:tcPr>
                </a:tc>
                <a:tc>
                  <a:txBody>
                    <a:bodyPr/>
                    <a:lstStyle/>
                    <a:p>
                      <a:pPr algn="ctr">
                        <a:lnSpc>
                          <a:spcPts val="1800"/>
                        </a:lnSpc>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400</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solidFill>
                      <a:srgbClr val="E9EBF5"/>
                    </a:solidFill>
                  </a:tcPr>
                </a:tc>
                <a:extLst>
                  <a:ext uri="{0D108BD9-81ED-4DB2-BD59-A6C34878D82A}">
                    <a16:rowId xmlns:a16="http://schemas.microsoft.com/office/drawing/2014/main" val="4255714888"/>
                  </a:ext>
                </a:extLst>
              </a:tr>
              <a:tr h="370840">
                <a:tc>
                  <a:txBody>
                    <a:bodyPr/>
                    <a:lstStyle/>
                    <a:p>
                      <a:pPr>
                        <a:lnSpc>
                          <a:spcPts val="1800"/>
                        </a:lnSpc>
                      </a:pPr>
                      <a:endParaRPr lang="zh-TW" altLang="en-US" sz="1600">
                        <a:latin typeface="標楷體" panose="03000509000000000000" pitchFamily="65" charset="-120"/>
                        <a:ea typeface="標楷體" panose="03000509000000000000" pitchFamily="65" charset="-120"/>
                      </a:endParaRPr>
                    </a:p>
                  </a:txBody>
                  <a:tcPr anchor="ctr"/>
                </a:tc>
                <a:tc gridSpan="2">
                  <a:txBody>
                    <a:bodyPr/>
                    <a:lstStyle/>
                    <a:p>
                      <a:pPr>
                        <a:lnSpc>
                          <a:spcPts val="1800"/>
                        </a:lnSpc>
                      </a:pPr>
                      <a:r>
                        <a:rPr lang="zh-TW" altLang="en-US" sz="1600" b="0" i="0" u="none" strike="noStrike" kern="1200" baseline="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出國參訪及考察</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hMerge="1">
                  <a: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210</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320</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2096703012"/>
                  </a:ext>
                </a:extLst>
              </a:tr>
              <a:tr h="370840">
                <a:tc gridSpan="3">
                  <a:txBody>
                    <a:bodyPr/>
                    <a:lstStyle/>
                    <a:p>
                      <a:pPr>
                        <a:lnSpc>
                          <a:spcPts val="1800"/>
                        </a:lnSpc>
                      </a:pPr>
                      <a:r>
                        <a:rPr lang="zh-TW" altLang="en-US" sz="1600" b="1" dirty="0">
                          <a:latin typeface="Times New Roman" panose="02020603050405020304" pitchFamily="18" charset="0"/>
                          <a:ea typeface="標楷體" panose="03000509000000000000" pitchFamily="65" charset="-120"/>
                          <a:cs typeface="Times New Roman" panose="02020603050405020304" pitchFamily="18" charset="0"/>
                        </a:rPr>
                        <a:t>管理費</a:t>
                      </a:r>
                    </a:p>
                  </a:txBody>
                  <a:tcPr anchor="ctr"/>
                </a:tc>
                <a:tc hMerge="1">
                  <a:txBody>
                    <a:bodyPr/>
                    <a:lstStyle/>
                    <a:p>
                      <a:endParaRPr lang="zh-TW" altLang="en-US" dirty="0"/>
                    </a:p>
                  </a:txBody>
                  <a:tcPr/>
                </a:tc>
                <a:tc hMerge="1">
                  <a:txBody>
                    <a:bodyPr/>
                    <a:lstStyle/>
                    <a:p>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5,858</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5,533</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705192264"/>
                  </a:ext>
                </a:extLst>
              </a:tr>
              <a:tr h="370840">
                <a:tc gridSpan="3">
                  <a:txBody>
                    <a:bodyPr/>
                    <a:lstStyle/>
                    <a:p>
                      <a:pPr algn="r">
                        <a:lnSpc>
                          <a:spcPts val="1800"/>
                        </a:lnSpc>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合　計</a:t>
                      </a:r>
                    </a:p>
                  </a:txBody>
                  <a:tcPr anchor="ctr"/>
                </a:tc>
                <a:tc hMerge="1">
                  <a:txBody>
                    <a:bodyPr/>
                    <a:lstStyle/>
                    <a:p>
                      <a:endParaRPr lang="zh-TW" altLang="en-US" dirty="0"/>
                    </a:p>
                  </a:txBody>
                  <a:tcPr/>
                </a:tc>
                <a:tc hMerge="1">
                  <a:txBody>
                    <a:bodyPr/>
                    <a:lstStyle/>
                    <a:p>
                      <a:pPr algn="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60,008</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gn="ctr">
                        <a:lnSpc>
                          <a:spcPts val="1800"/>
                        </a:lnSpc>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58,443</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877514251"/>
                  </a:ext>
                </a:extLst>
              </a:tr>
            </a:tbl>
          </a:graphicData>
        </a:graphic>
      </p:graphicFrame>
      <p:sp>
        <p:nvSpPr>
          <p:cNvPr id="21" name="文字方塊 20">
            <a:extLst>
              <a:ext uri="{FF2B5EF4-FFF2-40B4-BE49-F238E27FC236}">
                <a16:creationId xmlns:a16="http://schemas.microsoft.com/office/drawing/2014/main" id="{0DD5EF6E-1265-4988-B199-53AA48ECE151}"/>
              </a:ext>
            </a:extLst>
          </p:cNvPr>
          <p:cNvSpPr txBox="1"/>
          <p:nvPr/>
        </p:nvSpPr>
        <p:spPr>
          <a:xfrm>
            <a:off x="4249180" y="809967"/>
            <a:ext cx="158412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（單位：千元）</a:t>
            </a:r>
          </a:p>
        </p:txBody>
      </p:sp>
      <p:sp>
        <p:nvSpPr>
          <p:cNvPr id="22" name="文字方塊 21">
            <a:extLst>
              <a:ext uri="{FF2B5EF4-FFF2-40B4-BE49-F238E27FC236}">
                <a16:creationId xmlns:a16="http://schemas.microsoft.com/office/drawing/2014/main" id="{8CCC4733-738F-44FA-A060-28B2DAD9243F}"/>
              </a:ext>
            </a:extLst>
          </p:cNvPr>
          <p:cNvSpPr txBox="1"/>
          <p:nvPr/>
        </p:nvSpPr>
        <p:spPr>
          <a:xfrm>
            <a:off x="1498679" y="1255915"/>
            <a:ext cx="158412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標楷體" panose="03000509000000000000" pitchFamily="65" charset="-120"/>
                <a:ea typeface="標楷體" panose="03000509000000000000" pitchFamily="65" charset="-120"/>
                <a:cs typeface="+mn-cs"/>
              </a:rPr>
              <a:t>執行年次</a:t>
            </a:r>
          </a:p>
        </p:txBody>
      </p:sp>
      <p:sp>
        <p:nvSpPr>
          <p:cNvPr id="18" name="文字方塊 17">
            <a:extLst>
              <a:ext uri="{FF2B5EF4-FFF2-40B4-BE49-F238E27FC236}">
                <a16:creationId xmlns:a16="http://schemas.microsoft.com/office/drawing/2014/main" id="{22296E61-BC30-47C2-B3EE-E636E859D227}"/>
              </a:ext>
            </a:extLst>
          </p:cNvPr>
          <p:cNvSpPr txBox="1"/>
          <p:nvPr/>
        </p:nvSpPr>
        <p:spPr>
          <a:xfrm>
            <a:off x="6450623" y="1255915"/>
            <a:ext cx="5521569" cy="4367029"/>
          </a:xfrm>
          <a:prstGeom prst="rect">
            <a:avLst/>
          </a:prstGeom>
          <a:noFill/>
        </p:spPr>
        <p:txBody>
          <a:bodyPr wrap="square">
            <a:spAutoFit/>
          </a:bodyPr>
          <a:lstStyle/>
          <a:p>
            <a:pPr marL="87313" marR="0" lvl="0" indent="-87313" algn="just" defTabSz="914400" rtl="0" eaLnBrk="1" fontAlgn="auto" latinLnBrk="0" hangingPunct="1">
              <a:lnSpc>
                <a:spcPts val="2400"/>
              </a:lnSpc>
              <a:spcBef>
                <a:spcPts val="0"/>
              </a:spcBef>
              <a:spcAft>
                <a:spcPts val="0"/>
              </a:spcAft>
              <a:buClrTx/>
              <a:buSzTx/>
              <a:buFont typeface="Arial" panose="020B0604020202020204" pitchFamily="34" charset="0"/>
              <a:buChar char="•"/>
              <a:tabLst/>
              <a:defRPr/>
            </a:pPr>
            <a:r>
              <a:rPr kumimoji="0" lang="zh-TW" altLang="en-US" sz="1600" b="1" i="0" u="sng"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研究設備費</a:t>
            </a:r>
            <a:r>
              <a:rPr kumimoji="0" lang="zh-TW" altLang="en-US" sz="1600" b="1" i="0"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1200" i="0"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(H100GPU</a:t>
            </a:r>
            <a:r>
              <a:rPr kumimoji="0" lang="zh-TW" altLang="en-US" sz="1200" i="0"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伺服器</a:t>
            </a:r>
            <a:r>
              <a:rPr kumimoji="0" lang="en-US" altLang="zh-TW" sz="1200" i="0"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:210</a:t>
            </a:r>
            <a:r>
              <a:rPr kumimoji="0" lang="zh-TW" altLang="en-US" sz="1200" i="0"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萬</a:t>
            </a:r>
            <a:r>
              <a:rPr kumimoji="0" lang="en-US" altLang="zh-TW" sz="1200" i="0"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a:p>
            <a:pPr marR="0" lvl="0" algn="just" defTabSz="914400" rtl="0" eaLnBrk="1" fontAlgn="auto" latinLnBrk="0" hangingPunct="1">
              <a:lnSpc>
                <a:spcPts val="2400"/>
              </a:lnSpc>
              <a:spcBef>
                <a:spcPts val="0"/>
              </a:spcBef>
              <a:spcAft>
                <a:spcPts val="0"/>
              </a:spcAft>
              <a:buClrTx/>
              <a:buSzTx/>
              <a:tabLst/>
              <a:defRPr/>
            </a:pP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受限於商用基站無法支援波束配置與干擾管理兩項關鍵技術所需的功能，本專案擬使用 </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Nvidia AI RAN (ACAR) </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進行開發。</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Nvidia </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對執行 </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AI RAN </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軟體的 </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GPU </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伺服器規格要求為 </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H100/H200</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，且需要從 </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GPU </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伺服器使用光纖串接射頻單元 </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(Radio Unit</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RU)</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，是以編列設備預算，購買合規的 </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GPU </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伺服器，故無法使用</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GPU AI</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運算中心資源。   </a:t>
            </a:r>
            <a:endPar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R="0" lvl="0" algn="just" defTabSz="914400" rtl="0" eaLnBrk="1" fontAlgn="auto" latinLnBrk="0" hangingPunct="1">
              <a:lnSpc>
                <a:spcPts val="2400"/>
              </a:lnSpc>
              <a:spcBef>
                <a:spcPts val="0"/>
              </a:spcBef>
              <a:spcAft>
                <a:spcPts val="0"/>
              </a:spcAft>
              <a:buClrTx/>
              <a:buSzTx/>
              <a:tabLst/>
              <a:defRPr/>
            </a:pPr>
            <a:r>
              <a:rPr kumimoji="0" lang="en-US" altLang="zh-TW" sz="1400" i="0" u="none" strike="noStrike" kern="1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400" i="0" u="none" strike="noStrike" kern="1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回覆委員意見</a:t>
            </a:r>
            <a:r>
              <a:rPr kumimoji="0" lang="en-US" altLang="zh-TW" sz="1400" i="0" u="none" strike="noStrike" kern="1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3-5-2)</a:t>
            </a:r>
          </a:p>
          <a:p>
            <a:pPr marL="96838" marR="0" lvl="0" indent="-96838" algn="just" defTabSz="914400" rtl="0" eaLnBrk="1" fontAlgn="auto" latinLnBrk="0" hangingPunct="1">
              <a:lnSpc>
                <a:spcPts val="2400"/>
              </a:lnSpc>
              <a:spcBef>
                <a:spcPts val="0"/>
              </a:spcBef>
              <a:spcAft>
                <a:spcPts val="0"/>
              </a:spcAft>
              <a:buClrTx/>
              <a:buSzTx/>
              <a:buFont typeface="Arial" panose="020B0604020202020204" pitchFamily="34" charset="0"/>
              <a:buChar char="•"/>
              <a:tabLst/>
              <a:defRPr/>
            </a:pPr>
            <a:r>
              <a:rPr lang="zh-TW" altLang="en-US" sz="1600" b="1" u="sng" kern="100" dirty="0">
                <a:solidFill>
                  <a:srgbClr val="160CE8"/>
                </a:solidFill>
                <a:latin typeface="Times New Roman" panose="02020603050405020304" pitchFamily="18" charset="0"/>
                <a:ea typeface="標楷體" panose="03000509000000000000" pitchFamily="65" charset="-120"/>
                <a:cs typeface="Times New Roman" panose="02020603050405020304" pitchFamily="18" charset="0"/>
              </a:rPr>
              <a:t>業務費</a:t>
            </a:r>
            <a:r>
              <a:rPr lang="zh-TW" altLang="en-US" sz="1600" b="1" kern="100" dirty="0">
                <a:solidFill>
                  <a:srgbClr val="160CE8"/>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kern="100" dirty="0">
                <a:solidFill>
                  <a:srgbClr val="160CE8"/>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kern="100" dirty="0">
                <a:solidFill>
                  <a:srgbClr val="160CE8"/>
                </a:solidFill>
                <a:latin typeface="Times New Roman" panose="02020603050405020304" pitchFamily="18" charset="0"/>
                <a:ea typeface="標楷體" panose="03000509000000000000" pitchFamily="65" charset="-120"/>
                <a:cs typeface="Times New Roman" panose="02020603050405020304" pitchFamily="18" charset="0"/>
              </a:rPr>
              <a:t>第一年編列</a:t>
            </a:r>
            <a:r>
              <a:rPr lang="en-US" altLang="zh-TW" sz="1200" kern="100" dirty="0">
                <a:solidFill>
                  <a:srgbClr val="160CE8"/>
                </a:solidFill>
                <a:latin typeface="Times New Roman" panose="02020603050405020304" pitchFamily="18" charset="0"/>
                <a:ea typeface="標楷體" panose="03000509000000000000" pitchFamily="65" charset="-120"/>
                <a:cs typeface="Times New Roman" panose="02020603050405020304" pitchFamily="18" charset="0"/>
              </a:rPr>
              <a:t>350</a:t>
            </a:r>
            <a:r>
              <a:rPr lang="zh-TW" altLang="en-US" sz="1200" kern="100" dirty="0">
                <a:solidFill>
                  <a:srgbClr val="160CE8"/>
                </a:solidFill>
                <a:latin typeface="Times New Roman" panose="02020603050405020304" pitchFamily="18" charset="0"/>
                <a:ea typeface="標楷體" panose="03000509000000000000" pitchFamily="65" charset="-120"/>
                <a:cs typeface="Times New Roman" panose="02020603050405020304" pitchFamily="18" charset="0"/>
              </a:rPr>
              <a:t>萬；第二年編列</a:t>
            </a:r>
            <a:r>
              <a:rPr lang="en-US" altLang="zh-TW" sz="1200" kern="100" dirty="0">
                <a:solidFill>
                  <a:srgbClr val="160CE8"/>
                </a:solidFill>
                <a:latin typeface="Times New Roman" panose="02020603050405020304" pitchFamily="18" charset="0"/>
                <a:ea typeface="標楷體" panose="03000509000000000000" pitchFamily="65" charset="-120"/>
                <a:cs typeface="Times New Roman" panose="02020603050405020304" pitchFamily="18" charset="0"/>
              </a:rPr>
              <a:t>100</a:t>
            </a:r>
            <a:r>
              <a:rPr lang="zh-TW" altLang="en-US" sz="1200" kern="100" dirty="0">
                <a:solidFill>
                  <a:srgbClr val="160CE8"/>
                </a:solidFill>
                <a:latin typeface="Times New Roman" panose="02020603050405020304" pitchFamily="18" charset="0"/>
                <a:ea typeface="標楷體" panose="03000509000000000000" pitchFamily="65" charset="-120"/>
                <a:cs typeface="Times New Roman" panose="02020603050405020304" pitchFamily="18" charset="0"/>
              </a:rPr>
              <a:t>萬</a:t>
            </a:r>
            <a:r>
              <a:rPr lang="en-US" altLang="zh-TW" sz="1200" kern="100" dirty="0">
                <a:solidFill>
                  <a:srgbClr val="160CE8"/>
                </a:solidFill>
                <a:latin typeface="Times New Roman" panose="02020603050405020304" pitchFamily="18" charset="0"/>
                <a:ea typeface="標楷體" panose="03000509000000000000" pitchFamily="65" charset="-120"/>
                <a:cs typeface="Times New Roman" panose="02020603050405020304" pitchFamily="18" charset="0"/>
              </a:rPr>
              <a:t>)</a:t>
            </a:r>
          </a:p>
          <a:p>
            <a:pPr marR="0" lvl="0" algn="just" defTabSz="914400" rtl="0" eaLnBrk="1" fontAlgn="auto" latinLnBrk="0" hangingPunct="1">
              <a:lnSpc>
                <a:spcPts val="2400"/>
              </a:lnSpc>
              <a:spcBef>
                <a:spcPts val="0"/>
              </a:spcBef>
              <a:spcAft>
                <a:spcPts val="0"/>
              </a:spcAft>
              <a:buClrTx/>
              <a:buSzTx/>
              <a:tabLst/>
              <a:defRPr/>
            </a:pPr>
            <a:r>
              <a:rPr lang="zh-TW" altLang="en-US" sz="1400" kern="100" dirty="0">
                <a:solidFill>
                  <a:srgbClr val="160CE8"/>
                </a:solidFill>
                <a:latin typeface="Times New Roman" panose="02020603050405020304" pitchFamily="18" charset="0"/>
                <a:ea typeface="標楷體" panose="03000509000000000000" pitchFamily="65" charset="-120"/>
                <a:cs typeface="Times New Roman" panose="02020603050405020304" pitchFamily="18" charset="0"/>
              </a:rPr>
              <a:t>網路管理平台的勞務委託說明</a:t>
            </a:r>
            <a:r>
              <a:rPr lang="en-US" altLang="zh-TW" sz="1400" kern="100" dirty="0">
                <a:solidFill>
                  <a:srgbClr val="160CE8"/>
                </a:solidFill>
                <a:latin typeface="Times New Roman" panose="02020603050405020304" pitchFamily="18" charset="0"/>
                <a:ea typeface="標楷體" panose="03000509000000000000" pitchFamily="65" charset="-120"/>
                <a:cs typeface="Times New Roman" panose="02020603050405020304" pitchFamily="18" charset="0"/>
              </a:rPr>
              <a:t>:</a:t>
            </a:r>
          </a:p>
          <a:p>
            <a:pPr marR="0" lvl="0" algn="just" defTabSz="914400" rtl="0" eaLnBrk="1" fontAlgn="auto" latinLnBrk="0" hangingPunct="1">
              <a:lnSpc>
                <a:spcPts val="2400"/>
              </a:lnSpc>
              <a:spcBef>
                <a:spcPts val="0"/>
              </a:spcBef>
              <a:spcAft>
                <a:spcPts val="0"/>
              </a:spcAft>
              <a:buClrTx/>
              <a:buSzTx/>
              <a:tabLst/>
              <a:defRPr/>
            </a:pP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網路管理平台為計畫驗測所需的軟體功能，其項目有</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R="0" lvl="0" algn="just" defTabSz="914400" rtl="0" eaLnBrk="1" fontAlgn="auto" latinLnBrk="0" hangingPunct="1">
              <a:lnSpc>
                <a:spcPts val="2400"/>
              </a:lnSpc>
              <a:spcBef>
                <a:spcPts val="0"/>
              </a:spcBef>
              <a:spcAft>
                <a:spcPts val="0"/>
              </a:spcAft>
              <a:buClrTx/>
              <a:buSzTx/>
              <a:tabLst/>
              <a:defRPr/>
            </a:pP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 </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設備管理功能</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驗收指標為顯示設備資訊與管理指令</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R="0" lvl="0" algn="just" defTabSz="914400" rtl="0" eaLnBrk="1" fontAlgn="auto" latinLnBrk="0" hangingPunct="1">
              <a:lnSpc>
                <a:spcPts val="2400"/>
              </a:lnSpc>
              <a:spcBef>
                <a:spcPts val="0"/>
              </a:spcBef>
              <a:spcAft>
                <a:spcPts val="0"/>
              </a:spcAft>
              <a:buClrTx/>
              <a:buSzTx/>
              <a:tabLst/>
              <a:defRPr/>
            </a:pP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 </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圖資導入</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驗收指標為具備導入地圖圖資與額外資訊能力</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R="0" lvl="0" algn="just" defTabSz="914400" rtl="0" eaLnBrk="1" fontAlgn="auto" latinLnBrk="0" hangingPunct="1">
              <a:lnSpc>
                <a:spcPts val="2400"/>
              </a:lnSpc>
              <a:spcBef>
                <a:spcPts val="0"/>
              </a:spcBef>
              <a:spcAft>
                <a:spcPts val="0"/>
              </a:spcAft>
              <a:buClrTx/>
              <a:buSzTx/>
              <a:tabLst/>
              <a:defRPr/>
            </a:pP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 </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任務管理</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驗收指標為具備任務資訊顯示與任務管理指令</a:t>
            </a:r>
            <a:r>
              <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endParaRPr kumimoji="0" lang="en-US" altLang="zh-TW" sz="1400"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R="0" lvl="0" algn="just" defTabSz="914400" rtl="0" eaLnBrk="1" fontAlgn="auto" latinLnBrk="0" hangingPunct="1">
              <a:lnSpc>
                <a:spcPts val="2400"/>
              </a:lnSpc>
              <a:spcBef>
                <a:spcPts val="0"/>
              </a:spcBef>
              <a:spcAft>
                <a:spcPts val="0"/>
              </a:spcAft>
              <a:buClrTx/>
              <a:buSzTx/>
              <a:tabLst/>
              <a:defRPr/>
            </a:pPr>
            <a:r>
              <a:rPr kumimoji="0" lang="en-US" altLang="zh-TW" sz="1400" i="0" u="none" strike="noStrike" kern="1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400" i="0" u="none" strike="noStrike" kern="1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回覆委員意見</a:t>
            </a:r>
            <a:r>
              <a:rPr kumimoji="0" lang="en-US" altLang="zh-TW" sz="1400" i="0" u="none" strike="noStrike" kern="1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4-2)</a:t>
            </a:r>
          </a:p>
        </p:txBody>
      </p:sp>
    </p:spTree>
    <p:extLst>
      <p:ext uri="{BB962C8B-B14F-4D97-AF65-F5344CB8AC3E}">
        <p14:creationId xmlns:p14="http://schemas.microsoft.com/office/powerpoint/2010/main" val="32315073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49300-9968-4E84-8D37-7152AE119356}"/>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F3856BE2-BA72-EC0A-CB77-96E3C8C543FB}"/>
              </a:ext>
            </a:extLst>
          </p:cNvPr>
          <p:cNvSpPr>
            <a:spLocks/>
          </p:cNvSpPr>
          <p:nvPr/>
        </p:nvSpPr>
        <p:spPr>
          <a:xfrm>
            <a:off x="2048973" y="1826320"/>
            <a:ext cx="7820891" cy="2478305"/>
          </a:xfrm>
          <a:prstGeom prst="rect">
            <a:avLst/>
          </a:prstGeom>
          <a:pattFill prst="pct5">
            <a:fgClr>
              <a:schemeClr val="accent1"/>
            </a:fgClr>
            <a:bgClr>
              <a:schemeClr val="bg1"/>
            </a:bgClr>
          </a:pattFill>
          <a:ln w="0">
            <a:noFill/>
          </a:ln>
          <a:effectLst>
            <a:glow rad="228600">
              <a:schemeClr val="accent3">
                <a:satMod val="175000"/>
                <a:alpha val="40000"/>
              </a:schemeClr>
            </a:glow>
            <a:outerShdw blurRad="50800" dist="38100" dir="18900000" algn="b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11CD003E-CB5C-B0E5-5ABD-220283B7F8E7}"/>
              </a:ext>
            </a:extLst>
          </p:cNvPr>
          <p:cNvSpPr txBox="1"/>
          <p:nvPr/>
        </p:nvSpPr>
        <p:spPr>
          <a:xfrm>
            <a:off x="2685555" y="2680751"/>
            <a:ext cx="6547726"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審查意見回覆</a:t>
            </a:r>
          </a:p>
        </p:txBody>
      </p:sp>
      <p:sp>
        <p:nvSpPr>
          <p:cNvPr id="5" name="文字方塊 4">
            <a:extLst>
              <a:ext uri="{FF2B5EF4-FFF2-40B4-BE49-F238E27FC236}">
                <a16:creationId xmlns:a16="http://schemas.microsoft.com/office/drawing/2014/main" id="{5CE79340-5530-CE0E-FF42-C3FA561E4337}"/>
              </a:ext>
            </a:extLst>
          </p:cNvPr>
          <p:cNvSpPr txBox="1"/>
          <p:nvPr/>
        </p:nvSpPr>
        <p:spPr>
          <a:xfrm>
            <a:off x="2810219" y="2090835"/>
            <a:ext cx="2647548" cy="461665"/>
          </a:xfrm>
          <a:prstGeom prst="rect">
            <a:avLst/>
          </a:prstGeom>
          <a:solidFill>
            <a:srgbClr val="000066"/>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114-115</a:t>
            </a:r>
            <a:r>
              <a:rPr kumimoji="0" lang="zh-TW" altLang="en-US" sz="24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年度規劃</a:t>
            </a:r>
            <a:endParaRPr kumimoji="0" lang="en-US" altLang="zh-TW" sz="24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 name="菱形 5">
            <a:extLst>
              <a:ext uri="{FF2B5EF4-FFF2-40B4-BE49-F238E27FC236}">
                <a16:creationId xmlns:a16="http://schemas.microsoft.com/office/drawing/2014/main" id="{D0C0E680-3D16-1AB9-407A-37772E409E80}"/>
              </a:ext>
            </a:extLst>
          </p:cNvPr>
          <p:cNvSpPr>
            <a:spLocks noChangeAspect="1"/>
          </p:cNvSpPr>
          <p:nvPr/>
        </p:nvSpPr>
        <p:spPr>
          <a:xfrm>
            <a:off x="337959" y="874392"/>
            <a:ext cx="2304000" cy="2304000"/>
          </a:xfrm>
          <a:prstGeom prst="diamond">
            <a:avLst/>
          </a:prstGeom>
          <a:solidFill>
            <a:srgbClr val="172E9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6600" kern="0" dirty="0">
                <a:solidFill>
                  <a:prstClr val="white"/>
                </a:solidFill>
                <a:latin typeface="+mn-ea"/>
                <a:cs typeface="Times New Roman" panose="02020603050405020304" pitchFamily="18" charset="0"/>
              </a:rPr>
              <a:t>4</a:t>
            </a:r>
            <a:endParaRPr kumimoji="0" lang="zh-TW" altLang="en-US" sz="6600" b="0" i="0" u="none" strike="noStrike" kern="0" cap="none" spc="0" normalizeH="0" baseline="0" noProof="0" dirty="0">
              <a:ln>
                <a:noFill/>
              </a:ln>
              <a:solidFill>
                <a:prstClr val="white"/>
              </a:solidFill>
              <a:effectLst/>
              <a:uLnTx/>
              <a:uFillTx/>
              <a:latin typeface="+mn-ea"/>
              <a:cs typeface="Times New Roman" panose="02020603050405020304" pitchFamily="18" charset="0"/>
            </a:endParaRPr>
          </a:p>
        </p:txBody>
      </p:sp>
    </p:spTree>
    <p:extLst>
      <p:ext uri="{BB962C8B-B14F-4D97-AF65-F5344CB8AC3E}">
        <p14:creationId xmlns:p14="http://schemas.microsoft.com/office/powerpoint/2010/main" val="2574641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C0BE9D9-6018-4FE7-9652-335D6F936E79}"/>
              </a:ext>
            </a:extLst>
          </p:cNvPr>
          <p:cNvGraphicFramePr>
            <a:graphicFrameLocks noGrp="1"/>
          </p:cNvGraphicFramePr>
          <p:nvPr>
            <p:extLst>
              <p:ext uri="{D42A27DB-BD31-4B8C-83A1-F6EECF244321}">
                <p14:modId xmlns:p14="http://schemas.microsoft.com/office/powerpoint/2010/main" val="1961312128"/>
              </p:ext>
            </p:extLst>
          </p:nvPr>
        </p:nvGraphicFramePr>
        <p:xfrm>
          <a:off x="68736" y="631065"/>
          <a:ext cx="12054527" cy="3979571"/>
        </p:xfrm>
        <a:graphic>
          <a:graphicData uri="http://schemas.openxmlformats.org/drawingml/2006/table">
            <a:tbl>
              <a:tblPr firstRow="1" firstCol="1" bandRow="1"/>
              <a:tblGrid>
                <a:gridCol w="5018419">
                  <a:extLst>
                    <a:ext uri="{9D8B030D-6E8A-4147-A177-3AD203B41FA5}">
                      <a16:colId xmlns:a16="http://schemas.microsoft.com/office/drawing/2014/main" val="3236246287"/>
                    </a:ext>
                  </a:extLst>
                </a:gridCol>
                <a:gridCol w="7036108">
                  <a:extLst>
                    <a:ext uri="{9D8B030D-6E8A-4147-A177-3AD203B41FA5}">
                      <a16:colId xmlns:a16="http://schemas.microsoft.com/office/drawing/2014/main" val="4154787583"/>
                    </a:ext>
                  </a:extLst>
                </a:gridCol>
              </a:tblGrid>
              <a:tr h="308359">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zh-TW" altLang="en-US" sz="1600" u="none" strike="noStrike" kern="1200" cap="none" spc="0" normalizeH="0" baseline="0" noProof="0" dirty="0">
                          <a:ln>
                            <a:noFill/>
                          </a:ln>
                          <a:effectLst/>
                          <a:uLnTx/>
                          <a:uFillTx/>
                          <a:latin typeface="標楷體" panose="03000509000000000000" pitchFamily="65" charset="-120"/>
                          <a:ea typeface="標楷體" panose="03000509000000000000" pitchFamily="65" charset="-120"/>
                        </a:rPr>
                        <a:t>審查意見回覆</a:t>
                      </a:r>
                      <a:endParaRPr kumimoji="0" lang="zh-TW" altLang="en-US" sz="16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tc hMerge="1">
                  <a:txBody>
                    <a:bodyPr/>
                    <a:lstStyle/>
                    <a:p>
                      <a:pPr algn="ctr">
                        <a:lnSpc>
                          <a:spcPts val="2000"/>
                        </a:lnSpc>
                        <a:spcAft>
                          <a:spcPts val="0"/>
                        </a:spcAft>
                      </a:pP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499179557"/>
                  </a:ext>
                </a:extLst>
              </a:tr>
              <a:tr h="33960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ts val="1800"/>
                        </a:lnSpc>
                        <a:spcAft>
                          <a:spcPts val="0"/>
                        </a:spcAft>
                      </a:pPr>
                      <a:r>
                        <a:rPr lang="zh-TW" sz="1400" kern="100" dirty="0">
                          <a:effectLst/>
                          <a:latin typeface="標楷體" panose="03000509000000000000" pitchFamily="65" charset="-120"/>
                          <a:ea typeface="標楷體" panose="03000509000000000000" pitchFamily="65" charset="-120"/>
                        </a:rPr>
                        <a:t>審查意見</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800"/>
                        </a:lnSpc>
                        <a:spcAft>
                          <a:spcPts val="0"/>
                        </a:spcAft>
                      </a:pPr>
                      <a:r>
                        <a:rPr lang="zh-TW" sz="1400" b="1" kern="100" dirty="0">
                          <a:effectLst/>
                          <a:latin typeface="標楷體" panose="03000509000000000000" pitchFamily="65" charset="-120"/>
                          <a:ea typeface="標楷體" panose="03000509000000000000" pitchFamily="65" charset="-120"/>
                        </a:rPr>
                        <a:t>回覆說明</a:t>
                      </a:r>
                      <a:endParaRPr lang="zh-TW" sz="1400" b="1"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3419071113"/>
                  </a:ext>
                </a:extLst>
              </a:tr>
              <a:tr h="281511">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nSpc>
                          <a:spcPts val="1800"/>
                        </a:lnSpc>
                        <a:spcAft>
                          <a:spcPts val="0"/>
                        </a:spcAft>
                      </a:pPr>
                      <a:r>
                        <a:rPr lang="zh-TW" sz="1400" b="1" u="sng" kern="100" dirty="0">
                          <a:effectLst/>
                          <a:latin typeface="Times New Roman" panose="02020603050405020304" pitchFamily="18" charset="0"/>
                          <a:ea typeface="標楷體" panose="03000509000000000000" pitchFamily="65" charset="-120"/>
                          <a:cs typeface="Times New Roman" panose="02020603050405020304" pitchFamily="18" charset="0"/>
                        </a:rPr>
                        <a:t>審查意見</a:t>
                      </a:r>
                      <a:r>
                        <a:rPr lang="en-US" altLang="zh-TW" sz="1400" b="1" u="sng"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5270" marR="6527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ts val="1800"/>
                        </a:lnSpc>
                        <a:spcAft>
                          <a:spcPts val="0"/>
                        </a:spcAft>
                      </a:pPr>
                      <a:r>
                        <a:rPr lang="en-US" sz="1700" kern="100" dirty="0">
                          <a:effectLst/>
                        </a:rPr>
                        <a:t> </a:t>
                      </a:r>
                      <a:endParaRPr lang="zh-TW" sz="17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88087980"/>
                  </a:ext>
                </a:extLst>
              </a:tr>
              <a:tr h="305009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just" defTabSz="912813">
                        <a:lnSpc>
                          <a:spcPts val="180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1-1.</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在導入系統工程作為方面，計畫已依循系統工程</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V</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模型，置重點於確定系統與技術之整體架構，確認分系統模組分工，並建立介面需求文件。另在相關元件／模組以及分系統、全系統的測試上，採主測試評估計畫以及系統研發測試計畫之作法，驗證過程涵蓋實驗室測試、實地測試與作戰情境模擬測試等三個階段，這是非常嚴謹而且符合系統開發的規範性作法，但這也有它的缺點。建議補充說明，將如何導入</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MBSE(Model-Based Systems Engineering)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相關作為，以迴避文件驅動的系統工程方法論所可能導致的低效率程序。</a:t>
                      </a:r>
                      <a:endParaRPr 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w="12700" cmpd="sng">
                      <a:solidFill>
                        <a:srgbClr val="4472C4"/>
                      </a:solidFill>
                    </a:lnB>
                    <a:lnTlToBr w="12700" cmpd="sng">
                      <a:noFill/>
                      <a:prstDash val="solid"/>
                    </a:lnTlToBr>
                    <a:lnBlToTr w="12700" cmpd="sng">
                      <a:noFill/>
                      <a:prstDash val="solid"/>
                    </a:lnBlToTr>
                    <a:solidFill>
                      <a:srgbClr val="4472C4">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800"/>
                        </a:lnSpc>
                        <a:spcAft>
                          <a:spcPts val="0"/>
                        </a:spcAft>
                      </a:pP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藉由國防大學學研中心協助導入系統工程，計畫將依照程序先確認整體操作情境，進行需求分析與確立限制條件，推導出全系統的架構，再切分出分項系統的分工，並定義次系統傳輸介面和參數。同時運用</a:t>
                      </a:r>
                      <a:r>
                        <a:rPr lang="en-US" altLang="zh-TW"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MBSE</a:t>
                      </a: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相關的圖形，如方塊圖畫出系統模組間的關係、循序圖展示出整體操作情境和狀態圖模擬系統間的狀態等。利用圖形化的方式表現其關聯性與追溯性，且不管任何階段都須做好變更管理，紀錄變更的內容如規格、介面等，減少系統整合時問題的產生。</a:t>
                      </a:r>
                      <a:endParaRPr lang="zh-TW"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w="12700" cmpd="sng">
                      <a:solidFill>
                        <a:srgbClr val="4472C4"/>
                      </a:solid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1260718020"/>
                  </a:ext>
                </a:extLst>
              </a:tr>
            </a:tbl>
          </a:graphicData>
        </a:graphic>
      </p:graphicFrame>
    </p:spTree>
    <p:extLst>
      <p:ext uri="{BB962C8B-B14F-4D97-AF65-F5344CB8AC3E}">
        <p14:creationId xmlns:p14="http://schemas.microsoft.com/office/powerpoint/2010/main" val="1922020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DE9D5-DC2A-42CB-B2A0-82704AE21912}"/>
              </a:ext>
            </a:extLst>
          </p:cNvPr>
          <p:cNvSpPr>
            <a:spLocks noGrp="1"/>
          </p:cNvSpPr>
          <p:nvPr>
            <p:ph type="title"/>
          </p:nvPr>
        </p:nvSpPr>
        <p:spPr>
          <a:xfrm>
            <a:off x="838202" y="365125"/>
            <a:ext cx="4208583" cy="1050437"/>
          </a:xfrm>
        </p:spPr>
        <p:txBody>
          <a:bodyPr/>
          <a:lstStyle/>
          <a:p>
            <a:r>
              <a:rPr lang="zh-TW" altLang="en-US" b="1" dirty="0">
                <a:solidFill>
                  <a:srgbClr val="0000FF"/>
                </a:solidFill>
                <a:latin typeface="微軟正黑體" panose="020B0604030504040204" pitchFamily="34" charset="-120"/>
                <a:ea typeface="微軟正黑體" panose="020B0604030504040204" pitchFamily="34" charset="-120"/>
              </a:rPr>
              <a:t>核心技術</a:t>
            </a:r>
          </a:p>
        </p:txBody>
      </p:sp>
      <p:sp>
        <p:nvSpPr>
          <p:cNvPr id="3" name="內容版面配置區 2">
            <a:extLst>
              <a:ext uri="{FF2B5EF4-FFF2-40B4-BE49-F238E27FC236}">
                <a16:creationId xmlns:a16="http://schemas.microsoft.com/office/drawing/2014/main" id="{5774B9C7-AB31-4DF2-B24B-8B702F97E2DA}"/>
              </a:ext>
            </a:extLst>
          </p:cNvPr>
          <p:cNvSpPr>
            <a:spLocks noGrp="1"/>
          </p:cNvSpPr>
          <p:nvPr>
            <p:ph idx="1"/>
          </p:nvPr>
        </p:nvSpPr>
        <p:spPr>
          <a:xfrm>
            <a:off x="706316" y="1739290"/>
            <a:ext cx="10968787" cy="2630488"/>
          </a:xfrm>
        </p:spPr>
        <p:txBody>
          <a:bodyPr>
            <a:normAutofit/>
          </a:bodyPr>
          <a:lstStyle/>
          <a:p>
            <a:pPr>
              <a:lnSpc>
                <a:spcPts val="5200"/>
              </a:lnSpc>
            </a:pPr>
            <a:r>
              <a:rPr lang="en-US" altLang="zh-TW" sz="3200" b="1" dirty="0">
                <a:latin typeface="微軟正黑體" panose="020B0604030504040204" pitchFamily="34" charset="-120"/>
                <a:ea typeface="微軟正黑體" panose="020B0604030504040204" pitchFamily="34" charset="-120"/>
              </a:rPr>
              <a:t>2-Tier </a:t>
            </a:r>
            <a:r>
              <a:rPr lang="en" altLang="zh-TW" sz="3200" b="1" dirty="0">
                <a:latin typeface="微軟正黑體" panose="020B0604030504040204" pitchFamily="34" charset="-120"/>
                <a:ea typeface="微軟正黑體" panose="020B0604030504040204" pitchFamily="34" charset="-120"/>
              </a:rPr>
              <a:t>Mesh</a:t>
            </a:r>
            <a:r>
              <a:rPr lang="zh-TW" altLang="en-US" sz="3200" b="1" dirty="0">
                <a:latin typeface="微軟正黑體" panose="020B0604030504040204" pitchFamily="34" charset="-120"/>
                <a:ea typeface="微軟正黑體" panose="020B0604030504040204" pitchFamily="34" charset="-120"/>
              </a:rPr>
              <a:t>與監控平台運作</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長距離通訊鏈路、韌性網路</a:t>
            </a:r>
            <a:r>
              <a:rPr lang="en-US" altLang="zh-TW" sz="3200" b="1" dirty="0">
                <a:latin typeface="微軟正黑體" panose="020B0604030504040204" pitchFamily="34" charset="-120"/>
                <a:ea typeface="微軟正黑體" panose="020B0604030504040204" pitchFamily="34" charset="-120"/>
              </a:rPr>
              <a:t>)</a:t>
            </a:r>
          </a:p>
          <a:p>
            <a:pPr>
              <a:lnSpc>
                <a:spcPts val="5200"/>
              </a:lnSpc>
            </a:pPr>
            <a:r>
              <a:rPr lang="en" altLang="zh-TW" sz="3200" b="1" dirty="0">
                <a:latin typeface="微軟正黑體" panose="020B0604030504040204" pitchFamily="34" charset="-120"/>
                <a:ea typeface="微軟正黑體" panose="020B0604030504040204" pitchFamily="34" charset="-120"/>
              </a:rPr>
              <a:t>LLM</a:t>
            </a:r>
            <a:r>
              <a:rPr lang="zh-TW" altLang="en-US" sz="3200" b="1" dirty="0">
                <a:latin typeface="微軟正黑體" panose="020B0604030504040204" pitchFamily="34" charset="-120"/>
                <a:ea typeface="微軟正黑體" panose="020B0604030504040204" pitchFamily="34" charset="-120"/>
              </a:rPr>
              <a:t>指管介面與</a:t>
            </a:r>
            <a:r>
              <a:rPr lang="en-US" altLang="zh-TW" sz="3200" b="1" dirty="0">
                <a:latin typeface="微軟正黑體" panose="020B0604030504040204" pitchFamily="34" charset="-120"/>
                <a:ea typeface="微軟正黑體" panose="020B0604030504040204" pitchFamily="34" charset="-120"/>
              </a:rPr>
              <a:t>AI</a:t>
            </a:r>
            <a:r>
              <a:rPr lang="zh-TW" altLang="en-US" sz="3200" b="1" dirty="0">
                <a:latin typeface="微軟正黑體" panose="020B0604030504040204" pitchFamily="34" charset="-120"/>
                <a:ea typeface="微軟正黑體" panose="020B0604030504040204" pitchFamily="34" charset="-120"/>
              </a:rPr>
              <a:t>輔助決策</a:t>
            </a:r>
            <a:r>
              <a:rPr lang="en-US" altLang="zh-TW" sz="3200" b="1" dirty="0">
                <a:latin typeface="微軟正黑體" panose="020B0604030504040204" pitchFamily="34" charset="-120"/>
                <a:ea typeface="微軟正黑體" panose="020B0604030504040204" pitchFamily="34" charset="-120"/>
              </a:rPr>
              <a:t>(wireless</a:t>
            </a:r>
            <a:r>
              <a:rPr lang="zh-TW" altLang="en-US" sz="3200" b="1" dirty="0">
                <a:latin typeface="微軟正黑體" panose="020B0604030504040204" pitchFamily="34" charset="-120"/>
                <a:ea typeface="微軟正黑體" panose="020B0604030504040204" pitchFamily="34" charset="-120"/>
              </a:rPr>
              <a:t>數位雙生、干擾定位</a:t>
            </a:r>
            <a:r>
              <a:rPr lang="en-US" altLang="zh-TW" sz="3200" b="1" dirty="0">
                <a:latin typeface="微軟正黑體" panose="020B0604030504040204" pitchFamily="34" charset="-120"/>
                <a:ea typeface="微軟正黑體" panose="020B0604030504040204" pitchFamily="34" charset="-120"/>
              </a:rPr>
              <a:t>)</a:t>
            </a:r>
          </a:p>
          <a:p>
            <a:pPr>
              <a:lnSpc>
                <a:spcPts val="5200"/>
              </a:lnSpc>
            </a:pPr>
            <a:r>
              <a:rPr lang="zh-TW" altLang="en-US" sz="3200" b="1" dirty="0">
                <a:latin typeface="微軟正黑體" panose="020B0604030504040204" pitchFamily="34" charset="-120"/>
                <a:ea typeface="微軟正黑體" panose="020B0604030504040204" pitchFamily="34" charset="-120"/>
              </a:rPr>
              <a:t>干擾感知晶片設計</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粗</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細精度時偏、頻偏偵測</a:t>
            </a:r>
            <a:r>
              <a:rPr lang="en-US" altLang="zh-TW" sz="3200" b="1" dirty="0">
                <a:latin typeface="微軟正黑體" panose="020B0604030504040204" pitchFamily="34" charset="-120"/>
                <a:ea typeface="微軟正黑體" panose="020B0604030504040204" pitchFamily="34" charset="-120"/>
              </a:rPr>
              <a:t>)</a:t>
            </a:r>
          </a:p>
        </p:txBody>
      </p:sp>
      <p:sp>
        <p:nvSpPr>
          <p:cNvPr id="4" name="投影片編號版面配置區 3">
            <a:extLst>
              <a:ext uri="{FF2B5EF4-FFF2-40B4-BE49-F238E27FC236}">
                <a16:creationId xmlns:a16="http://schemas.microsoft.com/office/drawing/2014/main" id="{1587BA37-4276-45F1-A382-A9BD84DFA5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FA5E46-10CA-475E-AC65-747DF4411740}"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74737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B675A194-9EC1-4740-9D92-2256EA170F8A}"/>
              </a:ext>
            </a:extLst>
          </p:cNvPr>
          <p:cNvGraphicFramePr>
            <a:graphicFrameLocks noGrp="1"/>
          </p:cNvGraphicFramePr>
          <p:nvPr>
            <p:extLst>
              <p:ext uri="{D42A27DB-BD31-4B8C-83A1-F6EECF244321}">
                <p14:modId xmlns:p14="http://schemas.microsoft.com/office/powerpoint/2010/main" val="201218075"/>
              </p:ext>
            </p:extLst>
          </p:nvPr>
        </p:nvGraphicFramePr>
        <p:xfrm>
          <a:off x="68736" y="448406"/>
          <a:ext cx="12054527" cy="6137030"/>
        </p:xfrm>
        <a:graphic>
          <a:graphicData uri="http://schemas.openxmlformats.org/drawingml/2006/table">
            <a:tbl>
              <a:tblPr firstRow="1" firstCol="1" bandRow="1">
                <a:tableStyleId>{3B4B98B0-60AC-42C2-AFA5-B58CD77FA1E5}</a:tableStyleId>
              </a:tblPr>
              <a:tblGrid>
                <a:gridCol w="4047665">
                  <a:extLst>
                    <a:ext uri="{9D8B030D-6E8A-4147-A177-3AD203B41FA5}">
                      <a16:colId xmlns:a16="http://schemas.microsoft.com/office/drawing/2014/main" val="3236246287"/>
                    </a:ext>
                  </a:extLst>
                </a:gridCol>
                <a:gridCol w="8006862">
                  <a:extLst>
                    <a:ext uri="{9D8B030D-6E8A-4147-A177-3AD203B41FA5}">
                      <a16:colId xmlns:a16="http://schemas.microsoft.com/office/drawing/2014/main" val="4154787583"/>
                    </a:ext>
                  </a:extLst>
                </a:gridCol>
              </a:tblGrid>
              <a:tr h="236585">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zh-TW" altLang="en-US" sz="1600" u="none" strike="noStrike" kern="12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審查意見回覆</a:t>
                      </a:r>
                      <a:endParaRPr kumimoji="0" lang="zh-TW"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hMerge="1">
                  <a:txBody>
                    <a:bodyPr/>
                    <a:lstStyle/>
                    <a:p>
                      <a:pPr algn="ctr">
                        <a:lnSpc>
                          <a:spcPts val="2000"/>
                        </a:lnSpc>
                        <a:spcAft>
                          <a:spcPts val="0"/>
                        </a:spcAft>
                      </a:pP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499179557"/>
                  </a:ext>
                </a:extLst>
              </a:tr>
              <a:tr h="2212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ts val="1800"/>
                        </a:lnSpc>
                        <a:spcAft>
                          <a:spcPts val="0"/>
                        </a:spcAft>
                      </a:pP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審查意見</a:t>
                      </a: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800"/>
                        </a:lnSpc>
                        <a:spcAft>
                          <a:spcPts val="0"/>
                        </a:spcAft>
                      </a:pPr>
                      <a:r>
                        <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rPr>
                        <a:t>回覆說明</a:t>
                      </a:r>
                    </a:p>
                  </a:txBody>
                  <a:tcPr marL="65270" marR="65270" marT="0" marB="0" anchor="ctr"/>
                </a:tc>
                <a:extLst>
                  <a:ext uri="{0D108BD9-81ED-4DB2-BD59-A6C34878D82A}">
                    <a16:rowId xmlns:a16="http://schemas.microsoft.com/office/drawing/2014/main" val="3419071113"/>
                  </a:ext>
                </a:extLst>
              </a:tr>
              <a:tr h="23658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nSpc>
                          <a:spcPts val="1800"/>
                        </a:lnSpc>
                        <a:spcAft>
                          <a:spcPts val="0"/>
                        </a:spcAft>
                      </a:pPr>
                      <a:r>
                        <a:rPr lang="zh-TW" sz="1400" b="1" u="sng" kern="100" dirty="0">
                          <a:effectLst/>
                          <a:latin typeface="Times New Roman" panose="02020603050405020304" pitchFamily="18" charset="0"/>
                          <a:ea typeface="標楷體" panose="03000509000000000000" pitchFamily="65" charset="-120"/>
                          <a:cs typeface="Times New Roman" panose="02020603050405020304" pitchFamily="18" charset="0"/>
                        </a:rPr>
                        <a:t>審查意見</a:t>
                      </a:r>
                      <a:r>
                        <a:rPr lang="en-US" altLang="zh-TW" sz="1400" b="1" u="sng"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ts val="1800"/>
                        </a:lnSpc>
                        <a:spcAft>
                          <a:spcPts val="0"/>
                        </a:spcAft>
                      </a:pPr>
                      <a:r>
                        <a:rPr lang="en-US" sz="17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7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088087980"/>
                  </a:ext>
                </a:extLst>
              </a:tr>
              <a:tr h="378537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l" defTabSz="912813">
                        <a:lnSpc>
                          <a:spcPts val="180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系統研發在技術面及管理面上，特別需要將技術工項依循系統工程規範為、管理工項依循專案管理規範、測試與評估工項依循品質工程與測試評估規範，至於檔案文件管理則建議應建立正式流程與角色賦予，由前述三大工項指定適當專人分別負責所指定的流程角色。至於在測試與評估工項上，宜導入品質工程相關規範。請就專案管理、品質工程以及檔案文件管理方面，進一步說明所將採取的積極做法。</a:t>
                      </a:r>
                      <a:endParaRPr 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just" defTabSz="914400" rtl="0" eaLnBrk="1" fontAlgn="auto" latinLnBrk="0" hangingPunct="1">
                        <a:lnSpc>
                          <a:spcPts val="1600"/>
                        </a:lnSpc>
                        <a:spcBef>
                          <a:spcPts val="0"/>
                        </a:spcBef>
                        <a:spcAft>
                          <a:spcPts val="0"/>
                        </a:spcAft>
                        <a:buClrTx/>
                        <a:buSzTx/>
                        <a:buFontTx/>
                        <a:buNone/>
                        <a:tabLst/>
                        <a:defRPr/>
                      </a:pP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感謝委員建議。運用系統工程於專案執行時會導入專案管理，品質工程與文件控管等技術與管理流程並指派相關專職人員負責以利專案能如期如質完成。其執行預劃如下：</a:t>
                      </a:r>
                    </a:p>
                    <a:p>
                      <a:pPr marL="0" marR="0" lvl="0" indent="0" algn="just" defTabSz="914400" rtl="0" eaLnBrk="1" fontAlgn="auto" latinLnBrk="0" hangingPunct="1">
                        <a:lnSpc>
                          <a:spcPts val="1600"/>
                        </a:lnSpc>
                        <a:spcBef>
                          <a:spcPts val="0"/>
                        </a:spcBef>
                        <a:spcAft>
                          <a:spcPts val="0"/>
                        </a:spcAft>
                        <a:buClrTx/>
                        <a:buSzTx/>
                        <a:buFontTx/>
                        <a:buNone/>
                        <a:tabLst/>
                        <a:defRPr/>
                      </a:pP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一、管理工項：</a:t>
                      </a:r>
                    </a:p>
                    <a:p>
                      <a:pPr marL="307975" marR="0" lvl="0" indent="-134938" algn="just" defTabSz="914400" rtl="0" eaLnBrk="1" fontAlgn="auto" latinLnBrk="0" hangingPunct="1">
                        <a:lnSpc>
                          <a:spcPts val="1600"/>
                        </a:lnSpc>
                        <a:spcBef>
                          <a:spcPts val="0"/>
                        </a:spcBef>
                        <a:spcAft>
                          <a:spcPts val="0"/>
                        </a:spcAft>
                        <a:buClrTx/>
                        <a:buSzTx/>
                        <a:buFontTx/>
                        <a:buNone/>
                        <a:tabLst/>
                        <a:defRPr/>
                      </a:pPr>
                      <a:r>
                        <a:rPr lang="en-US" altLang="zh-TW"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由專案管理人員協助專案管理，統籌專案範疇、進度、成本、風險管理、利害關係人管理等管理工項，定期召開各項審查會議。</a:t>
                      </a:r>
                    </a:p>
                    <a:p>
                      <a:pPr marL="166688" marR="0" lvl="0" indent="0" algn="just" defTabSz="914400" rtl="0" eaLnBrk="1" fontAlgn="auto" latinLnBrk="0" hangingPunct="1">
                        <a:lnSpc>
                          <a:spcPts val="1600"/>
                        </a:lnSpc>
                        <a:spcBef>
                          <a:spcPts val="0"/>
                        </a:spcBef>
                        <a:spcAft>
                          <a:spcPts val="0"/>
                        </a:spcAft>
                        <a:buClrTx/>
                        <a:buSzTx/>
                        <a:buFontTx/>
                        <a:buNone/>
                        <a:tabLst/>
                        <a:defRPr/>
                      </a:pPr>
                      <a:r>
                        <a:rPr lang="en-US" altLang="zh-TW"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導入</a:t>
                      </a:r>
                      <a:r>
                        <a:rPr lang="en-US" altLang="zh-TW"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WBS</a:t>
                      </a: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，各工項指派專職負責人</a:t>
                      </a:r>
                    </a:p>
                    <a:p>
                      <a:pPr marL="0" marR="0" lvl="0" indent="0" algn="just" defTabSz="914400" rtl="0" eaLnBrk="1" fontAlgn="auto" latinLnBrk="0" hangingPunct="1">
                        <a:lnSpc>
                          <a:spcPts val="1600"/>
                        </a:lnSpc>
                        <a:spcBef>
                          <a:spcPts val="0"/>
                        </a:spcBef>
                        <a:spcAft>
                          <a:spcPts val="0"/>
                        </a:spcAft>
                        <a:buClrTx/>
                        <a:buSzTx/>
                        <a:buFontTx/>
                        <a:buNone/>
                        <a:tabLst/>
                        <a:defRPr/>
                      </a:pP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二、品質工程與測試評估</a:t>
                      </a:r>
                    </a:p>
                    <a:p>
                      <a:pPr marL="122238" marR="0" lvl="0" indent="0" algn="just" defTabSz="914400" rtl="0" eaLnBrk="1" fontAlgn="auto" latinLnBrk="0" hangingPunct="1">
                        <a:lnSpc>
                          <a:spcPts val="1600"/>
                        </a:lnSpc>
                        <a:spcBef>
                          <a:spcPts val="0"/>
                        </a:spcBef>
                        <a:spcAft>
                          <a:spcPts val="0"/>
                        </a:spcAft>
                        <a:buClrTx/>
                        <a:buSzTx/>
                        <a:buFontTx/>
                        <a:buNone/>
                        <a:tabLst/>
                        <a:defRPr/>
                      </a:pP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專案人力有限，惟為確保基本品質要求，測試設計將依據功能需求逐條擬定測試案例，並涵蓋一般品質面向（功能性、效能、容錯能力等）。此外，導入「測試記錄表」與「測試缺失追蹤表」，進行基本品質保證作業，以符合理論精神。</a:t>
                      </a:r>
                    </a:p>
                    <a:p>
                      <a:pPr marL="0" marR="0" lvl="0" indent="0" algn="just" defTabSz="914400" rtl="0" eaLnBrk="1" fontAlgn="auto" latinLnBrk="0" hangingPunct="1">
                        <a:lnSpc>
                          <a:spcPts val="1600"/>
                        </a:lnSpc>
                        <a:spcBef>
                          <a:spcPts val="0"/>
                        </a:spcBef>
                        <a:spcAft>
                          <a:spcPts val="0"/>
                        </a:spcAft>
                        <a:buClrTx/>
                        <a:buSzTx/>
                        <a:buFontTx/>
                        <a:buNone/>
                        <a:tabLst/>
                        <a:defRPr/>
                      </a:pP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三、文件管理</a:t>
                      </a:r>
                    </a:p>
                    <a:p>
                      <a:pPr marL="166688" marR="0" lvl="0" indent="0" algn="just" defTabSz="914400" rtl="0" eaLnBrk="1" fontAlgn="auto" latinLnBrk="0" hangingPunct="1">
                        <a:lnSpc>
                          <a:spcPts val="1600"/>
                        </a:lnSpc>
                        <a:spcBef>
                          <a:spcPts val="0"/>
                        </a:spcBef>
                        <a:spcAft>
                          <a:spcPts val="0"/>
                        </a:spcAft>
                        <a:buClrTx/>
                        <a:buSzTx/>
                        <a:buFontTx/>
                        <a:buNone/>
                        <a:tabLst/>
                        <a:defRPr/>
                      </a:pPr>
                      <a:r>
                        <a:rPr lang="en-US" altLang="zh-TW"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擬定一套 正式文件管理流程（</a:t>
                      </a:r>
                      <a:r>
                        <a:rPr lang="en-US" altLang="zh-TW"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Document Control Process</a:t>
                      </a: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），涵蓋：文件分類與命名規則、版控機制（含變更記錄）、簽核流程</a:t>
                      </a:r>
                    </a:p>
                    <a:p>
                      <a:pPr marL="166688" marR="0" lvl="0" indent="0" algn="just" defTabSz="914400" rtl="0" eaLnBrk="1" fontAlgn="auto" latinLnBrk="0" hangingPunct="1">
                        <a:lnSpc>
                          <a:spcPts val="1600"/>
                        </a:lnSpc>
                        <a:spcBef>
                          <a:spcPts val="0"/>
                        </a:spcBef>
                        <a:spcAft>
                          <a:spcPts val="0"/>
                        </a:spcAft>
                        <a:buClrTx/>
                        <a:buSzTx/>
                        <a:buFontTx/>
                        <a:buNone/>
                        <a:tabLst/>
                        <a:defRPr/>
                      </a:pPr>
                      <a:r>
                        <a:rPr lang="en-US" altLang="zh-TW"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採用專案文件管理工具</a:t>
                      </a:r>
                    </a:p>
                    <a:p>
                      <a:pPr marL="166688" marR="0" lvl="0" indent="0" algn="just" defTabSz="914400" rtl="0" eaLnBrk="1" fontAlgn="auto" latinLnBrk="0" hangingPunct="1">
                        <a:lnSpc>
                          <a:spcPts val="1600"/>
                        </a:lnSpc>
                        <a:spcBef>
                          <a:spcPts val="0"/>
                        </a:spcBef>
                        <a:spcAft>
                          <a:spcPts val="0"/>
                        </a:spcAft>
                        <a:buClrTx/>
                        <a:buSzTx/>
                        <a:buFontTx/>
                        <a:buNone/>
                        <a:tabLst/>
                        <a:defRPr/>
                      </a:pPr>
                      <a:r>
                        <a:rPr lang="en-US" altLang="zh-TW"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明確指派三類角色：</a:t>
                      </a:r>
                    </a:p>
                    <a:p>
                      <a:pPr marL="166688" marR="0" lvl="0" indent="0" algn="just" defTabSz="914400" rtl="0" eaLnBrk="1" fontAlgn="auto" latinLnBrk="0" hangingPunct="1">
                        <a:lnSpc>
                          <a:spcPts val="1600"/>
                        </a:lnSpc>
                        <a:spcBef>
                          <a:spcPts val="0"/>
                        </a:spcBef>
                        <a:spcAft>
                          <a:spcPts val="0"/>
                        </a:spcAft>
                        <a:buClrTx/>
                        <a:buSzTx/>
                        <a:buFontTx/>
                        <a:buNone/>
                        <a:tabLst/>
                        <a:defRPr/>
                      </a:pP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   文件建立者：由各工項負責人擔任</a:t>
                      </a:r>
                    </a:p>
                    <a:p>
                      <a:pPr marL="166688" marR="0" lvl="0" indent="0" algn="just" defTabSz="914400" rtl="0" eaLnBrk="1" fontAlgn="auto" latinLnBrk="0" hangingPunct="1">
                        <a:lnSpc>
                          <a:spcPts val="1600"/>
                        </a:lnSpc>
                        <a:spcBef>
                          <a:spcPts val="0"/>
                        </a:spcBef>
                        <a:spcAft>
                          <a:spcPts val="0"/>
                        </a:spcAft>
                        <a:buClrTx/>
                        <a:buSzTx/>
                        <a:buFontTx/>
                        <a:buNone/>
                        <a:tabLst/>
                        <a:defRPr/>
                      </a:pP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   審查者：由品質管理或專案管理人員指定</a:t>
                      </a:r>
                    </a:p>
                    <a:p>
                      <a:pPr marL="166688" marR="0" lvl="0" indent="0" algn="just" defTabSz="914400" rtl="0" eaLnBrk="1" fontAlgn="auto" latinLnBrk="0" hangingPunct="1">
                        <a:lnSpc>
                          <a:spcPts val="1600"/>
                        </a:lnSpc>
                        <a:spcBef>
                          <a:spcPts val="0"/>
                        </a:spcBef>
                        <a:spcAft>
                          <a:spcPts val="0"/>
                        </a:spcAft>
                        <a:buClrTx/>
                        <a:buSzTx/>
                        <a:buFontTx/>
                        <a:buNone/>
                        <a:tabLst/>
                        <a:defRPr/>
                      </a:pPr>
                      <a:r>
                        <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   核准者：依層級由組長或專案主持人負責</a:t>
                      </a:r>
                      <a:endParaRPr lang="en-US" altLang="zh-TW"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2694194935"/>
                  </a:ext>
                </a:extLst>
              </a:tr>
              <a:tr h="165721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just" defTabSz="912813" rtl="0" eaLnBrk="1" fontAlgn="auto" latinLnBrk="0" hangingPunct="1">
                        <a:lnSpc>
                          <a:spcPts val="1800"/>
                        </a:lnSpc>
                        <a:spcBef>
                          <a:spcPts val="0"/>
                        </a:spcBef>
                        <a:spcAft>
                          <a:spcPts val="0"/>
                        </a:spcAft>
                        <a:buClrTx/>
                        <a:buSzTx/>
                        <a:buFontTx/>
                        <a:buNone/>
                        <a:tabLst/>
                        <a:defRPr/>
                      </a:pPr>
                      <a:r>
                        <a:rPr kumimoji="0" lang="en-US"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1-3.</a:t>
                      </a:r>
                      <a:r>
                        <a:rPr kumimoji="0" lang="zh-TW"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計劃書中未附上需求單位證明文件，宜請增補。</a:t>
                      </a:r>
                      <a:endParaRPr kumimoji="0" lang="zh-TW" altLang="en-US" sz="1400" b="1" i="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800"/>
                        </a:lnSpc>
                        <a:spcAft>
                          <a:spcPts val="0"/>
                        </a:spcAft>
                      </a:pP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本次</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114</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年學研專案之來由是於</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113</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8</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日、</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日及</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日、</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日由國科會科技辦、軍備局獲管處與學研總辦邀集各個學研中心、中科院、生製中心及各軍種逐案說明及研討，成功媒合</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114</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年這</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6</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案專案計畫。</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113</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年</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11</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月</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日研討結論，七大學研中心就獲軍方各單位支持</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12</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案調修後提報，以爭取協同參與，經票選以「地面攻擊無人載具」等</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6</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案獲得</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票</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含</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以上，經學研總辦建議上揭</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6</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案優先納案。</a:t>
                      </a:r>
                      <a:endPar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1800"/>
                        </a:lnSpc>
                        <a:spcAft>
                          <a:spcPts val="0"/>
                        </a:spcAft>
                      </a:pP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陽明交大的提案「超視距</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(BLOS)</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數據鏈路</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無人機群型通訊裝備」，為軍方優先需求，預計於</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114</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年度啟動執行。</a:t>
                      </a:r>
                    </a:p>
                  </a:txBody>
                  <a:tcPr marL="65270" marR="65270" marT="0" marB="0" anchor="ctr"/>
                </a:tc>
                <a:extLst>
                  <a:ext uri="{0D108BD9-81ED-4DB2-BD59-A6C34878D82A}">
                    <a16:rowId xmlns:a16="http://schemas.microsoft.com/office/drawing/2014/main" val="1512227333"/>
                  </a:ext>
                </a:extLst>
              </a:tr>
            </a:tbl>
          </a:graphicData>
        </a:graphic>
      </p:graphicFrame>
    </p:spTree>
    <p:extLst>
      <p:ext uri="{BB962C8B-B14F-4D97-AF65-F5344CB8AC3E}">
        <p14:creationId xmlns:p14="http://schemas.microsoft.com/office/powerpoint/2010/main" val="2823267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BE9C8FB-1DE3-40F4-A759-00D39BEEEC3F}"/>
              </a:ext>
            </a:extLst>
          </p:cNvPr>
          <p:cNvGraphicFramePr>
            <a:graphicFrameLocks noGrp="1"/>
          </p:cNvGraphicFramePr>
          <p:nvPr>
            <p:extLst>
              <p:ext uri="{D42A27DB-BD31-4B8C-83A1-F6EECF244321}">
                <p14:modId xmlns:p14="http://schemas.microsoft.com/office/powerpoint/2010/main" val="2309861329"/>
              </p:ext>
            </p:extLst>
          </p:nvPr>
        </p:nvGraphicFramePr>
        <p:xfrm>
          <a:off x="112893" y="472313"/>
          <a:ext cx="11958945" cy="3872141"/>
        </p:xfrm>
        <a:graphic>
          <a:graphicData uri="http://schemas.openxmlformats.org/drawingml/2006/table">
            <a:tbl>
              <a:tblPr firstRow="1" firstCol="1" bandRow="1"/>
              <a:tblGrid>
                <a:gridCol w="5978759">
                  <a:extLst>
                    <a:ext uri="{9D8B030D-6E8A-4147-A177-3AD203B41FA5}">
                      <a16:colId xmlns:a16="http://schemas.microsoft.com/office/drawing/2014/main" val="323316434"/>
                    </a:ext>
                  </a:extLst>
                </a:gridCol>
                <a:gridCol w="5980186">
                  <a:extLst>
                    <a:ext uri="{9D8B030D-6E8A-4147-A177-3AD203B41FA5}">
                      <a16:colId xmlns:a16="http://schemas.microsoft.com/office/drawing/2014/main" val="3384069954"/>
                    </a:ext>
                  </a:extLst>
                </a:gridCol>
              </a:tblGrid>
              <a:tr h="303873">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zh-TW" altLang="en-US" sz="1600" u="none" strike="noStrike" kern="1200" cap="none" spc="0" normalizeH="0" baseline="0" noProof="0" dirty="0">
                          <a:ln>
                            <a:noFill/>
                          </a:ln>
                          <a:effectLst/>
                          <a:uLnTx/>
                          <a:uFillTx/>
                          <a:latin typeface="標楷體" panose="03000509000000000000" pitchFamily="65" charset="-120"/>
                          <a:ea typeface="標楷體" panose="03000509000000000000" pitchFamily="65" charset="-120"/>
                        </a:rPr>
                        <a:t>審查意見回覆</a:t>
                      </a:r>
                      <a:endParaRPr kumimoji="0" lang="zh-TW" altLang="en-US" sz="16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tc hMerge="1">
                  <a:txBody>
                    <a:bodyPr/>
                    <a:lstStyle/>
                    <a:p>
                      <a:pPr algn="ctr">
                        <a:lnSpc>
                          <a:spcPts val="2000"/>
                        </a:lnSpc>
                        <a:spcAft>
                          <a:spcPts val="0"/>
                        </a:spcAft>
                      </a:pP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992195592"/>
                  </a:ext>
                </a:extLst>
              </a:tr>
              <a:tr h="30280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ts val="1800"/>
                        </a:lnSpc>
                        <a:spcAft>
                          <a:spcPts val="0"/>
                        </a:spcAft>
                      </a:pPr>
                      <a:r>
                        <a:rPr lang="zh-TW" sz="1400" kern="100" dirty="0">
                          <a:effectLst/>
                          <a:latin typeface="標楷體" panose="03000509000000000000" pitchFamily="65" charset="-120"/>
                          <a:ea typeface="標楷體" panose="03000509000000000000" pitchFamily="65" charset="-120"/>
                        </a:rPr>
                        <a:t>審查意見</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800"/>
                        </a:lnSpc>
                        <a:spcAft>
                          <a:spcPts val="0"/>
                        </a:spcAft>
                      </a:pPr>
                      <a:r>
                        <a:rPr lang="zh-TW" sz="1400" b="1" kern="100" dirty="0">
                          <a:effectLst/>
                          <a:latin typeface="標楷體" panose="03000509000000000000" pitchFamily="65" charset="-120"/>
                          <a:ea typeface="標楷體" panose="03000509000000000000" pitchFamily="65" charset="-120"/>
                        </a:rPr>
                        <a:t>回覆說明</a:t>
                      </a:r>
                      <a:endParaRPr lang="zh-TW" sz="1400" b="1"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2174159112"/>
                  </a:ext>
                </a:extLst>
              </a:tr>
              <a:tr h="29366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just">
                        <a:lnSpc>
                          <a:spcPts val="1800"/>
                        </a:lnSpc>
                        <a:spcAft>
                          <a:spcPts val="0"/>
                        </a:spcAft>
                      </a:pPr>
                      <a:r>
                        <a:rPr lang="zh-TW"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審查意見</a:t>
                      </a:r>
                      <a:r>
                        <a:rPr lang="en-US"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400" b="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800"/>
                        </a:lnSpc>
                        <a:spcAft>
                          <a:spcPts val="0"/>
                        </a:spcAft>
                      </a:pPr>
                      <a:endParaRPr lang="zh-TW" sz="15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84847376"/>
                  </a:ext>
                </a:extLst>
              </a:tr>
              <a:tr h="1085329">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r>
                        <a:rPr lang="zh-TW" altLang="zh-TW" sz="1400" kern="100" dirty="0">
                          <a:effectLst/>
                          <a:latin typeface="Calibri" panose="020F0502020204030204" pitchFamily="34" charset="0"/>
                          <a:ea typeface="標楷體" panose="03000509000000000000" pitchFamily="65" charset="-120"/>
                          <a:cs typeface="Times New Roman" panose="02020603050405020304" pitchFamily="18" charset="0"/>
                        </a:rPr>
                        <a:t>由於本計畫與部分共同主持人先前執行之計畫相關，建議主持人列一簡易表格敘述相關計畫成果與本期計畫預期成果之比較，並在該比較表中說明規格之改進係因何項關鍵技術的研發所導致。亦請列出本計畫與國際既有成品之比較，同時相關驗測建議設計可反映前後期計畫差異之情境。</a:t>
                      </a:r>
                      <a:endParaRPr lang="zh-TW" altLang="zh-TW" sz="1400" kern="100" dirty="0">
                        <a:effectLst/>
                        <a:latin typeface="Calibri" panose="020F0502020204030204" pitchFamily="34" charset="0"/>
                        <a:ea typeface="+mn-ea"/>
                        <a:cs typeface="Times New Roman" panose="02020603050405020304" pitchFamily="18" charset="0"/>
                      </a:endParaRPr>
                    </a:p>
                    <a:p>
                      <a:pPr algn="just">
                        <a:lnSpc>
                          <a:spcPts val="1800"/>
                        </a:lnSpc>
                        <a:spcAft>
                          <a:spcPts val="0"/>
                        </a:spcAft>
                      </a:pP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w="12700" cmpd="sng">
                      <a:solidFill>
                        <a:srgbClr val="4472C4"/>
                      </a:solidFill>
                    </a:lnB>
                    <a:lnTlToBr w="12700" cmpd="sng">
                      <a:noFill/>
                      <a:prstDash val="solid"/>
                    </a:lnTlToBr>
                    <a:lnBlToTr w="12700" cmpd="sng">
                      <a:noFill/>
                      <a:prstDash val="solid"/>
                    </a:lnBlToTr>
                    <a:solidFill>
                      <a:srgbClr val="4472C4">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just" defTabSz="914400" rtl="0" eaLnBrk="1" fontAlgn="auto" latinLnBrk="0" hangingPunct="1">
                        <a:lnSpc>
                          <a:spcPts val="1800"/>
                        </a:lnSpc>
                        <a:spcBef>
                          <a:spcPts val="0"/>
                        </a:spcBef>
                        <a:spcAft>
                          <a:spcPts val="0"/>
                        </a:spcAft>
                        <a:buClrTx/>
                        <a:buSzTx/>
                        <a:buFontTx/>
                        <a:buNone/>
                        <a:tabLst/>
                        <a:defRPr/>
                      </a:pPr>
                      <a:r>
                        <a:rPr lang="zh-TW" altLang="en-US" sz="15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回覆格式如下附表，</a:t>
                      </a:r>
                      <a:r>
                        <a:rPr lang="zh-TW" altLang="en-US" sz="16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子計畫一</a:t>
                      </a:r>
                      <a:r>
                        <a:rPr lang="en-US" altLang="zh-TW" sz="16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(FY113</a:t>
                      </a:r>
                      <a:r>
                        <a:rPr lang="zh-TW" altLang="en-US" sz="16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FY114)</a:t>
                      </a:r>
                      <a:r>
                        <a:rPr lang="zh-TW" altLang="en-US" sz="16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6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子計畫二及子計畫三回覆</a:t>
                      </a:r>
                      <a:endParaRPr lang="en-US" altLang="zh-TW" sz="16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just" defTabSz="914400" rtl="0" eaLnBrk="1" fontAlgn="auto" latinLnBrk="0" hangingPunct="1">
                        <a:lnSpc>
                          <a:spcPts val="1800"/>
                        </a:lnSpc>
                        <a:spcBef>
                          <a:spcPts val="0"/>
                        </a:spcBef>
                        <a:spcAft>
                          <a:spcPts val="0"/>
                        </a:spcAft>
                        <a:buClrTx/>
                        <a:buSzTx/>
                        <a:buFontTx/>
                        <a:buNone/>
                        <a:tabLst/>
                        <a:defRPr/>
                      </a:pPr>
                      <a:endParaRPr lang="en-US" altLang="zh-TW" sz="1400" b="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FY113</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子計畫一回覆</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just" defTabSz="914400" rtl="0" eaLnBrk="1" fontAlgn="auto" latinLnBrk="0" hangingPunct="1">
                        <a:lnSpc>
                          <a:spcPts val="1800"/>
                        </a:lnSpc>
                        <a:spcBef>
                          <a:spcPts val="0"/>
                        </a:spcBef>
                        <a:spcAft>
                          <a:spcPts val="0"/>
                        </a:spcAft>
                        <a:buClrTx/>
                        <a:buSzTx/>
                        <a:buFontTx/>
                        <a:buNone/>
                        <a:tabLst/>
                        <a:defRPr/>
                      </a:pP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本期計畫係基於前期以</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5</a:t>
                      </a:r>
                      <a:r>
                        <a:rPr lang="en"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G</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為基礎之</a:t>
                      </a:r>
                      <a:r>
                        <a:rPr lang="en"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定位技術進行架構重塑，轉向以</a:t>
                      </a:r>
                      <a:r>
                        <a:rPr lang="en"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UHF</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頻段為核心之通訊載體，針對定位演算法、模組解耦與低頻通訊整合進行關鍵技術開發，並於遮蔽環境中進行驗測，藉以展現不同通訊架構下系統之可行性與技術進化。</a:t>
                      </a:r>
                      <a:endPar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just" defTabSz="914400" rtl="0" eaLnBrk="1" fontAlgn="auto" latinLnBrk="0" hangingPunct="1">
                        <a:lnSpc>
                          <a:spcPts val="1800"/>
                        </a:lnSpc>
                        <a:spcBef>
                          <a:spcPts val="0"/>
                        </a:spcBef>
                        <a:spcAft>
                          <a:spcPts val="0"/>
                        </a:spcAft>
                        <a:buClrTx/>
                        <a:buSzTx/>
                        <a:buFontTx/>
                        <a:buNone/>
                        <a:tabLst/>
                        <a:defRPr/>
                      </a:pPr>
                      <a:endParaRPr lang="en-US" altLang="zh-TW" sz="1400" b="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zh-TW" altLang="en-US" sz="1400" b="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子計畫三回覆</a:t>
                      </a:r>
                      <a:r>
                        <a:rPr lang="en-US" altLang="zh-TW" sz="1400" b="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just" defTabSz="914400" rtl="0" eaLnBrk="1" fontAlgn="auto" latinLnBrk="0" hangingPunct="1">
                        <a:lnSpc>
                          <a:spcPts val="1800"/>
                        </a:lnSpc>
                        <a:spcBef>
                          <a:spcPts val="0"/>
                        </a:spcBef>
                        <a:spcAft>
                          <a:spcPts val="0"/>
                        </a:spcAft>
                        <a:buClrTx/>
                        <a:buSzTx/>
                        <a:buFontTx/>
                        <a:buNone/>
                        <a:tabLst/>
                        <a:defRPr/>
                      </a:pPr>
                      <a:r>
                        <a:rPr lang="zh-TW" altLang="en-US" sz="1400" b="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可重組通訊晶片開發關鍵技術在本次計畫中為首次申請計畫。</a:t>
                      </a:r>
                      <a:endParaRPr lang="en-US" altLang="zh-TW" sz="1400" b="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just" defTabSz="914400" rtl="0" eaLnBrk="1" fontAlgn="auto" latinLnBrk="0" hangingPunct="1">
                        <a:lnSpc>
                          <a:spcPts val="1800"/>
                        </a:lnSpc>
                        <a:spcBef>
                          <a:spcPts val="0"/>
                        </a:spcBef>
                        <a:spcAft>
                          <a:spcPts val="0"/>
                        </a:spcAft>
                        <a:buClrTx/>
                        <a:buSzTx/>
                        <a:buFontTx/>
                        <a:buNone/>
                        <a:tabLst/>
                        <a:defRPr/>
                      </a:pPr>
                      <a:endParaRPr lang="zh-TW" altLang="zh-TW" sz="1400" b="0"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1800"/>
                        </a:lnSpc>
                        <a:spcAft>
                          <a:spcPts val="0"/>
                        </a:spcAft>
                      </a:pPr>
                      <a:endParaRPr lang="zh-TW" sz="15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w="12700" cmpd="sng">
                      <a:solidFill>
                        <a:srgbClr val="4472C4"/>
                      </a:solid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2009145084"/>
                  </a:ext>
                </a:extLst>
              </a:tr>
            </a:tbl>
          </a:graphicData>
        </a:graphic>
      </p:graphicFrame>
    </p:spTree>
    <p:extLst>
      <p:ext uri="{BB962C8B-B14F-4D97-AF65-F5344CB8AC3E}">
        <p14:creationId xmlns:p14="http://schemas.microsoft.com/office/powerpoint/2010/main" val="1428475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3">
            <a:extLst>
              <a:ext uri="{FF2B5EF4-FFF2-40B4-BE49-F238E27FC236}">
                <a16:creationId xmlns:a16="http://schemas.microsoft.com/office/drawing/2014/main" id="{11A88D12-0D82-4CCD-9DA3-359BFF2BFB51}"/>
              </a:ext>
            </a:extLst>
          </p:cNvPr>
          <p:cNvGraphicFramePr>
            <a:graphicFrameLocks noGrp="1"/>
          </p:cNvGraphicFramePr>
          <p:nvPr>
            <p:extLst>
              <p:ext uri="{D42A27DB-BD31-4B8C-83A1-F6EECF244321}">
                <p14:modId xmlns:p14="http://schemas.microsoft.com/office/powerpoint/2010/main" val="772892084"/>
              </p:ext>
            </p:extLst>
          </p:nvPr>
        </p:nvGraphicFramePr>
        <p:xfrm>
          <a:off x="84523" y="60316"/>
          <a:ext cx="12022954" cy="6429431"/>
        </p:xfrm>
        <a:graphic>
          <a:graphicData uri="http://schemas.openxmlformats.org/drawingml/2006/table">
            <a:tbl>
              <a:tblPr firstRow="1" bandRow="1"/>
              <a:tblGrid>
                <a:gridCol w="754527">
                  <a:extLst>
                    <a:ext uri="{9D8B030D-6E8A-4147-A177-3AD203B41FA5}">
                      <a16:colId xmlns:a16="http://schemas.microsoft.com/office/drawing/2014/main" val="1270148623"/>
                    </a:ext>
                  </a:extLst>
                </a:gridCol>
                <a:gridCol w="5377581">
                  <a:extLst>
                    <a:ext uri="{9D8B030D-6E8A-4147-A177-3AD203B41FA5}">
                      <a16:colId xmlns:a16="http://schemas.microsoft.com/office/drawing/2014/main" val="4098367379"/>
                    </a:ext>
                  </a:extLst>
                </a:gridCol>
                <a:gridCol w="5890846">
                  <a:extLst>
                    <a:ext uri="{9D8B030D-6E8A-4147-A177-3AD203B41FA5}">
                      <a16:colId xmlns:a16="http://schemas.microsoft.com/office/drawing/2014/main" val="2335875287"/>
                    </a:ext>
                  </a:extLst>
                </a:gridCol>
              </a:tblGrid>
              <a:tr h="0">
                <a:tc gridSpan="3">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ts val="1400"/>
                        </a:lnSpc>
                      </a:pP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113</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年暨</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114</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年專案預計成果比較表</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817948644"/>
                  </a:ext>
                </a:extLst>
              </a:tr>
              <a:tr h="23040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400"/>
                        </a:lnSpc>
                      </a:pPr>
                      <a:r>
                        <a:rPr lang="en-US" altLang="zh-TW" sz="1100" b="1"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FY113</a:t>
                      </a:r>
                      <a:r>
                        <a:rPr lang="zh-TW" altLang="en-US" sz="1100" b="1" dirty="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rPr>
                        <a:t>新增專案</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400"/>
                        </a:lnSpc>
                      </a:pPr>
                      <a:r>
                        <a:rPr lang="en-US" altLang="zh-TW" sz="1100" b="1" dirty="0">
                          <a:latin typeface="Times New Roman" panose="02020603050405020304" pitchFamily="18" charset="0"/>
                          <a:ea typeface="標楷體" panose="03000509000000000000" pitchFamily="65" charset="-120"/>
                          <a:cs typeface="Times New Roman" panose="02020603050405020304" pitchFamily="18" charset="0"/>
                        </a:rPr>
                        <a:t>FY114</a:t>
                      </a: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超視距專案</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99755560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預計成果</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預計成果</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968479244"/>
                  </a:ext>
                </a:extLst>
              </a:tr>
              <a:tr h="3577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zh-TW" altLang="en-US" sz="11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子計畫一</a:t>
                      </a:r>
                      <a:endParaRPr kumimoji="0" lang="zh-TW" altLang="en-US" sz="11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kumimoji="0" lang="zh-TW" altLang="en-US" sz="1100" b="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使用 </a:t>
                      </a:r>
                      <a:r>
                        <a:rPr kumimoji="0" lang="en-US" altLang="zh-TW" sz="1100" b="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H2-610 </a:t>
                      </a:r>
                      <a:r>
                        <a:rPr kumimoji="0" lang="zh-TW" altLang="en-US" sz="1100" b="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完成 </a:t>
                      </a:r>
                      <a:r>
                        <a:rPr kumimoji="0" lang="en-US" altLang="zh-TW" sz="1100" b="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Tier-1 MESH </a:t>
                      </a:r>
                      <a:r>
                        <a:rPr kumimoji="0" lang="zh-TW" altLang="en-US" sz="1100" b="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網路，並構建管理平台。管理平台整合 </a:t>
                      </a:r>
                      <a:r>
                        <a:rPr kumimoji="0" lang="en-US" altLang="zh-TW" sz="1100" b="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AI </a:t>
                      </a:r>
                      <a:r>
                        <a:rPr kumimoji="0" lang="zh-TW" altLang="en-US" sz="1100" b="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模組進行感知與通訊，並以定位為應用案例進行展示</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kumimoji="0" lang="en-US" altLang="zh-TW" sz="1100" b="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NTN</a:t>
                      </a:r>
                      <a:r>
                        <a:rPr kumimoji="0" lang="zh-TW" altLang="en-US" sz="1100" b="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1100" b="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node</a:t>
                      </a:r>
                      <a:r>
                        <a:rPr kumimoji="0" lang="zh-TW" altLang="en-US" sz="1100" b="0" u="none" strike="noStrike" kern="1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波束配置與干擾管理。</a:t>
                      </a:r>
                      <a:endParaRPr lang="zh-TW" altLang="en-US" sz="1100" b="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324800431"/>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子計畫二</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kumimoji="0" lang="zh-TW" altLang="zh-TW" sz="1100" b="1" u="none" strike="noStrike" kern="1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在該比較表中說明規格之改進係因何項關鍵技術的研發所導致</a:t>
                      </a:r>
                      <a:endParaRPr lang="zh-TW" altLang="en-US" sz="1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kumimoji="0" lang="zh-TW" altLang="zh-TW" sz="1100" b="1" u="none" strike="noStrike" kern="1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在該比較表中說明規格之改進係因何項關鍵技術的研發所導致</a:t>
                      </a:r>
                      <a:endParaRPr lang="zh-TW" altLang="en-US" sz="1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941271082"/>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子計畫三</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just">
                        <a:lnSpc>
                          <a:spcPts val="1300"/>
                        </a:lnSpc>
                      </a:pP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 </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針對</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Tier-1 mesh</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網路，在</a:t>
                      </a:r>
                      <a:r>
                        <a:rPr lang="nl-NL"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Simulink RF-SoC</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軟體開發平台上設計快速跳頻收發機功能面，達到跳頻速率≧</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1000</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跳</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秒，包含傳輸</a:t>
                      </a:r>
                      <a:r>
                        <a:rPr lang="nl-NL"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Frame</a:t>
                      </a:r>
                      <a:r>
                        <a:rPr lang="zh-TW" altLang="en-US"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設計</a:t>
                      </a: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快速</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時偏及頻偏偵測功能</a:t>
                      </a:r>
                      <a:r>
                        <a:rPr lang="zh-TW" altLang="en-US" sz="11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及</a:t>
                      </a:r>
                      <a:r>
                        <a:rPr lang="nl-NL"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modulation</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功能</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31763" indent="-131763" algn="just">
                        <a:lnSpc>
                          <a:spcPts val="1300"/>
                        </a:lnSpc>
                        <a:buAutoNum type="arabicPeriod"/>
                      </a:pPr>
                      <a:r>
                        <a:rPr lang="zh-TW" altLang="en-US"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針對</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快速跳頻收發機功能面</a:t>
                      </a: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開發一個可重組通訊晶片取代現行跳頻模組採用大體積及高功耗之</a:t>
                      </a:r>
                      <a:r>
                        <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FPGA</a:t>
                      </a: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，針對高效且靈活的移動計算開發可重組架構，採用</a:t>
                      </a:r>
                      <a:r>
                        <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Multi-Granularity Architecture(</a:t>
                      </a: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分層互連架構</a:t>
                      </a:r>
                      <a:r>
                        <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連接多組態運算單元及記憶體區塊</a:t>
                      </a: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藉此提高系統效率、降低體積和功耗，為無人載具發展重量輕、體積小、功耗低、使用時間長的通訊方案。</a:t>
                      </a:r>
                      <a:endPar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131763" indent="-131763" algn="just">
                        <a:lnSpc>
                          <a:spcPts val="1300"/>
                        </a:lnSpc>
                        <a:buAutoNum type="arabicPeriod"/>
                      </a:pPr>
                      <a:r>
                        <a:rPr lang="zh-TW" altLang="en-US"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針對</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Tier-2 NTN</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網路，</a:t>
                      </a:r>
                      <a:r>
                        <a:rPr lang="zh-TW" altLang="en-US"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開發分散式干擾感知裝置，提供智能網路控制器進行干擾管理</a:t>
                      </a: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131763" indent="-131763" algn="just">
                        <a:lnSpc>
                          <a:spcPts val="1300"/>
                        </a:lnSpc>
                        <a:buAutoNum type="arabicPeriod"/>
                      </a:pP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在不考慮功耗</a:t>
                      </a:r>
                      <a:r>
                        <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體積情況下，利用</a:t>
                      </a:r>
                      <a:r>
                        <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RF-SoC</a:t>
                      </a: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平台建立</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Tier-1 mesh</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網路使用之</a:t>
                      </a: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跳頻模組，以驗證所開發可重組架構可行性。</a:t>
                      </a:r>
                      <a:r>
                        <a:rPr lang="zh-TW" altLang="en-US"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並達到以下規格：</a:t>
                      </a:r>
                      <a:endPar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endParaRPr>
                    </a:p>
                    <a:p>
                      <a:pPr marL="712788" lvl="0" indent="-173038" algn="just">
                        <a:lnSpc>
                          <a:spcPts val="1300"/>
                        </a:lnSpc>
                        <a:buFont typeface="Wingdings" panose="05000000000000000000" pitchFamily="2" charset="2"/>
                        <a:buChar char="Ø"/>
                      </a:pP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跳頻處理增益≧</a:t>
                      </a:r>
                      <a:r>
                        <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13dB</a:t>
                      </a:r>
                    </a:p>
                    <a:p>
                      <a:pPr marL="712788" lvl="0" indent="-173038" algn="just">
                        <a:lnSpc>
                          <a:spcPts val="1300"/>
                        </a:lnSpc>
                        <a:buFont typeface="Wingdings" panose="05000000000000000000" pitchFamily="2" charset="2"/>
                        <a:buChar char="Ø"/>
                      </a:pP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跳頻速率≧</a:t>
                      </a:r>
                      <a:r>
                        <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1000</a:t>
                      </a: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跳</a:t>
                      </a:r>
                      <a:r>
                        <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秒</a:t>
                      </a:r>
                      <a:r>
                        <a:rPr lang="en-US" altLang="zh-TW" sz="1100" kern="12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14155145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zh-TW" altLang="en-US" sz="1100" b="1"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kumimoji="0" lang="zh-TW" altLang="zh-TW" sz="1100" b="1"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與國際既有成品之比較</a:t>
                      </a: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kumimoji="0" lang="zh-TW" altLang="zh-TW" sz="1100" b="1"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與國際既有成品之比較</a:t>
                      </a: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234640359"/>
                  </a:ext>
                </a:extLst>
              </a:tr>
              <a:tr h="47545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zh-TW" altLang="en-US" sz="11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子計畫一</a:t>
                      </a:r>
                      <a:endParaRPr kumimoji="0" lang="zh-TW" altLang="en-US" sz="11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既有成品</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(H2-610) </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無 </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AI </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進行感知與通訊之整合平台</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just">
                        <a:lnSpc>
                          <a:spcPts val="1400"/>
                        </a:lnSpc>
                      </a:pP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特有兩層</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mesh</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網路架構設計，</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Tier-1</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 網路參考現有成品 </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(H2-610)</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Tier-2</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網路採用</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3GPP NTN</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標準。</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119318003"/>
                  </a:ext>
                </a:extLst>
              </a:tr>
              <a:tr h="47545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子計畫二</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776446822"/>
                  </a:ext>
                </a:extLst>
              </a:tr>
              <a:tr h="47545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子計畫三</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378315898"/>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zh-TW" altLang="en-US" sz="1100" b="1"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kumimoji="0" lang="zh-TW" altLang="zh-TW" sz="1100" b="1"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相關驗測建議設計可反映前後期計畫差異之情境</a:t>
                      </a: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zh-TW" altLang="zh-TW" sz="1100" b="1"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相關驗測建議設計可反映前後期計畫差異之情境</a:t>
                      </a:r>
                      <a:endParaRPr kumimoji="0" lang="zh-TW" altLang="en-US" sz="1100" b="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252404983"/>
                  </a:ext>
                </a:extLst>
              </a:tr>
              <a:tr h="47545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zh-TW" altLang="en-US" sz="11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子計畫一</a:t>
                      </a:r>
                      <a:endParaRPr kumimoji="0" lang="zh-TW" altLang="en-US" sz="11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期中與期末驗測情境請參考投影片第</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73</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74</a:t>
                      </a:r>
                      <a:r>
                        <a:rPr lang="zh-TW" altLang="en-US" sz="1100" dirty="0">
                          <a:solidFill>
                            <a:srgbClr val="0000FF"/>
                          </a:solidFill>
                          <a:latin typeface="Times New Roman" panose="02020603050405020304" pitchFamily="18" charset="0"/>
                          <a:ea typeface="標楷體" panose="03000509000000000000" pitchFamily="65" charset="-120"/>
                          <a:cs typeface="Times New Roman" panose="02020603050405020304" pitchFamily="18" charset="0"/>
                        </a:rPr>
                        <a:t>頁。</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264884292"/>
                  </a:ext>
                </a:extLst>
              </a:tr>
              <a:tr h="47545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子計畫二</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989918231"/>
                  </a:ext>
                </a:extLst>
              </a:tr>
              <a:tr h="47545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r>
                        <a:rPr lang="zh-TW" altLang="en-US" sz="1100" b="1" dirty="0">
                          <a:latin typeface="Times New Roman" panose="02020603050405020304" pitchFamily="18" charset="0"/>
                          <a:ea typeface="標楷體" panose="03000509000000000000" pitchFamily="65" charset="-120"/>
                          <a:cs typeface="Times New Roman" panose="02020603050405020304" pitchFamily="18" charset="0"/>
                        </a:rPr>
                        <a:t>子計畫三</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58010331"/>
                  </a:ext>
                </a:extLst>
              </a:tr>
            </a:tbl>
          </a:graphicData>
        </a:graphic>
      </p:graphicFrame>
    </p:spTree>
    <p:extLst>
      <p:ext uri="{BB962C8B-B14F-4D97-AF65-F5344CB8AC3E}">
        <p14:creationId xmlns:p14="http://schemas.microsoft.com/office/powerpoint/2010/main" val="1592417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3">
            <a:extLst>
              <a:ext uri="{FF2B5EF4-FFF2-40B4-BE49-F238E27FC236}">
                <a16:creationId xmlns:a16="http://schemas.microsoft.com/office/drawing/2014/main" id="{59FF47AB-6D56-49F3-B3E9-71BE30286C5C}"/>
              </a:ext>
            </a:extLst>
          </p:cNvPr>
          <p:cNvGraphicFramePr>
            <a:graphicFrameLocks noGrp="1"/>
          </p:cNvGraphicFramePr>
          <p:nvPr>
            <p:extLst>
              <p:ext uri="{D42A27DB-BD31-4B8C-83A1-F6EECF244321}">
                <p14:modId xmlns:p14="http://schemas.microsoft.com/office/powerpoint/2010/main" val="3329022210"/>
              </p:ext>
            </p:extLst>
          </p:nvPr>
        </p:nvGraphicFramePr>
        <p:xfrm>
          <a:off x="33703" y="360838"/>
          <a:ext cx="12124593" cy="5913873"/>
        </p:xfrm>
        <a:graphic>
          <a:graphicData uri="http://schemas.openxmlformats.org/drawingml/2006/table">
            <a:tbl>
              <a:tblPr firstRow="1" bandRow="1"/>
              <a:tblGrid>
                <a:gridCol w="773723">
                  <a:extLst>
                    <a:ext uri="{9D8B030D-6E8A-4147-A177-3AD203B41FA5}">
                      <a16:colId xmlns:a16="http://schemas.microsoft.com/office/drawing/2014/main" val="1270148623"/>
                    </a:ext>
                  </a:extLst>
                </a:gridCol>
                <a:gridCol w="5488945">
                  <a:extLst>
                    <a:ext uri="{9D8B030D-6E8A-4147-A177-3AD203B41FA5}">
                      <a16:colId xmlns:a16="http://schemas.microsoft.com/office/drawing/2014/main" val="4098367379"/>
                    </a:ext>
                  </a:extLst>
                </a:gridCol>
                <a:gridCol w="131847">
                  <a:extLst>
                    <a:ext uri="{9D8B030D-6E8A-4147-A177-3AD203B41FA5}">
                      <a16:colId xmlns:a16="http://schemas.microsoft.com/office/drawing/2014/main" val="2901025904"/>
                    </a:ext>
                  </a:extLst>
                </a:gridCol>
                <a:gridCol w="5730078">
                  <a:extLst>
                    <a:ext uri="{9D8B030D-6E8A-4147-A177-3AD203B41FA5}">
                      <a16:colId xmlns:a16="http://schemas.microsoft.com/office/drawing/2014/main" val="2335875287"/>
                    </a:ext>
                  </a:extLst>
                </a:gridCol>
              </a:tblGrid>
              <a:tr h="275320">
                <a:tc gridSpan="4">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ts val="1400"/>
                        </a:lnSpc>
                      </a:pP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113</a:t>
                      </a: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年暨</a:t>
                      </a: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114</a:t>
                      </a: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年專案預計成果比較表</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hMerge="1">
                  <a:txBody>
                    <a:bodyPr/>
                    <a:lstStyle/>
                    <a:p>
                      <a:endParaRPr lang="zh-TW" altLang="en-US" dirty="0"/>
                    </a:p>
                  </a:txBody>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2817948644"/>
                  </a:ext>
                </a:extLst>
              </a:tr>
              <a:tr h="247909">
                <a:tc rowSpan="7">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400"/>
                        </a:lnSpc>
                      </a:pPr>
                      <a:r>
                        <a:rPr lang="zh-TW" altLang="en-US" sz="1400" b="1" dirty="0">
                          <a:latin typeface="Times New Roman" panose="02020603050405020304" pitchFamily="18" charset="0"/>
                          <a:ea typeface="標楷體" panose="03000509000000000000" pitchFamily="65" charset="-120"/>
                          <a:cs typeface="Times New Roman" panose="02020603050405020304" pitchFamily="18" charset="0"/>
                        </a:rPr>
                        <a:t>子計畫二</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lnSpc>
                          <a:spcPts val="1400"/>
                        </a:lnSpc>
                      </a:pPr>
                      <a:r>
                        <a:rPr lang="zh-TW" altLang="en-US" sz="11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前</a:t>
                      </a:r>
                      <a:r>
                        <a:rPr lang="en-US" altLang="zh-TW" sz="11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1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後期計畫成果與預期成果比較表</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hMerge="1">
                  <a:txBody>
                    <a:bodyPr/>
                    <a:lstStyle/>
                    <a:p>
                      <a:endParaRPr lang="zh-TW" altLang="en-US"/>
                    </a:p>
                  </a:txBody>
                  <a:tcPr/>
                </a:tc>
                <a:tc hMerge="1">
                  <a:txBody>
                    <a:bodyPr/>
                    <a:lstStyle/>
                    <a:p>
                      <a:pPr algn="ctr">
                        <a:lnSpc>
                          <a:spcPts val="1400"/>
                        </a:lnSpc>
                      </a:pPr>
                      <a:r>
                        <a:rPr lang="en-US" altLang="zh-TW" sz="1400" b="1" dirty="0">
                          <a:latin typeface="Times New Roman" panose="02020603050405020304" pitchFamily="18" charset="0"/>
                          <a:ea typeface="標楷體" panose="03000509000000000000" pitchFamily="65" charset="-120"/>
                          <a:cs typeface="Times New Roman" panose="02020603050405020304" pitchFamily="18" charset="0"/>
                        </a:rPr>
                        <a:t>FY114</a:t>
                      </a:r>
                      <a:r>
                        <a:rPr lang="zh-TW" altLang="en-US" sz="1400" b="1" dirty="0">
                          <a:latin typeface="Times New Roman" panose="02020603050405020304" pitchFamily="18" charset="0"/>
                          <a:ea typeface="標楷體" panose="03000509000000000000" pitchFamily="65" charset="-120"/>
                          <a:cs typeface="Times New Roman" panose="02020603050405020304" pitchFamily="18" charset="0"/>
                        </a:rPr>
                        <a:t>超視距專案</a:t>
                      </a:r>
                    </a:p>
                  </a:txBody>
                  <a:tcPr anchor="ctr"/>
                </a:tc>
                <a:extLst>
                  <a:ext uri="{0D108BD9-81ED-4DB2-BD59-A6C34878D82A}">
                    <a16:rowId xmlns:a16="http://schemas.microsoft.com/office/drawing/2014/main" val="2997555608"/>
                  </a:ext>
                </a:extLst>
              </a:tr>
              <a:tr h="1272732">
                <a:tc vMerge="1">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zh-TW" altLang="en-US" sz="11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ts val="1400"/>
                        </a:lnSpc>
                        <a:spcBef>
                          <a:spcPts val="0"/>
                        </a:spcBef>
                        <a:spcAft>
                          <a:spcPts val="0"/>
                        </a:spcAft>
                        <a:buClrTx/>
                        <a:buSzTx/>
                        <a:buFontTx/>
                        <a:buNone/>
                        <a:tabLst/>
                        <a:defRPr/>
                      </a:pPr>
                      <a:r>
                        <a:rPr lang="en-US" altLang="zh-TW" sz="11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FY113</a:t>
                      </a:r>
                      <a:r>
                        <a:rPr lang="zh-TW" altLang="en-US" sz="11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計畫成果</a:t>
                      </a:r>
                      <a:endPar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lnSpc>
                          <a:spcPts val="1400"/>
                        </a:lnSpc>
                        <a:buAutoNum type="arabicPeriod"/>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干擾訊號</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種準確辨識</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(&gt;90%)</a:t>
                      </a:r>
                    </a:p>
                    <a:p>
                      <a:pPr marL="228600" indent="-228600">
                        <a:lnSpc>
                          <a:spcPts val="1400"/>
                        </a:lnSpc>
                        <a:buAutoNum type="arabicPeriod"/>
                      </a:pP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RF</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地圖推估</a:t>
                      </a:r>
                      <a:endPar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lnSpc>
                          <a:spcPts val="1400"/>
                        </a:lnSpc>
                        <a:buAutoNum type="arabicPeriod"/>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單一無人機場域重建</a:t>
                      </a:r>
                      <a:endPar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lnSpc>
                          <a:spcPts val="1400"/>
                        </a:lnSpc>
                        <a:buAutoNum type="arabicPeriod"/>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任務成功率</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0.65</a:t>
                      </a:r>
                    </a:p>
                    <a:p>
                      <a:pPr marL="228600" indent="-228600">
                        <a:lnSpc>
                          <a:spcPts val="1400"/>
                        </a:lnSpc>
                        <a:buAutoNum type="arabicPeriod"/>
                      </a:pP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 </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單一任務執行</a:t>
                      </a:r>
                      <a:endPar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lnSpc>
                          <a:spcPts val="1400"/>
                        </a:lnSpc>
                        <a:buAutoNum type="arabicPeriod"/>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任務互動比例</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回應評分</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hMerge="1">
                  <a:txBody>
                    <a:bodyPr/>
                    <a:lstStyle/>
                    <a:p>
                      <a:pPr marL="228600" indent="-228600">
                        <a:lnSpc>
                          <a:spcPts val="1400"/>
                        </a:lnSpc>
                        <a:buAutoNum type="arabicPeriod"/>
                      </a:pPr>
                      <a:endPar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ts val="1400"/>
                        </a:lnSpc>
                        <a:spcBef>
                          <a:spcPts val="0"/>
                        </a:spcBef>
                        <a:spcAft>
                          <a:spcPts val="0"/>
                        </a:spcAft>
                        <a:buClrTx/>
                        <a:buSzTx/>
                        <a:buFontTx/>
                        <a:buNone/>
                        <a:tabLst/>
                        <a:defRPr/>
                      </a:pPr>
                      <a:r>
                        <a:rPr lang="en-US" altLang="zh-TW" sz="11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FY114</a:t>
                      </a:r>
                      <a:r>
                        <a:rPr lang="zh-TW" altLang="en-US" sz="1100" b="1"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本期計畫預期成果</a:t>
                      </a:r>
                      <a:endPar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lnSpc>
                          <a:spcPts val="1400"/>
                        </a:lnSpc>
                        <a:buAutoNum type="arabicPeriod"/>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干擾信號模型提升至</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種</a:t>
                      </a:r>
                      <a:endPar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lnSpc>
                          <a:spcPts val="1400"/>
                        </a:lnSpc>
                        <a:buAutoNum type="arabicPeriod"/>
                      </a:pP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Mesh</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網路動態調整</a:t>
                      </a:r>
                      <a:endPar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lnSpc>
                          <a:spcPts val="1400"/>
                        </a:lnSpc>
                        <a:buAutoNum type="arabicPeriod"/>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多無人機隊型管理</a:t>
                      </a:r>
                      <a:endPar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lnSpc>
                          <a:spcPts val="1400"/>
                        </a:lnSpc>
                        <a:buAutoNum type="arabicPeriod"/>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多</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Agent&amp;</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多模態支援</a:t>
                      </a:r>
                      <a:endPar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lnSpc>
                          <a:spcPts val="1400"/>
                        </a:lnSpc>
                        <a:buAutoNum type="arabicPeriod"/>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操作目標互動比例提升到</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80%</a:t>
                      </a:r>
                    </a:p>
                    <a:p>
                      <a:pPr marL="228600" indent="-228600">
                        <a:lnSpc>
                          <a:spcPts val="1400"/>
                        </a:lnSpc>
                        <a:buAutoNum type="arabicPeriod"/>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多模態任務執行</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324800431"/>
                  </a:ext>
                </a:extLst>
              </a:tr>
              <a:tr h="1272732">
                <a:tc vMerge="1">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400"/>
                        </a:lnSpc>
                      </a:pPr>
                      <a:endParaRPr lang="zh-TW" altLang="en-US" sz="1100" b="1"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FY114</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關鍵技術說明</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marL="171450" indent="-171450">
                        <a:lnSpc>
                          <a:spcPts val="1400"/>
                        </a:lnSpc>
                        <a:buFont typeface="Wingdings" panose="05000000000000000000" pitchFamily="2" charset="2"/>
                        <a:buChar char="Ø"/>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環境感知模組</a:t>
                      </a:r>
                    </a:p>
                    <a:p>
                      <a:pPr marL="255588" lvl="1" indent="-106363">
                        <a:lnSpc>
                          <a:spcPts val="1400"/>
                        </a:lnSpc>
                        <a:buFont typeface="Arial" panose="020B0604020202020204" pitchFamily="34" charset="0"/>
                        <a:buChar char="•"/>
                        <a:tabLst/>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從「干擾訊號模型增至</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種」、「融合壓縮感測與</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定位」等關鍵技術，促使準確度及通訊適應「現實多變環境」。</a:t>
                      </a:r>
                    </a:p>
                    <a:p>
                      <a:pPr marL="246063" lvl="1" indent="-104775">
                        <a:lnSpc>
                          <a:spcPts val="1400"/>
                        </a:lnSpc>
                        <a:buFont typeface="Arial" panose="020B0604020202020204" pitchFamily="34" charset="0"/>
                        <a:buChar char="•"/>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引入動態</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Mesh</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網路管理與高擬真</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3D</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建模，提升多無人機場域的應用與真實感。</a:t>
                      </a:r>
                    </a:p>
                    <a:p>
                      <a:pPr marL="171450" indent="-171450">
                        <a:lnSpc>
                          <a:spcPts val="1400"/>
                        </a:lnSpc>
                        <a:buFont typeface="Wingdings" panose="05000000000000000000" pitchFamily="2" charset="2"/>
                        <a:buChar char="Ø"/>
                      </a:pP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LLM</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決策模組</a:t>
                      </a:r>
                    </a:p>
                    <a:p>
                      <a:pPr marL="263525" lvl="1" indent="-114300">
                        <a:lnSpc>
                          <a:spcPts val="1400"/>
                        </a:lnSpc>
                        <a:buFont typeface="Arial" panose="020B0604020202020204" pitchFamily="34" charset="0"/>
                        <a:buChar char="•"/>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由傳統任務互動推升至「多</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Agent</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、多模態任務」協作，運用多語言、多模資料，提升語意理解和任務覆蓋率。</a:t>
                      </a:r>
                    </a:p>
                    <a:p>
                      <a:pPr marL="273050" lvl="1" indent="-123825">
                        <a:lnSpc>
                          <a:spcPts val="1400"/>
                        </a:lnSpc>
                        <a:buFont typeface="Arial" panose="020B0604020202020204" pitchFamily="34" charset="0"/>
                        <a:buChar char="•"/>
                      </a:pP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關鍵技術包括：多模態</a:t>
                      </a:r>
                      <a:r>
                        <a:rPr lang="en-US" altLang="zh-TW"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LLM</a:t>
                      </a:r>
                      <a:r>
                        <a:rPr lang="zh-TW" altLang="en-US" sz="11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、語意理解優化、極低延遲推理、資源消耗控制。</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hMerge="1">
                  <a:txBody>
                    <a:bodyPr/>
                    <a:lstStyle/>
                    <a:p>
                      <a:endParaRPr lang="zh-TW" altLang="en-US"/>
                    </a:p>
                  </a:txBody>
                  <a:tcPr/>
                </a:tc>
                <a:tc hMerge="1">
                  <a:txBody>
                    <a:bodyPr/>
                    <a:lstStyle/>
                    <a:p>
                      <a:pPr>
                        <a:lnSpc>
                          <a:spcPts val="1400"/>
                        </a:lnSpc>
                      </a:pPr>
                      <a:endParaRPr lang="zh-TW" altLang="en-US" sz="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2941271082"/>
                  </a:ext>
                </a:extLst>
              </a:tr>
              <a:tr h="247909">
                <a:tc vMerge="1">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zh-TW" altLang="en-US" sz="1100" b="1"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ts val="1400"/>
                        </a:lnSpc>
                        <a:spcBef>
                          <a:spcPts val="0"/>
                        </a:spcBef>
                        <a:spcAft>
                          <a:spcPts val="0"/>
                        </a:spcAft>
                        <a:buClrTx/>
                        <a:buSzTx/>
                        <a:buFontTx/>
                        <a:buNone/>
                        <a:tabLst/>
                        <a:defRPr/>
                      </a:pPr>
                      <a:r>
                        <a:rPr lang="zh-TW" altLang="en-US" sz="11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與國際水準的比較定位</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gridSpan="2">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zh-TW" altLang="en-US" sz="1100" b="1"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hMerge="1">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endParaRPr lang="zh-TW" altLang="en-US" sz="11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141551458"/>
                  </a:ext>
                </a:extLst>
              </a:tr>
              <a:tr h="930636">
                <a:tc vMerge="1">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zh-TW" altLang="en-US" sz="1100" b="1"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lang="zh-TW" altLang="en-US"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北約「兵棋互動場 景數位疊加模型」（</a:t>
                      </a:r>
                      <a:r>
                        <a:rPr lang="en-US" altLang="zh-TW"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the Wargaming Interactive Scenario Digital Overlay Model, WISDOM</a:t>
                      </a:r>
                      <a:r>
                        <a:rPr lang="zh-TW" altLang="en-US"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）此套軟體可作為北約軍事和民間領域教育 訓練、實驗與作戰任務整備使用，但多聚焦宏觀戰區級，地方適應與</a:t>
                      </a:r>
                      <a:r>
                        <a:rPr lang="en-US" altLang="zh-TW"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自主層較弱。</a:t>
                      </a:r>
                      <a:endParaRPr lang="en-US" altLang="zh-TW"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p>
                      <a:pPr>
                        <a:lnSpc>
                          <a:spcPts val="1400"/>
                        </a:lnSpc>
                      </a:pPr>
                      <a:r>
                        <a:rPr lang="zh-TW" altLang="en-US"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資料來源</a:t>
                      </a:r>
                      <a:r>
                        <a:rPr lang="en-US" altLang="zh-TW"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俄烏戰爭對開源情報和軍事模擬的影響： 情報民主化的趨勢 </a:t>
                      </a:r>
                      <a:r>
                        <a:rPr lang="en-US" altLang="zh-TW"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(2024.11.25)</a:t>
                      </a:r>
                    </a:p>
                    <a:p>
                      <a:pPr>
                        <a:lnSpc>
                          <a:spcPts val="1400"/>
                        </a:lnSpc>
                      </a:pPr>
                      <a:r>
                        <a:rPr lang="en-US" altLang="zh-TW"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rPr>
                        <a:t>https://indsr.org.tw/uploads/indsr/files/202412/c645252c-2795-4880-80f7-5eb08fb0ee02.pdf</a:t>
                      </a:r>
                      <a:endParaRPr lang="zh-TW" altLang="en-US"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gridSpan="2">
                  <a:txBody>
                    <a:bodyPr/>
                    <a:lstStyle/>
                    <a:p>
                      <a:pPr>
                        <a:lnSpc>
                          <a:spcPts val="1400"/>
                        </a:lnSpc>
                      </a:pP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本計畫優勢重點：提供本土化、高度在地適應性、</a:t>
                      </a: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多模態決策能力、數位分身與模組化系統、創新壓縮感測演算法，驗測情境規劃彈性高、符合台灣城市場域。</a:t>
                      </a:r>
                      <a:endParaRPr lang="zh-TW" altLang="en-US" sz="1100" kern="12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hMerge="1">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400"/>
                        </a:lnSpc>
                      </a:pP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本計畫優勢重點：提供本土化、高度在地適應性、</a:t>
                      </a: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多模態決策能力、數位分身與模組化系統、創新壓縮感測演算法，驗測情境規劃彈性高、符合台灣城市場域。</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234640359"/>
                  </a:ext>
                </a:extLst>
              </a:tr>
              <a:tr h="247909">
                <a:tc vMerge="1">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zh-TW" altLang="en-US" sz="11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ts val="1400"/>
                        </a:lnSpc>
                        <a:spcBef>
                          <a:spcPts val="0"/>
                        </a:spcBef>
                        <a:spcAft>
                          <a:spcPts val="0"/>
                        </a:spcAft>
                        <a:buClrTx/>
                        <a:buSzTx/>
                        <a:buFontTx/>
                        <a:buNone/>
                        <a:tabLst/>
                        <a:defRPr/>
                      </a:pPr>
                      <a:r>
                        <a:rPr lang="zh-TW" altLang="en-US" sz="1100" b="1" kern="1200"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驗測設計與前後期差異情境</a:t>
                      </a: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hMerge="1">
                  <a:txBody>
                    <a:bodyPr/>
                    <a:lstStyle/>
                    <a:p>
                      <a:endParaRPr lang="zh-TW" altLang="en-US"/>
                    </a:p>
                  </a:txBody>
                  <a:tcPr/>
                </a:tc>
                <a:tc hMerge="1">
                  <a:txBody>
                    <a:bodyPr/>
                    <a:lstStyle/>
                    <a:p>
                      <a:pPr>
                        <a:lnSpc>
                          <a:spcPts val="1400"/>
                        </a:lnSpc>
                      </a:pP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extLst>
                  <a:ext uri="{0D108BD9-81ED-4DB2-BD59-A6C34878D82A}">
                    <a16:rowId xmlns:a16="http://schemas.microsoft.com/office/drawing/2014/main" val="1119318003"/>
                  </a:ext>
                </a:extLst>
              </a:tr>
              <a:tr h="1245877">
                <a:tc vMerge="1">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ts val="1400"/>
                        </a:lnSpc>
                        <a:spcBef>
                          <a:spcPts val="0"/>
                        </a:spcBef>
                        <a:spcAft>
                          <a:spcPts val="0"/>
                        </a:spcAft>
                        <a:buClrTx/>
                        <a:buSzTx/>
                        <a:buFontTx/>
                        <a:buNone/>
                        <a:tabLst/>
                        <a:defRPr/>
                      </a:pPr>
                      <a:endParaRPr lang="zh-TW" altLang="en-US" sz="1100" b="1"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ts val="1400"/>
                        </a:lnSpc>
                        <a:spcBef>
                          <a:spcPts val="0"/>
                        </a:spcBef>
                        <a:spcAft>
                          <a:spcPts val="0"/>
                        </a:spcAft>
                        <a:buClrTx/>
                        <a:buSzTx/>
                        <a:buFont typeface="Arial" panose="020B0604020202020204" pitchFamily="34" charset="0"/>
                        <a:buNone/>
                        <a:tabLst/>
                        <a:defRPr/>
                      </a:pP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FY113</a:t>
                      </a:r>
                    </a:p>
                    <a:p>
                      <a:pPr marL="171450" indent="-171450">
                        <a:lnSpc>
                          <a:spcPts val="1400"/>
                        </a:lnSpc>
                        <a:buFont typeface="Arial" panose="020B0604020202020204" pitchFamily="34" charset="0"/>
                        <a:buChar char="•"/>
                      </a:pP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基礎</a:t>
                      </a: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3D</a:t>
                      </a: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模擬環境，搭配初步真實場域，導入少量無人機測試。</a:t>
                      </a:r>
                      <a:endParaRPr lang="en-US" altLang="zh-TW" sz="1100" dirty="0">
                        <a:latin typeface="Times New Roman" panose="02020603050405020304" pitchFamily="18" charset="0"/>
                        <a:ea typeface="標楷體" panose="03000509000000000000" pitchFamily="65" charset="-120"/>
                        <a:cs typeface="Times New Roman" panose="02020603050405020304" pitchFamily="18" charset="0"/>
                      </a:endParaRPr>
                    </a:p>
                    <a:p>
                      <a:pPr marL="171450" indent="-171450">
                        <a:lnSpc>
                          <a:spcPts val="1400"/>
                        </a:lnSpc>
                        <a:buFont typeface="Arial" panose="020B0604020202020204" pitchFamily="34" charset="0"/>
                        <a:buChar char="•"/>
                      </a:pP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針對至少</a:t>
                      </a: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種干擾訊號，干擾偵測成功率達 </a:t>
                      </a: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90% </a:t>
                      </a: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以上。</a:t>
                      </a:r>
                      <a:endParaRPr lang="en-US" altLang="zh-TW" sz="1100" dirty="0">
                        <a:latin typeface="Times New Roman" panose="02020603050405020304" pitchFamily="18" charset="0"/>
                        <a:ea typeface="標楷體" panose="03000509000000000000" pitchFamily="65" charset="-120"/>
                        <a:cs typeface="Times New Roman" panose="02020603050405020304" pitchFamily="18" charset="0"/>
                      </a:endParaRPr>
                    </a:p>
                    <a:p>
                      <a:pPr marL="171450" indent="-171450">
                        <a:lnSpc>
                          <a:spcPts val="1400"/>
                        </a:lnSpc>
                        <a:buFont typeface="Arial" panose="020B0604020202020204" pitchFamily="34" charset="0"/>
                        <a:buChar char="•"/>
                      </a:pP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LLM</a:t>
                      </a: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決策系統進行單一任務互動，主要為文字</a:t>
                      </a: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指令互動與識別。</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gridSpan="2">
                  <a:txBody>
                    <a:bodyPr/>
                    <a:lstStyle/>
                    <a:p>
                      <a:pPr marL="0" marR="0" lvl="0" indent="0" algn="l" defTabSz="914400" rtl="0" eaLnBrk="1" fontAlgn="auto" latinLnBrk="0" hangingPunct="1">
                        <a:lnSpc>
                          <a:spcPts val="1400"/>
                        </a:lnSpc>
                        <a:spcBef>
                          <a:spcPts val="0"/>
                        </a:spcBef>
                        <a:spcAft>
                          <a:spcPts val="0"/>
                        </a:spcAft>
                        <a:buClrTx/>
                        <a:buSzTx/>
                        <a:buFont typeface="Arial" panose="020B0604020202020204" pitchFamily="34" charset="0"/>
                        <a:buNone/>
                        <a:tabLst/>
                        <a:defRPr/>
                      </a:pP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FY114</a:t>
                      </a:r>
                    </a:p>
                    <a:p>
                      <a:pPr marL="171450" marR="0" lvl="0" indent="-171450" algn="l" defTabSz="914400" rtl="0" eaLnBrk="1" fontAlgn="auto" latinLnBrk="0" hangingPunct="1">
                        <a:lnSpc>
                          <a:spcPts val="1400"/>
                        </a:lnSpc>
                        <a:spcBef>
                          <a:spcPts val="0"/>
                        </a:spcBef>
                        <a:spcAft>
                          <a:spcPts val="0"/>
                        </a:spcAft>
                        <a:buClrTx/>
                        <a:buSzTx/>
                        <a:buFont typeface="Arial" panose="020B0604020202020204" pitchFamily="34" charset="0"/>
                        <a:buChar char="•"/>
                        <a:tabLst/>
                        <a:defRPr/>
                      </a:pP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建立</a:t>
                      </a:r>
                      <a:r>
                        <a:rPr lang="zh-TW"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高擬真的</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3D</a:t>
                      </a:r>
                      <a:r>
                        <a:rPr lang="zh-TW"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模擬環境，準確反映現實作戰場景</a:t>
                      </a: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，大幅提升模擬真實度及變化彈性。</a:t>
                      </a:r>
                      <a:endPar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171450" marR="0" lvl="0" indent="-171450" algn="l" defTabSz="914400" rtl="0" eaLnBrk="1" fontAlgn="auto" latinLnBrk="0" hangingPunct="1">
                        <a:lnSpc>
                          <a:spcPts val="1400"/>
                        </a:lnSpc>
                        <a:spcBef>
                          <a:spcPts val="0"/>
                        </a:spcBef>
                        <a:spcAft>
                          <a:spcPts val="0"/>
                        </a:spcAft>
                        <a:buClrTx/>
                        <a:buSzTx/>
                        <a:buFont typeface="Arial" panose="020B0604020202020204" pitchFamily="34" charset="0"/>
                        <a:buChar char="•"/>
                        <a:tabLst/>
                        <a:defRPr/>
                      </a:pPr>
                      <a:r>
                        <a:rPr lang="zh-TW"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建立</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種干擾訊號模型，確保</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UAV</a:t>
                      </a:r>
                      <a:r>
                        <a:rPr lang="zh-TW"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能準確接收訊號</a:t>
                      </a: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，並開發壓縮感測干擾偵測與識別演算法，達到</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95%</a:t>
                      </a: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以上的偵測率和</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80%</a:t>
                      </a: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以上的識別率，增加干擾情境複雜度與提升定位精準度。</a:t>
                      </a:r>
                      <a:endPar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171450" marR="0" lvl="0" indent="-171450" algn="l" defTabSz="914400" rtl="0" eaLnBrk="1" fontAlgn="auto" latinLnBrk="0" hangingPunct="1">
                        <a:lnSpc>
                          <a:spcPts val="1400"/>
                        </a:lnSpc>
                        <a:spcBef>
                          <a:spcPts val="0"/>
                        </a:spcBef>
                        <a:spcAft>
                          <a:spcPts val="0"/>
                        </a:spcAft>
                        <a:buClrTx/>
                        <a:buSzTx/>
                        <a:buFont typeface="Arial" panose="020B0604020202020204" pitchFamily="34" charset="0"/>
                        <a:buChar char="•"/>
                        <a:tabLst/>
                        <a:defRPr/>
                      </a:pP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導入多模態資料與離線運作機制，增加語音</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圖像等多種互動方式，離線決策可同時適應複雜多樣任務需求、進一步提升任務成功率，</a:t>
                      </a:r>
                      <a:endPar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hMerge="1">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ts val="1400"/>
                        </a:lnSpc>
                        <a:spcBef>
                          <a:spcPts val="0"/>
                        </a:spcBef>
                        <a:spcAft>
                          <a:spcPts val="0"/>
                        </a:spcAft>
                        <a:buClrTx/>
                        <a:buSzTx/>
                        <a:buFont typeface="Arial" panose="020B0604020202020204" pitchFamily="34" charset="0"/>
                        <a:buNone/>
                        <a:tabLst/>
                        <a:defRPr/>
                      </a:pPr>
                      <a:r>
                        <a:rPr lang="en-US" altLang="zh-TW" sz="1100" dirty="0">
                          <a:latin typeface="Times New Roman" panose="02020603050405020304" pitchFamily="18" charset="0"/>
                          <a:ea typeface="標楷體" panose="03000509000000000000" pitchFamily="65" charset="-120"/>
                          <a:cs typeface="Times New Roman" panose="02020603050405020304" pitchFamily="18" charset="0"/>
                        </a:rPr>
                        <a:t>FY114</a:t>
                      </a:r>
                    </a:p>
                    <a:p>
                      <a:pPr marL="171450" marR="0" lvl="0" indent="-171450" algn="l" defTabSz="914400" rtl="0" eaLnBrk="1" fontAlgn="auto" latinLnBrk="0" hangingPunct="1">
                        <a:lnSpc>
                          <a:spcPts val="1400"/>
                        </a:lnSpc>
                        <a:spcBef>
                          <a:spcPts val="0"/>
                        </a:spcBef>
                        <a:spcAft>
                          <a:spcPts val="0"/>
                        </a:spcAft>
                        <a:buClrTx/>
                        <a:buSzTx/>
                        <a:buFont typeface="Arial" panose="020B0604020202020204" pitchFamily="34" charset="0"/>
                        <a:buChar char="•"/>
                        <a:tabLst/>
                        <a:defRPr/>
                      </a:pPr>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建立</a:t>
                      </a:r>
                      <a:r>
                        <a:rPr lang="zh-TW"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高擬真的</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3D</a:t>
                      </a:r>
                      <a:r>
                        <a:rPr lang="zh-TW"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模擬環境，準確反映現實作戰場景</a:t>
                      </a: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，大幅提升模擬真實度及變化彈性。</a:t>
                      </a:r>
                      <a:endPar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171450" marR="0" lvl="0" indent="-171450" algn="l" defTabSz="914400" rtl="0" eaLnBrk="1" fontAlgn="auto" latinLnBrk="0" hangingPunct="1">
                        <a:lnSpc>
                          <a:spcPts val="1400"/>
                        </a:lnSpc>
                        <a:spcBef>
                          <a:spcPts val="0"/>
                        </a:spcBef>
                        <a:spcAft>
                          <a:spcPts val="0"/>
                        </a:spcAft>
                        <a:buClrTx/>
                        <a:buSzTx/>
                        <a:buFont typeface="Arial" panose="020B0604020202020204" pitchFamily="34" charset="0"/>
                        <a:buChar char="•"/>
                        <a:tabLst/>
                        <a:defRPr/>
                      </a:pPr>
                      <a:r>
                        <a:rPr lang="zh-TW"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建立</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種干擾訊號模型，確保</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UAV</a:t>
                      </a:r>
                      <a:r>
                        <a:rPr lang="zh-TW"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能準確接收訊號</a:t>
                      </a: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，並開發壓縮感測干擾偵測與識別演算法，達到</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95%</a:t>
                      </a: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以上的偵測率和</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80%</a:t>
                      </a: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以上的識別率，增加干擾情境複雜度與提升定位精準度。</a:t>
                      </a:r>
                      <a:endPar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171450" marR="0" lvl="0" indent="-171450" algn="l" defTabSz="914400" rtl="0" eaLnBrk="1" fontAlgn="auto" latinLnBrk="0" hangingPunct="1">
                        <a:lnSpc>
                          <a:spcPts val="1400"/>
                        </a:lnSpc>
                        <a:spcBef>
                          <a:spcPts val="0"/>
                        </a:spcBef>
                        <a:spcAft>
                          <a:spcPts val="0"/>
                        </a:spcAft>
                        <a:buClrTx/>
                        <a:buSzTx/>
                        <a:buFont typeface="Arial" panose="020B0604020202020204" pitchFamily="34" charset="0"/>
                        <a:buChar char="•"/>
                        <a:tabLst/>
                        <a:defRPr/>
                      </a:pP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導入多模態資料與離線運作機制，增加語音</a:t>
                      </a:r>
                      <a:r>
                        <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r>
                        <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圖像等多種互動方式，離線決策可同時適應複雜多樣任務需求、進一步提升任務成功率，</a:t>
                      </a:r>
                      <a:endParaRPr lang="en-US" altLang="zh-TW"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ts val="1400"/>
                        </a:lnSpc>
                        <a:spcBef>
                          <a:spcPts val="0"/>
                        </a:spcBef>
                        <a:spcAft>
                          <a:spcPts val="0"/>
                        </a:spcAft>
                        <a:buClrTx/>
                        <a:buSzTx/>
                        <a:buFontTx/>
                        <a:buNone/>
                        <a:tabLst/>
                        <a:defRPr/>
                      </a:pPr>
                      <a:endParaRPr lang="zh-TW" altLang="en-US" sz="1100"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ts val="1400"/>
                        </a:lnSpc>
                        <a:spcBef>
                          <a:spcPts val="0"/>
                        </a:spcBef>
                        <a:spcAft>
                          <a:spcPts val="0"/>
                        </a:spcAft>
                        <a:buClrTx/>
                        <a:buSzTx/>
                        <a:buFontTx/>
                        <a:buNone/>
                        <a:tabLst/>
                        <a:defRPr/>
                      </a:pPr>
                      <a:endParaRPr lang="zh-TW" altLang="zh-TW" sz="1100" kern="100" dirty="0">
                        <a:latin typeface="Times New Roman" panose="02020603050405020304" pitchFamily="18" charset="0"/>
                        <a:ea typeface="標楷體" panose="03000509000000000000" pitchFamily="65" charset="-120"/>
                        <a:cs typeface="Times New Roman" panose="02020603050405020304" pitchFamily="18" charset="0"/>
                      </a:endParaRPr>
                    </a:p>
                    <a:p>
                      <a:pPr>
                        <a:lnSpc>
                          <a:spcPts val="1400"/>
                        </a:lnSpc>
                      </a:pPr>
                      <a:endParaRPr lang="zh-TW" altLang="en-US" sz="1100"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378315898"/>
                  </a:ext>
                </a:extLst>
              </a:tr>
            </a:tbl>
          </a:graphicData>
        </a:graphic>
      </p:graphicFrame>
    </p:spTree>
    <p:extLst>
      <p:ext uri="{BB962C8B-B14F-4D97-AF65-F5344CB8AC3E}">
        <p14:creationId xmlns:p14="http://schemas.microsoft.com/office/powerpoint/2010/main" val="1592002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09FFE76-6977-4F05-8088-863C552DE095}"/>
              </a:ext>
            </a:extLst>
          </p:cNvPr>
          <p:cNvGraphicFramePr>
            <a:graphicFrameLocks noGrp="1"/>
          </p:cNvGraphicFramePr>
          <p:nvPr>
            <p:extLst>
              <p:ext uri="{D42A27DB-BD31-4B8C-83A1-F6EECF244321}">
                <p14:modId xmlns:p14="http://schemas.microsoft.com/office/powerpoint/2010/main" val="2020608297"/>
              </p:ext>
            </p:extLst>
          </p:nvPr>
        </p:nvGraphicFramePr>
        <p:xfrm>
          <a:off x="95250" y="393535"/>
          <a:ext cx="12001500" cy="6026413"/>
        </p:xfrm>
        <a:graphic>
          <a:graphicData uri="http://schemas.openxmlformats.org/drawingml/2006/table">
            <a:tbl>
              <a:tblPr firstRow="1" firstCol="1" bandRow="1">
                <a:tableStyleId>{3B4B98B0-60AC-42C2-AFA5-B58CD77FA1E5}</a:tableStyleId>
              </a:tblPr>
              <a:tblGrid>
                <a:gridCol w="4897316">
                  <a:extLst>
                    <a:ext uri="{9D8B030D-6E8A-4147-A177-3AD203B41FA5}">
                      <a16:colId xmlns:a16="http://schemas.microsoft.com/office/drawing/2014/main" val="3034645438"/>
                    </a:ext>
                  </a:extLst>
                </a:gridCol>
                <a:gridCol w="7104184">
                  <a:extLst>
                    <a:ext uri="{9D8B030D-6E8A-4147-A177-3AD203B41FA5}">
                      <a16:colId xmlns:a16="http://schemas.microsoft.com/office/drawing/2014/main" val="843944914"/>
                    </a:ext>
                  </a:extLst>
                </a:gridCol>
              </a:tblGrid>
              <a:tr h="224245">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zh-TW" altLang="en-US" sz="1600" u="none" strike="noStrike" kern="12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審查意見回覆</a:t>
                      </a:r>
                      <a:endParaRPr kumimoji="0" lang="zh-TW"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hMerge="1">
                  <a:txBody>
                    <a:bodyPr/>
                    <a:lstStyle/>
                    <a:p>
                      <a:pPr algn="ctr">
                        <a:lnSpc>
                          <a:spcPts val="2000"/>
                        </a:lnSpc>
                        <a:spcAft>
                          <a:spcPts val="0"/>
                        </a:spcAft>
                      </a:pP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752342188"/>
                  </a:ext>
                </a:extLst>
              </a:tr>
              <a:tr h="265481">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ts val="1800"/>
                        </a:lnSpc>
                        <a:spcAft>
                          <a:spcPts val="0"/>
                        </a:spcAft>
                      </a:pP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審查意見</a:t>
                      </a: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800"/>
                        </a:lnSpc>
                        <a:spcAft>
                          <a:spcPts val="0"/>
                        </a:spcAft>
                      </a:pPr>
                      <a:r>
                        <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rPr>
                        <a:t>回覆說明</a:t>
                      </a:r>
                    </a:p>
                  </a:txBody>
                  <a:tcPr marL="65270" marR="65270" marT="0" marB="0" anchor="ctr"/>
                </a:tc>
                <a:extLst>
                  <a:ext uri="{0D108BD9-81ED-4DB2-BD59-A6C34878D82A}">
                    <a16:rowId xmlns:a16="http://schemas.microsoft.com/office/drawing/2014/main" val="473868977"/>
                  </a:ext>
                </a:extLst>
              </a:tr>
              <a:tr h="30825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just">
                        <a:lnSpc>
                          <a:spcPts val="1800"/>
                        </a:lnSpc>
                        <a:spcAft>
                          <a:spcPts val="0"/>
                        </a:spcAft>
                      </a:pPr>
                      <a:r>
                        <a:rPr lang="zh-TW"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審查意見</a:t>
                      </a:r>
                      <a:r>
                        <a:rPr lang="en-US"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zh-TW" sz="1400" b="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ts val="1800"/>
                        </a:lnSpc>
                        <a:spcAft>
                          <a:spcPts val="0"/>
                        </a:spcAft>
                      </a:pPr>
                      <a:endParaRPr lang="zh-TW" sz="15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4143128921"/>
                  </a:ext>
                </a:extLst>
              </a:tr>
              <a:tr h="236501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3-1.</a:t>
                      </a:r>
                      <a:r>
                        <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請問</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FY113</a:t>
                      </a:r>
                      <a:r>
                        <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成果是否有實質驗證可行性</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哪些單位參與驗測、討論</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b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FY113</a:t>
                      </a:r>
                      <a:r>
                        <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年新增專案執行成果，</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計畫目標為打造陸空整合、通感一體的指揮平台，建置陸地空中整合、通訊感知一體的</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MESH</a:t>
                      </a:r>
                      <a:r>
                        <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通訊網路以及相應指揮平台，以</a:t>
                      </a:r>
                      <a:r>
                        <a:rPr lang="en-US"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AI</a:t>
                      </a:r>
                      <a:r>
                        <a:rPr lang="zh-TW" alt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實現精確環境感知及整合單兵與無人載具共同作戰能力。</a:t>
                      </a:r>
                    </a:p>
                    <a:p>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其第一年成果為</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1</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、支援三台以上、</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AES256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加密、自動中繼轉發、傳輸速率</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12Mbps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並可於</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600~700MHz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頻段運作的</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MESH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網路。</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、可即時監控無線通道</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RSSI/SNR</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MESH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網路狀態、通訊機</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GPS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位置、數量及狀態的管理平台。</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800"/>
                        </a:lnSpc>
                        <a:spcAft>
                          <a:spcPts val="0"/>
                        </a:spcAft>
                      </a:pPr>
                      <a:r>
                        <a:rPr lang="zh-TW" altLang="en-US"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子計畫一</a:t>
                      </a:r>
                      <a:r>
                        <a:rPr lang="en-US" altLang="zh-TW"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(FY113)</a:t>
                      </a:r>
                      <a:r>
                        <a:rPr lang="zh-TW" altLang="en-US"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子計畫二及子計畫三回覆</a:t>
                      </a:r>
                      <a:endParaRPr lang="en-US" altLang="zh-TW" sz="14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1800"/>
                        </a:lnSpc>
                        <a:spcAft>
                          <a:spcPts val="0"/>
                        </a:spcAft>
                      </a:pP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子計畫一回覆</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just">
                        <a:lnSpc>
                          <a:spcPts val="1800"/>
                        </a:lnSpc>
                        <a:spcAft>
                          <a:spcPts val="0"/>
                        </a:spcAft>
                      </a:pP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是，</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FY113</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成果已有實質驗證其可行性，確保技術落地與作戰需求對齊。本計畫所建構之</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MESH</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通訊平台已於陽明交通大學新竹校區進行初步驗證，並已規劃於期末階段於南寮海域進行實地驗測，邀請相關單位包含</a:t>
                      </a:r>
                      <a:r>
                        <a:rPr lang="zh-TW" altLang="en-US"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中科院資通所、各個學研中心</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等參與討論。其通訊平台已完成通訊鏈路建立、自動中繼與</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AES256</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加密之封包傳輸，實測傳輸速率達</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12Mbps</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，並成功運作於</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600</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至</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700MHz</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頻段，驗證其頻譜支援能力與抗干擾性能。管理平台亦已接入多部通訊終端，成功即時呈現節點間</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RSSI/SNR</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GPS</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定位與節點狀態資訊。其</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LLM</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決策系統，除了拓展</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LLM</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理解能力以外，也規劃連接各子計畫的管理模組進行環境感知與控制。</a:t>
                      </a:r>
                    </a:p>
                    <a:p>
                      <a:pPr algn="just">
                        <a:lnSpc>
                          <a:spcPts val="1800"/>
                        </a:lnSpc>
                        <a:spcAft>
                          <a:spcPts val="0"/>
                        </a:spcAft>
                      </a:pPr>
                      <a:endPar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621710929"/>
                  </a:ext>
                </a:extLst>
              </a:tr>
              <a:tr h="1249428">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3-2.</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可自我調控之高效能通訊智慧平台、新世代夜視系統</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人員攜帶型戰術通訊裝備、先進多功能空用雷達等項目，原定於</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FY111</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112</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完成，是否尚未達標</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800"/>
                        </a:lnSpc>
                        <a:spcAft>
                          <a:spcPts val="0"/>
                        </a:spcAft>
                      </a:pP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FY111</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FY112</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技術發展藍圖係依總辦要求「盤點</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10</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項軍備，再依據作戰情境篩選關鍵</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項規劃與展開」，其中可自我調控之高效能通訊智慧平台等項目，並非當年作戰情境中的最關鍵</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項，故依總辦要求僅完成盤點國內外現況。</a:t>
                      </a:r>
                      <a:r>
                        <a:rPr lang="zh-TW" altLang="en-US"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今年比對軍方建議的產學發展項目後，再納入規劃。</a:t>
                      </a:r>
                      <a:endParaRPr lang="zh-TW"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244846469"/>
                  </a:ext>
                </a:extLst>
              </a:tr>
              <a:tr h="1609635">
                <a:tc>
                  <a:txBody>
                    <a:bodyPr/>
                    <a:lstStyle/>
                    <a:p>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3-3.</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採用智勤科技</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H2-600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設備為基礎進行圓桌會議，學研中心參與的腳色不甚清晰；介接供需兩單位</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基於該設備，進行加值研究</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p>
                      <a:pPr algn="just">
                        <a:lnSpc>
                          <a:spcPts val="1800"/>
                        </a:lnSpc>
                        <a:spcAft>
                          <a:spcPts val="0"/>
                        </a:spcAft>
                      </a:pPr>
                      <a:r>
                        <a:rPr lang="zh-TW" altLang="en-US"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子計畫一</a:t>
                      </a:r>
                      <a:r>
                        <a:rPr lang="en-US" altLang="zh-TW"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(FY113)</a:t>
                      </a:r>
                      <a:r>
                        <a:rPr lang="zh-TW" altLang="en-US"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子計畫三回覆</a:t>
                      </a:r>
                      <a:endParaRPr lang="en-US" altLang="zh-TW" sz="14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ts val="1800"/>
                        </a:lnSpc>
                        <a:spcAft>
                          <a:spcPts val="0"/>
                        </a:spcAft>
                      </a:pP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子計劃一參考智勤科技 </a:t>
                      </a:r>
                      <a:r>
                        <a:rPr lang="en"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H2-600 </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通訊模組進行加值研究，完成管理平台架構開發，可支援</a:t>
                      </a:r>
                      <a:r>
                        <a:rPr lang="en-US"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AI </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模組機制，並以容器化設計以支援多模組部署。自研之</a:t>
                      </a:r>
                      <a:r>
                        <a:rPr lang="en" alt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模組整合定位、戰術通訊等模組之設計、整合與實地測試，強化系統彈性與模組互通性，驗證其於戰術環境中之可攜性與應用潛力。</a:t>
                      </a:r>
                      <a:endParaRPr lang="zh-TW" sz="1400" b="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980609830"/>
                  </a:ext>
                </a:extLst>
              </a:tr>
            </a:tbl>
          </a:graphicData>
        </a:graphic>
      </p:graphicFrame>
    </p:spTree>
    <p:extLst>
      <p:ext uri="{BB962C8B-B14F-4D97-AF65-F5344CB8AC3E}">
        <p14:creationId xmlns:p14="http://schemas.microsoft.com/office/powerpoint/2010/main" val="191766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FFD0B688-3C63-48A9-A93D-19E00B25E7DF}"/>
              </a:ext>
            </a:extLst>
          </p:cNvPr>
          <p:cNvGraphicFramePr>
            <a:graphicFrameLocks noGrp="1"/>
          </p:cNvGraphicFramePr>
          <p:nvPr>
            <p:extLst>
              <p:ext uri="{D42A27DB-BD31-4B8C-83A1-F6EECF244321}">
                <p14:modId xmlns:p14="http://schemas.microsoft.com/office/powerpoint/2010/main" val="516814907"/>
              </p:ext>
            </p:extLst>
          </p:nvPr>
        </p:nvGraphicFramePr>
        <p:xfrm>
          <a:off x="146732" y="386304"/>
          <a:ext cx="11898535" cy="5785556"/>
        </p:xfrm>
        <a:graphic>
          <a:graphicData uri="http://schemas.openxmlformats.org/drawingml/2006/table">
            <a:tbl>
              <a:tblPr firstRow="1" firstCol="1" bandRow="1">
                <a:tableStyleId>{3B4B98B0-60AC-42C2-AFA5-B58CD77FA1E5}</a:tableStyleId>
              </a:tblPr>
              <a:tblGrid>
                <a:gridCol w="4622879">
                  <a:extLst>
                    <a:ext uri="{9D8B030D-6E8A-4147-A177-3AD203B41FA5}">
                      <a16:colId xmlns:a16="http://schemas.microsoft.com/office/drawing/2014/main" val="3034645438"/>
                    </a:ext>
                  </a:extLst>
                </a:gridCol>
                <a:gridCol w="7275656">
                  <a:extLst>
                    <a:ext uri="{9D8B030D-6E8A-4147-A177-3AD203B41FA5}">
                      <a16:colId xmlns:a16="http://schemas.microsoft.com/office/drawing/2014/main" val="843944914"/>
                    </a:ext>
                  </a:extLst>
                </a:gridCol>
              </a:tblGrid>
              <a:tr h="280163">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zh-TW" altLang="en-US" sz="1600" u="none" strike="noStrike" kern="12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審查意見回覆</a:t>
                      </a:r>
                      <a:endParaRPr kumimoji="0" lang="zh-TW"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hMerge="1">
                  <a:txBody>
                    <a:bodyPr/>
                    <a:lstStyle/>
                    <a:p>
                      <a:pPr algn="ctr">
                        <a:lnSpc>
                          <a:spcPts val="2000"/>
                        </a:lnSpc>
                        <a:spcAft>
                          <a:spcPts val="0"/>
                        </a:spcAft>
                      </a:pP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752342188"/>
                  </a:ext>
                </a:extLst>
              </a:tr>
              <a:tr h="3580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ts val="1800"/>
                        </a:lnSpc>
                        <a:spcAft>
                          <a:spcPts val="0"/>
                        </a:spcAft>
                      </a:pP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審查意見</a:t>
                      </a: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800"/>
                        </a:lnSpc>
                        <a:spcAft>
                          <a:spcPts val="0"/>
                        </a:spcAft>
                      </a:pPr>
                      <a:r>
                        <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rPr>
                        <a:t>回覆說明</a:t>
                      </a:r>
                    </a:p>
                  </a:txBody>
                  <a:tcPr marL="65270" marR="65270" marT="0" marB="0" anchor="ctr"/>
                </a:tc>
                <a:extLst>
                  <a:ext uri="{0D108BD9-81ED-4DB2-BD59-A6C34878D82A}">
                    <a16:rowId xmlns:a16="http://schemas.microsoft.com/office/drawing/2014/main" val="473868977"/>
                  </a:ext>
                </a:extLst>
              </a:tr>
              <a:tr h="35805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just">
                        <a:lnSpc>
                          <a:spcPts val="1800"/>
                        </a:lnSpc>
                        <a:spcAft>
                          <a:spcPts val="0"/>
                        </a:spcAft>
                      </a:pPr>
                      <a:r>
                        <a:rPr lang="zh-TW"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審查意見</a:t>
                      </a:r>
                      <a:r>
                        <a:rPr lang="en-US"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zh-TW" sz="1400" b="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ts val="1800"/>
                        </a:lnSpc>
                        <a:spcAft>
                          <a:spcPts val="0"/>
                        </a:spcAft>
                      </a:pPr>
                      <a:endParaRPr 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4143128921"/>
                  </a:ext>
                </a:extLst>
              </a:tr>
              <a:tr h="17386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3-4.</a:t>
                      </a:r>
                      <a:r>
                        <a:rPr kumimoji="0" lang="zh-TW"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經歷多年的推動，似乎尚未呈現任何實質移轉的成果、或系統整合的實質可行性認驗證。</a:t>
                      </a:r>
                      <a:endPar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p>
                      <a:pPr marL="0" marR="0" lvl="0" indent="0" algn="just" defTabSz="914400" rtl="0" eaLnBrk="1" fontAlgn="auto" latinLnBrk="0" hangingPunct="1">
                        <a:lnSpc>
                          <a:spcPts val="1800"/>
                        </a:lnSpc>
                        <a:spcBef>
                          <a:spcPts val="0"/>
                        </a:spcBef>
                        <a:spcAft>
                          <a:spcPts val="0"/>
                        </a:spcAft>
                        <a:buClrTx/>
                        <a:buSzTx/>
                        <a:buFontTx/>
                        <a:buNone/>
                        <a:tabLst/>
                        <a:defRPr/>
                      </a:pP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七大學研中心從</a:t>
                      </a:r>
                      <a:r>
                        <a:rPr kumimoji="0" lang="en-US" altLang="zh-TW"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110</a:t>
                      </a: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開始執行，一開始規劃是以幕僚的角色為出發，以每個學校被定義之領域中的技術專長及目前的國際情勢，去探索可以應用於國防軍備的最新技術及未來要如何發展，其產出的相關文件資料為技術發展藍圖及圓桌議題，這些產出的成果及技術應用都受到國科會之約束，均應予保密，不能對外發表論文、專利及技轉。計畫執行至</a:t>
                      </a:r>
                      <a:r>
                        <a:rPr kumimoji="0" lang="en-US" altLang="zh-TW"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113</a:t>
                      </a: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年底才開始，擴大至六大學研中心有預算可以進行可行性的認驗證。</a:t>
                      </a:r>
                      <a:endParaRPr kumimoji="0" lang="zh-TW" altLang="en-US" sz="1400" b="1"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515721490"/>
                  </a:ext>
                </a:extLst>
              </a:tr>
              <a:tr h="1826961">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3-5.</a:t>
                      </a:r>
                      <a:r>
                        <a:rPr kumimoji="0" lang="zh-TW"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本計畫旨在為超視距</a:t>
                      </a:r>
                      <a:r>
                        <a:rPr kumimoji="0" lang="en-US"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(Behind Line of Sight</a:t>
                      </a:r>
                      <a:r>
                        <a:rPr kumimoji="0" lang="zh-TW"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BLOS) </a:t>
                      </a:r>
                      <a:r>
                        <a:rPr kumimoji="0" lang="zh-TW"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數據鏈路之無人載具建置一具強韌性及智能之通訊網路系統及網路管理平台。</a:t>
                      </a:r>
                      <a:endParaRPr kumimoji="0" lang="zh-TW" altLang="en-US" sz="1400" b="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3-5-1.</a:t>
                      </a:r>
                      <a:r>
                        <a:rPr kumimoji="0" lang="zh-TW"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圓桌會議以智勤科技</a:t>
                      </a:r>
                      <a:r>
                        <a:rPr kumimoji="0" lang="en-US"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H2-600 </a:t>
                      </a:r>
                      <a:r>
                        <a:rPr kumimoji="0" lang="zh-TW"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設備為基礎，並設定四年推動目標；而本計畫卻以和碩</a:t>
                      </a:r>
                      <a:r>
                        <a:rPr kumimoji="0" lang="en-US"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5G</a:t>
                      </a:r>
                      <a:r>
                        <a:rPr kumimoji="0" lang="zh-TW" altLang="zh-TW" sz="1400" b="1"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系統為開發基礎。兩者並不相容。</a:t>
                      </a:r>
                      <a:endParaRPr kumimoji="0" lang="zh-TW" altLang="en-US" sz="1400" b="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800"/>
                        </a:lnSpc>
                        <a:spcAft>
                          <a:spcPts val="0"/>
                        </a:spcAft>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謝謝委員的建議。本專案目標是建置一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Two-Tier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且兼具強韌與智能的通訊網路系統，</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Tier-1</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網路可以參考智勤的設備，並可以透過地面基站或</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NTN</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網路連回指揮中心，本專案規劃與工研院</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M</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組合作開發</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NTN</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網路，地面網路基站可以使用一般國產基地台。計劃書附上之和碩基站估價單僅供經費規劃，並不限使用和碩</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5G</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基站。</a:t>
                      </a:r>
                    </a:p>
                  </a:txBody>
                  <a:tcPr marL="68580" marR="68580" marT="0" marB="0" anchor="ctr"/>
                </a:tc>
                <a:extLst>
                  <a:ext uri="{0D108BD9-81ED-4DB2-BD59-A6C34878D82A}">
                    <a16:rowId xmlns:a16="http://schemas.microsoft.com/office/drawing/2014/main" val="621710929"/>
                  </a:ext>
                </a:extLst>
              </a:tr>
              <a:tr h="122363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3-5-2.</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國家每年投資幾十億於</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GPU AI</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運算中心，為了全國共享。不建議在各自採購</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GPU</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just" defTabSz="914400" rtl="0" eaLnBrk="1" fontAlgn="auto" latinLnBrk="0" hangingPunct="1">
                        <a:lnSpc>
                          <a:spcPts val="1800"/>
                        </a:lnSpc>
                        <a:spcBef>
                          <a:spcPts val="0"/>
                        </a:spcBef>
                        <a:spcAft>
                          <a:spcPts val="0"/>
                        </a:spcAft>
                        <a:buClrTx/>
                        <a:buSzTx/>
                        <a:buFontTx/>
                        <a:buNone/>
                        <a:tabLst/>
                        <a:defRPr/>
                      </a:pP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受限於商用基站無法支援波束配置與干擾管理兩項關鍵技術所需的功能，本專案擬使用 </a:t>
                      </a:r>
                      <a:r>
                        <a:rPr kumimoji="0" lang="en-US" altLang="zh-TW"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Nvidia AI RAN (ACAR) </a:t>
                      </a: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進行開發。</a:t>
                      </a:r>
                      <a:r>
                        <a:rPr kumimoji="0" lang="en-US" altLang="zh-TW"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Nvidia </a:t>
                      </a: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對執行 </a:t>
                      </a:r>
                      <a:r>
                        <a:rPr kumimoji="0" lang="en-US" altLang="zh-TW"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AI RAN </a:t>
                      </a: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軟體的 </a:t>
                      </a:r>
                      <a:r>
                        <a:rPr kumimoji="0" lang="en-US" altLang="zh-TW"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GPU </a:t>
                      </a: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伺服器規格要求為 </a:t>
                      </a:r>
                      <a:r>
                        <a:rPr kumimoji="0" lang="en-US" altLang="zh-TW"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H100/H200</a:t>
                      </a: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，且需要從 </a:t>
                      </a:r>
                      <a:r>
                        <a:rPr kumimoji="0" lang="en-US" altLang="zh-TW"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GPU </a:t>
                      </a: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伺服器使用光纖串接射頻單元 </a:t>
                      </a:r>
                      <a:r>
                        <a:rPr kumimoji="0" lang="en-US" altLang="zh-TW"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(Radio Unit</a:t>
                      </a: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RU)</a:t>
                      </a: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，是以編列設備預算，購買合規的 </a:t>
                      </a:r>
                      <a:r>
                        <a:rPr kumimoji="0" lang="en-US" altLang="zh-TW"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GPU </a:t>
                      </a:r>
                      <a:r>
                        <a:rPr kumimoji="0" lang="zh-TW" altLang="en-US" sz="1400" b="1"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伺服器。</a:t>
                      </a:r>
                      <a:endParaRPr kumimoji="0" lang="zh-TW" altLang="en-US" sz="1400" b="1" i="0" u="none" strike="noStrike" kern="100" cap="none" spc="0" normalizeH="0" baseline="0" noProof="0" dirty="0">
                        <a:ln>
                          <a:noFill/>
                        </a:ln>
                        <a:solidFill>
                          <a:srgbClr val="160CE8"/>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244846469"/>
                  </a:ext>
                </a:extLst>
              </a:tr>
            </a:tbl>
          </a:graphicData>
        </a:graphic>
      </p:graphicFrame>
    </p:spTree>
    <p:extLst>
      <p:ext uri="{BB962C8B-B14F-4D97-AF65-F5344CB8AC3E}">
        <p14:creationId xmlns:p14="http://schemas.microsoft.com/office/powerpoint/2010/main" val="2758972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3D84D845-AA2C-4225-A336-ADEDD14D1FB2}"/>
              </a:ext>
            </a:extLst>
          </p:cNvPr>
          <p:cNvGraphicFramePr>
            <a:graphicFrameLocks noGrp="1"/>
          </p:cNvGraphicFramePr>
          <p:nvPr>
            <p:extLst>
              <p:ext uri="{D42A27DB-BD31-4B8C-83A1-F6EECF244321}">
                <p14:modId xmlns:p14="http://schemas.microsoft.com/office/powerpoint/2010/main" val="2890428913"/>
              </p:ext>
            </p:extLst>
          </p:nvPr>
        </p:nvGraphicFramePr>
        <p:xfrm>
          <a:off x="139389" y="597319"/>
          <a:ext cx="11898535" cy="4581349"/>
        </p:xfrm>
        <a:graphic>
          <a:graphicData uri="http://schemas.openxmlformats.org/drawingml/2006/table">
            <a:tbl>
              <a:tblPr firstRow="1" firstCol="1" bandRow="1"/>
              <a:tblGrid>
                <a:gridCol w="4622879">
                  <a:extLst>
                    <a:ext uri="{9D8B030D-6E8A-4147-A177-3AD203B41FA5}">
                      <a16:colId xmlns:a16="http://schemas.microsoft.com/office/drawing/2014/main" val="3034645438"/>
                    </a:ext>
                  </a:extLst>
                </a:gridCol>
                <a:gridCol w="7275656">
                  <a:extLst>
                    <a:ext uri="{9D8B030D-6E8A-4147-A177-3AD203B41FA5}">
                      <a16:colId xmlns:a16="http://schemas.microsoft.com/office/drawing/2014/main" val="843944914"/>
                    </a:ext>
                  </a:extLst>
                </a:gridCol>
              </a:tblGrid>
              <a:tr h="399364">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zh-TW" altLang="en-US" sz="1600" u="none" strike="noStrike" kern="1200" cap="none" spc="0" normalizeH="0" baseline="0" noProof="0" dirty="0">
                          <a:ln>
                            <a:noFill/>
                          </a:ln>
                          <a:effectLst/>
                          <a:uLnTx/>
                          <a:uFillTx/>
                          <a:latin typeface="標楷體" panose="03000509000000000000" pitchFamily="65" charset="-120"/>
                          <a:ea typeface="標楷體" panose="03000509000000000000" pitchFamily="65" charset="-120"/>
                        </a:rPr>
                        <a:t>審查意見回覆</a:t>
                      </a:r>
                      <a:endParaRPr kumimoji="0" lang="zh-TW" altLang="en-US" sz="16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tc hMerge="1">
                  <a:txBody>
                    <a:bodyPr/>
                    <a:lstStyle/>
                    <a:p>
                      <a:pPr algn="ctr">
                        <a:lnSpc>
                          <a:spcPts val="2000"/>
                        </a:lnSpc>
                        <a:spcAft>
                          <a:spcPts val="0"/>
                        </a:spcAft>
                      </a:pP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752342188"/>
                  </a:ext>
                </a:extLst>
              </a:tr>
              <a:tr h="39936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ts val="1800"/>
                        </a:lnSpc>
                        <a:spcAft>
                          <a:spcPts val="0"/>
                        </a:spcAft>
                      </a:pPr>
                      <a:r>
                        <a:rPr lang="zh-TW" sz="1400" kern="100" dirty="0">
                          <a:effectLst/>
                          <a:latin typeface="標楷體" panose="03000509000000000000" pitchFamily="65" charset="-120"/>
                          <a:ea typeface="標楷體" panose="03000509000000000000" pitchFamily="65" charset="-120"/>
                        </a:rPr>
                        <a:t>審查意見</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800"/>
                        </a:lnSpc>
                        <a:spcAft>
                          <a:spcPts val="0"/>
                        </a:spcAft>
                      </a:pPr>
                      <a:r>
                        <a:rPr lang="zh-TW" sz="1400" b="1" kern="100" dirty="0">
                          <a:effectLst/>
                          <a:latin typeface="標楷體" panose="03000509000000000000" pitchFamily="65" charset="-120"/>
                          <a:ea typeface="標楷體" panose="03000509000000000000" pitchFamily="65" charset="-120"/>
                        </a:rPr>
                        <a:t>回覆說明</a:t>
                      </a:r>
                      <a:endParaRPr lang="zh-TW" sz="1400" b="1"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473868977"/>
                  </a:ext>
                </a:extLst>
              </a:tr>
              <a:tr h="399364">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just">
                        <a:lnSpc>
                          <a:spcPts val="1800"/>
                        </a:lnSpc>
                        <a:spcAft>
                          <a:spcPts val="0"/>
                        </a:spcAft>
                      </a:pPr>
                      <a:r>
                        <a:rPr lang="zh-TW"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審查意見</a:t>
                      </a:r>
                      <a:r>
                        <a:rPr lang="en-US"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zh-TW" sz="1400" b="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ts val="1800"/>
                        </a:lnSpc>
                        <a:spcAft>
                          <a:spcPts val="0"/>
                        </a:spcAft>
                      </a:pPr>
                      <a:endParaRPr lang="zh-TW" sz="15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43128921"/>
                  </a:ext>
                </a:extLst>
              </a:tr>
              <a:tr h="3383257">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3-5-3.</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建議說明：認驗證場域、參與單位、還有實境模擬規格。計劃書說明，要適用營</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連級作戰需求，操作範圍達</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30</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公里。</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w="12700" cmpd="sng">
                      <a:solidFill>
                        <a:srgbClr val="4472C4"/>
                      </a:solidFill>
                    </a:lnB>
                    <a:lnTlToBr w="12700" cmpd="sng">
                      <a:noFill/>
                      <a:prstDash val="solid"/>
                    </a:lnTlToBr>
                    <a:lnBlToTr w="12700" cmpd="sng">
                      <a:noFill/>
                      <a:prstDash val="solid"/>
                    </a:lnBlToTr>
                    <a:solidFill>
                      <a:srgbClr val="4472C4">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just" defTabSz="914400" rtl="0" eaLnBrk="1" fontAlgn="auto" latinLnBrk="0" hangingPunct="1">
                        <a:lnSpc>
                          <a:spcPts val="1800"/>
                        </a:lnSpc>
                        <a:spcBef>
                          <a:spcPts val="0"/>
                        </a:spcBef>
                        <a:spcAft>
                          <a:spcPts val="0"/>
                        </a:spcAft>
                        <a:buClrTx/>
                        <a:buSzTx/>
                        <a:buFontTx/>
                        <a:buNone/>
                        <a:tabLst/>
                        <a:defRPr/>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謝謝委員的建議，茲說明如下：</a:t>
                      </a:r>
                    </a:p>
                    <a:p>
                      <a:pPr marL="0" marR="0" lvl="0" indent="0" algn="just" defTabSz="914400" rtl="0" eaLnBrk="1" fontAlgn="auto" latinLnBrk="0" hangingPunct="1">
                        <a:lnSpc>
                          <a:spcPts val="1800"/>
                        </a:lnSpc>
                        <a:spcBef>
                          <a:spcPts val="0"/>
                        </a:spcBef>
                        <a:spcAft>
                          <a:spcPts val="0"/>
                        </a:spcAft>
                        <a:buClrTx/>
                        <a:buSzTx/>
                        <a:buFontTx/>
                        <a:buNone/>
                        <a:tabLst/>
                        <a:defRPr/>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驗證場域為陽明交大光復校區，參與</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合作單位包含各軍種需求單位、工研院</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M</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組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(NTN</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基站</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、以及中興大學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無人機</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just" defTabSz="914400" rtl="0" eaLnBrk="1" fontAlgn="auto" latinLnBrk="0" hangingPunct="1">
                        <a:lnSpc>
                          <a:spcPts val="1800"/>
                        </a:lnSpc>
                        <a:spcBef>
                          <a:spcPts val="0"/>
                        </a:spcBef>
                        <a:spcAft>
                          <a:spcPts val="0"/>
                        </a:spcAft>
                        <a:buClrTx/>
                        <a:buSzTx/>
                        <a:buFontTx/>
                        <a:buNone/>
                        <a:tabLst/>
                        <a:defRPr/>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期中與期末驗測情境說明如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p.65</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p.66</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marL="0" marR="0" lvl="0" indent="0" algn="just" defTabSz="914400" rtl="0" eaLnBrk="1" fontAlgn="auto" latinLnBrk="0" hangingPunct="1">
                        <a:lnSpc>
                          <a:spcPts val="1800"/>
                        </a:lnSpc>
                        <a:spcBef>
                          <a:spcPts val="0"/>
                        </a:spcBef>
                        <a:spcAft>
                          <a:spcPts val="0"/>
                        </a:spcAft>
                        <a:buClrTx/>
                        <a:buSzTx/>
                        <a:buFontTx/>
                        <a:buNone/>
                        <a:tabLst/>
                        <a:defRPr/>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為符合最終操作範圍達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30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公里，分三階段實施。第一階段在網路設計上，確保符合</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30</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公里需求；第二階段在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Tier-1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網路本計畫所參考的技術後續將移交中科院做電路與功耗優化，符合傳輸距離要求；第三階段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Tier-2 NTN</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網路將與工研院合作，在未來的功率放大器設計上使其能滿足</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30</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公里傳輸距離。本計畫未來兩年將專注在第一階段網路設計及概念性驗證，整體雙層</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Mesh</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網路將在校園場域進行實機傳輸展示。根據傳播理論，無人機傳輸機只要使用</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5W</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，天線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EIRP=37 dBm (5W)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計算，在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900 MHz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載波下於自由空間中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30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公里的傳播損失約為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119 dBm</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，因此接收機訊號強度為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-82 dBm</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。在操作頻寬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100 MHz</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、室溫</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25</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度</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C</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下的有效熱雜訊為</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-93.86 dBm</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，若再加上電路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5dB noise figure</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，則為</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-88.86 dBm</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。換算接收訊雜比為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6.86 dB</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，在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10 MHz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有效頻寬下可至少有</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20 Mbps</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的傳輸速率。</a:t>
                      </a:r>
                    </a:p>
                  </a:txBody>
                  <a:tcPr marL="68580" marR="68580" marT="0" marB="0" anchor="ctr">
                    <a:lnL>
                      <a:noFill/>
                    </a:lnL>
                    <a:lnR>
                      <a:noFill/>
                    </a:lnR>
                    <a:lnT>
                      <a:noFill/>
                    </a:lnT>
                    <a:lnB w="12700" cmpd="sng">
                      <a:solidFill>
                        <a:srgbClr val="4472C4"/>
                      </a:solid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2637244445"/>
                  </a:ext>
                </a:extLst>
              </a:tr>
            </a:tbl>
          </a:graphicData>
        </a:graphic>
      </p:graphicFrame>
    </p:spTree>
    <p:extLst>
      <p:ext uri="{BB962C8B-B14F-4D97-AF65-F5344CB8AC3E}">
        <p14:creationId xmlns:p14="http://schemas.microsoft.com/office/powerpoint/2010/main" val="6768776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06D1FB6-65F0-4D3B-90D3-1EEFDD164D28}"/>
              </a:ext>
            </a:extLst>
          </p:cNvPr>
          <p:cNvGraphicFramePr>
            <a:graphicFrameLocks noGrp="1"/>
          </p:cNvGraphicFramePr>
          <p:nvPr>
            <p:extLst>
              <p:ext uri="{D42A27DB-BD31-4B8C-83A1-F6EECF244321}">
                <p14:modId xmlns:p14="http://schemas.microsoft.com/office/powerpoint/2010/main" val="2035632506"/>
              </p:ext>
            </p:extLst>
          </p:nvPr>
        </p:nvGraphicFramePr>
        <p:xfrm>
          <a:off x="143256" y="563754"/>
          <a:ext cx="11634216" cy="5300715"/>
        </p:xfrm>
        <a:graphic>
          <a:graphicData uri="http://schemas.openxmlformats.org/drawingml/2006/table">
            <a:tbl>
              <a:tblPr firstRow="1" firstCol="1" bandRow="1"/>
              <a:tblGrid>
                <a:gridCol w="4520184">
                  <a:extLst>
                    <a:ext uri="{9D8B030D-6E8A-4147-A177-3AD203B41FA5}">
                      <a16:colId xmlns:a16="http://schemas.microsoft.com/office/drawing/2014/main" val="3034645438"/>
                    </a:ext>
                  </a:extLst>
                </a:gridCol>
                <a:gridCol w="7114032">
                  <a:extLst>
                    <a:ext uri="{9D8B030D-6E8A-4147-A177-3AD203B41FA5}">
                      <a16:colId xmlns:a16="http://schemas.microsoft.com/office/drawing/2014/main" val="843944914"/>
                    </a:ext>
                  </a:extLst>
                </a:gridCol>
              </a:tblGrid>
              <a:tr h="317763">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zh-TW" altLang="en-US" sz="1600" u="none" strike="noStrike" kern="1200" cap="none" spc="0" normalizeH="0" baseline="0" noProof="0" dirty="0">
                          <a:ln>
                            <a:noFill/>
                          </a:ln>
                          <a:effectLst/>
                          <a:uLnTx/>
                          <a:uFillTx/>
                          <a:latin typeface="標楷體" panose="03000509000000000000" pitchFamily="65" charset="-120"/>
                          <a:ea typeface="標楷體" panose="03000509000000000000" pitchFamily="65" charset="-120"/>
                        </a:rPr>
                        <a:t>審查意見回覆</a:t>
                      </a:r>
                      <a:endParaRPr kumimoji="0" lang="zh-TW" altLang="en-US" sz="16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tc hMerge="1">
                  <a:txBody>
                    <a:bodyPr/>
                    <a:lstStyle/>
                    <a:p>
                      <a:pPr algn="ctr">
                        <a:lnSpc>
                          <a:spcPts val="2000"/>
                        </a:lnSpc>
                        <a:spcAft>
                          <a:spcPts val="0"/>
                        </a:spcAft>
                      </a:pP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752342188"/>
                  </a:ext>
                </a:extLst>
              </a:tr>
              <a:tr h="317763">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ts val="1800"/>
                        </a:lnSpc>
                        <a:spcAft>
                          <a:spcPts val="0"/>
                        </a:spcAft>
                      </a:pPr>
                      <a:r>
                        <a:rPr lang="zh-TW" sz="1400" kern="100" dirty="0">
                          <a:effectLst/>
                          <a:latin typeface="標楷體" panose="03000509000000000000" pitchFamily="65" charset="-120"/>
                          <a:ea typeface="標楷體" panose="03000509000000000000" pitchFamily="65" charset="-120"/>
                        </a:rPr>
                        <a:t>審查意見</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800"/>
                        </a:lnSpc>
                        <a:spcAft>
                          <a:spcPts val="0"/>
                        </a:spcAft>
                      </a:pPr>
                      <a:r>
                        <a:rPr lang="zh-TW" sz="1400" b="1" kern="100" dirty="0">
                          <a:effectLst/>
                          <a:latin typeface="標楷體" panose="03000509000000000000" pitchFamily="65" charset="-120"/>
                          <a:ea typeface="標楷體" panose="03000509000000000000" pitchFamily="65" charset="-120"/>
                        </a:rPr>
                        <a:t>回覆說明</a:t>
                      </a:r>
                      <a:endParaRPr lang="zh-TW" sz="1400" b="1"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473868977"/>
                  </a:ext>
                </a:extLst>
              </a:tr>
              <a:tr h="317763">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just">
                        <a:lnSpc>
                          <a:spcPts val="1800"/>
                        </a:lnSpc>
                        <a:spcAft>
                          <a:spcPts val="0"/>
                        </a:spcAft>
                      </a:pPr>
                      <a:r>
                        <a:rPr lang="zh-TW"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審查意見</a:t>
                      </a:r>
                      <a:r>
                        <a:rPr lang="en-US"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zh-TW" sz="1400" b="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ts val="1800"/>
                        </a:lnSpc>
                        <a:spcAft>
                          <a:spcPts val="0"/>
                        </a:spcAft>
                      </a:pPr>
                      <a:endParaRPr lang="zh-TW" sz="15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43128921"/>
                  </a:ext>
                </a:extLst>
              </a:tr>
              <a:tr h="2168348">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3-5-4.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執行國際合作與移地研究</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的項目有</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參加</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2026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世界行動通訊大會、</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進行波束管理功能參與通過</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TIP/O-TIC</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標準驗測</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新加坡</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SUTD OTIC</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測試實驗室</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。參加會議，應編入在國際會議項下。</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OTIC</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檢測實驗室，台灣至少有兩單位有。</a:t>
                      </a:r>
                      <a:endPar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另，計劃書並未說明哪個設備或實驗項目需要檢測。</a:t>
                      </a:r>
                      <a:b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b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800"/>
                        </a:lnSpc>
                        <a:spcAft>
                          <a:spcPts val="0"/>
                        </a:spcAft>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謝謝委員的意見，我們將依據國科會經費編列規定修正。</a:t>
                      </a:r>
                    </a:p>
                    <a:p>
                      <a:pPr algn="just">
                        <a:lnSpc>
                          <a:spcPts val="1800"/>
                        </a:lnSpc>
                        <a:spcAft>
                          <a:spcPts val="0"/>
                        </a:spcAft>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本計畫申請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OTIC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及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TIP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驗測的軟體是波束配置與干擾管理，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NTN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智能控制器的波束管理功能，目前台灣尚未有標準測試實驗室提供波束控制的驗測環境。在亞洲太平洋地區，新加坡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SUTD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有提供相近的功能，且因同屬學術界，也提供了優惠的驗測費用，所以本專案才安排在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SUTD OTIC Lab </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進行驗測。</a:t>
                      </a:r>
                    </a:p>
                  </a:txBody>
                  <a:tcPr marL="68580" marR="68580" marT="0" marB="0" anchor="ctr">
                    <a:lnL>
                      <a:noFill/>
                    </a:lnL>
                    <a:lnR>
                      <a:noFill/>
                    </a:lnR>
                    <a:lnT>
                      <a:no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621710929"/>
                  </a:ext>
                </a:extLst>
              </a:tr>
              <a:tr h="96711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r>
                        <a:rPr kumimoji="0" lang="zh-TW"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註</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r>
                        <a:rPr kumimoji="0" lang="zh-TW"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：計畫書使用</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2023/7/31</a:t>
                      </a:r>
                      <a:r>
                        <a:rPr kumimoji="0" lang="zh-TW"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的報價單，申請</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2025</a:t>
                      </a:r>
                      <a:r>
                        <a:rPr kumimoji="0" lang="zh-TW"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計畫，並不合宜。</a:t>
                      </a:r>
                      <a:b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800"/>
                        </a:lnSpc>
                        <a:spcAft>
                          <a:spcPts val="0"/>
                        </a:spcAft>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謝謝委員的意見，我們將跟廠商詢價，取得最新的報價資訊。</a:t>
                      </a:r>
                      <a:endParaRPr 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39061944"/>
                  </a:ext>
                </a:extLst>
              </a:tr>
              <a:tr h="1211968">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r>
                        <a:rPr kumimoji="0" lang="zh-TW"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註</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：計劃書附上大量設備規格書，在報價單後</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計劃書的中後段</a:t>
                      </a:r>
                      <a:r>
                        <a:rPr kumimoji="0" lang="en-US"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zh-TW" sz="1400" b="1"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，而非附錄，並不合宜。</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w="12700" cmpd="sng">
                      <a:solidFill>
                        <a:srgbClr val="4472C4"/>
                      </a:solidFill>
                    </a:lnB>
                    <a:lnTlToBr w="12700" cmpd="sng">
                      <a:noFill/>
                      <a:prstDash val="solid"/>
                    </a:lnTlToBr>
                    <a:lnBlToTr w="12700" cmpd="sng">
                      <a:noFill/>
                      <a:prstDash val="solid"/>
                    </a:lnBlToTr>
                    <a:solidFill>
                      <a:srgbClr val="4472C4">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800"/>
                        </a:lnSpc>
                        <a:spcAft>
                          <a:spcPts val="0"/>
                        </a:spcAft>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知悉，遵照辦理。</a:t>
                      </a:r>
                      <a:endParaRPr 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lnL>
                      <a:noFill/>
                    </a:lnL>
                    <a:lnR>
                      <a:noFill/>
                    </a:lnR>
                    <a:lnT>
                      <a:noFill/>
                    </a:lnT>
                    <a:lnB w="12700" cmpd="sng">
                      <a:solidFill>
                        <a:srgbClr val="4472C4"/>
                      </a:solid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3069631264"/>
                  </a:ext>
                </a:extLst>
              </a:tr>
            </a:tbl>
          </a:graphicData>
        </a:graphic>
      </p:graphicFrame>
    </p:spTree>
    <p:extLst>
      <p:ext uri="{BB962C8B-B14F-4D97-AF65-F5344CB8AC3E}">
        <p14:creationId xmlns:p14="http://schemas.microsoft.com/office/powerpoint/2010/main" val="37932591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E50157C4-83A5-4215-8C05-F2F3E599F996}"/>
              </a:ext>
            </a:extLst>
          </p:cNvPr>
          <p:cNvGraphicFramePr>
            <a:graphicFrameLocks noGrp="1"/>
          </p:cNvGraphicFramePr>
          <p:nvPr>
            <p:extLst>
              <p:ext uri="{D42A27DB-BD31-4B8C-83A1-F6EECF244321}">
                <p14:modId xmlns:p14="http://schemas.microsoft.com/office/powerpoint/2010/main" val="2519984240"/>
              </p:ext>
            </p:extLst>
          </p:nvPr>
        </p:nvGraphicFramePr>
        <p:xfrm>
          <a:off x="75487" y="520958"/>
          <a:ext cx="12041025" cy="4297227"/>
        </p:xfrm>
        <a:graphic>
          <a:graphicData uri="http://schemas.openxmlformats.org/drawingml/2006/table">
            <a:tbl>
              <a:tblPr firstRow="1" firstCol="1" bandRow="1"/>
              <a:tblGrid>
                <a:gridCol w="5903282">
                  <a:extLst>
                    <a:ext uri="{9D8B030D-6E8A-4147-A177-3AD203B41FA5}">
                      <a16:colId xmlns:a16="http://schemas.microsoft.com/office/drawing/2014/main" val="3236246287"/>
                    </a:ext>
                  </a:extLst>
                </a:gridCol>
                <a:gridCol w="6137743">
                  <a:extLst>
                    <a:ext uri="{9D8B030D-6E8A-4147-A177-3AD203B41FA5}">
                      <a16:colId xmlns:a16="http://schemas.microsoft.com/office/drawing/2014/main" val="4154787583"/>
                    </a:ext>
                  </a:extLst>
                </a:gridCol>
              </a:tblGrid>
              <a:tr h="233883">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zh-TW" altLang="en-US" sz="1600" u="none" strike="noStrike" kern="1200" cap="none" spc="0" normalizeH="0" baseline="0" noProof="0" dirty="0">
                          <a:ln>
                            <a:noFill/>
                          </a:ln>
                          <a:effectLst/>
                          <a:uLnTx/>
                          <a:uFillTx/>
                          <a:latin typeface="標楷體" panose="03000509000000000000" pitchFamily="65" charset="-120"/>
                          <a:ea typeface="標楷體" panose="03000509000000000000" pitchFamily="65" charset="-120"/>
                        </a:rPr>
                        <a:t>審查意見回覆</a:t>
                      </a:r>
                      <a:endParaRPr kumimoji="0" lang="zh-TW" altLang="en-US" sz="1600" b="1"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w="12700" cmpd="sng">
                      <a:solidFill>
                        <a:srgbClr val="4472C4"/>
                      </a:solidFill>
                    </a:lnB>
                    <a:lnTlToBr w="12700" cmpd="sng">
                      <a:noFill/>
                      <a:prstDash val="solid"/>
                    </a:lnTlToBr>
                    <a:lnBlToTr w="12700" cmpd="sng">
                      <a:noFill/>
                      <a:prstDash val="solid"/>
                    </a:lnBlToTr>
                    <a:noFill/>
                  </a:tcPr>
                </a:tc>
                <a:tc hMerge="1">
                  <a:txBody>
                    <a:bodyPr/>
                    <a:lstStyle/>
                    <a:p>
                      <a:pPr algn="ctr">
                        <a:lnSpc>
                          <a:spcPts val="2000"/>
                        </a:lnSpc>
                        <a:spcAft>
                          <a:spcPts val="0"/>
                        </a:spcAft>
                      </a:pP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499179557"/>
                  </a:ext>
                </a:extLst>
              </a:tr>
              <a:tr h="218941">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ts val="1800"/>
                        </a:lnSpc>
                        <a:spcAft>
                          <a:spcPts val="0"/>
                        </a:spcAft>
                      </a:pPr>
                      <a:r>
                        <a:rPr lang="zh-TW" sz="1400" kern="100" dirty="0">
                          <a:effectLst/>
                          <a:latin typeface="標楷體" panose="03000509000000000000" pitchFamily="65" charset="-120"/>
                          <a:ea typeface="標楷體" panose="03000509000000000000" pitchFamily="65" charset="-120"/>
                        </a:rPr>
                        <a:t>審查意見</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800"/>
                        </a:lnSpc>
                        <a:spcAft>
                          <a:spcPts val="0"/>
                        </a:spcAft>
                      </a:pPr>
                      <a:r>
                        <a:rPr lang="zh-TW" sz="1400" b="1" kern="100" dirty="0">
                          <a:effectLst/>
                          <a:latin typeface="標楷體" panose="03000509000000000000" pitchFamily="65" charset="-120"/>
                          <a:ea typeface="標楷體" panose="03000509000000000000" pitchFamily="65" charset="-120"/>
                        </a:rPr>
                        <a:t>回覆說明</a:t>
                      </a:r>
                      <a:endParaRPr lang="zh-TW" sz="1400" b="1"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w="12700" cmpd="sng">
                      <a:solidFill>
                        <a:srgbClr val="4472C4"/>
                      </a:solidFill>
                    </a:lnT>
                    <a:lnB>
                      <a:no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3419071113"/>
                  </a:ext>
                </a:extLst>
              </a:tr>
              <a:tr h="233883">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nSpc>
                          <a:spcPts val="1800"/>
                        </a:lnSpc>
                        <a:spcAft>
                          <a:spcPts val="0"/>
                        </a:spcAft>
                      </a:pPr>
                      <a:r>
                        <a:rPr lang="zh-TW" sz="1400" b="1" u="sng" kern="100" dirty="0">
                          <a:effectLst/>
                          <a:latin typeface="Times New Roman" panose="02020603050405020304" pitchFamily="18" charset="0"/>
                          <a:ea typeface="標楷體" panose="03000509000000000000" pitchFamily="65" charset="-120"/>
                          <a:cs typeface="Times New Roman" panose="02020603050405020304" pitchFamily="18" charset="0"/>
                        </a:rPr>
                        <a:t>審查意見</a:t>
                      </a:r>
                      <a:r>
                        <a:rPr lang="en-US" altLang="zh-TW" sz="1400" b="1" u="sng" kern="1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5270" marR="6527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ts val="1800"/>
                        </a:lnSpc>
                        <a:spcAft>
                          <a:spcPts val="0"/>
                        </a:spcAft>
                      </a:pPr>
                      <a:r>
                        <a:rPr lang="en-US" sz="1700" kern="100" dirty="0">
                          <a:effectLst/>
                        </a:rPr>
                        <a:t> </a:t>
                      </a:r>
                      <a:endParaRPr lang="zh-TW" sz="17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88087980"/>
                  </a:ext>
                </a:extLst>
              </a:tr>
              <a:tr h="361052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just" defTabSz="912813">
                        <a:lnSpc>
                          <a:spcPts val="1800"/>
                        </a:lnSpc>
                        <a:spcAft>
                          <a:spcPts val="0"/>
                        </a:spcAft>
                      </a:pPr>
                      <a:r>
                        <a:rPr lang="en-US" altLang="zh-TW" sz="1400" dirty="0">
                          <a:effectLst/>
                          <a:latin typeface="Times New Roman" panose="02020603050405020304" pitchFamily="18" charset="0"/>
                          <a:cs typeface="Times New Roman" panose="02020603050405020304" pitchFamily="18" charset="0"/>
                        </a:rPr>
                        <a:t>4-1.</a:t>
                      </a:r>
                      <a:r>
                        <a:rPr lang="zh-TW" altLang="zh-TW" sz="1400" dirty="0">
                          <a:effectLst/>
                          <a:ea typeface="標楷體" panose="03000509000000000000" pitchFamily="65" charset="-120"/>
                          <a:cs typeface="Times New Roman" panose="02020603050405020304" pitchFamily="18" charset="0"/>
                        </a:rPr>
                        <a:t>主持人專長為資料探勘與機器學習、行動網路與計算、網路技術與應用、人工智慧新興領域等。在相關研究計畫以及計畫團隊領導之經驗豐富。能夠統籌並執行本計畫。從計劃書的規劃，部分共同主持人的必要性不足，即便其中部分老師未擔任共同主持人，對計畫似乎仍然影響不大。</a:t>
                      </a:r>
                      <a:endParaRPr 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lnL>
                      <a:noFill/>
                    </a:lnL>
                    <a:lnR>
                      <a:noFill/>
                    </a:lnR>
                    <a:lnT>
                      <a:noFill/>
                    </a:lnT>
                    <a:lnB w="12700" cmpd="sng">
                      <a:solidFill>
                        <a:srgbClr val="4472C4"/>
                      </a:solidFill>
                    </a:lnB>
                    <a:lnTlToBr w="12700" cmpd="sng">
                      <a:noFill/>
                      <a:prstDash val="solid"/>
                    </a:lnTlToBr>
                    <a:lnBlToTr w="12700" cmpd="sng">
                      <a:noFill/>
                      <a:prstDash val="solid"/>
                    </a:lnBlToTr>
                    <a:solidFill>
                      <a:srgbClr val="4472C4">
                        <a:alpha val="2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ts val="1800"/>
                        </a:lnSpc>
                        <a:spcAft>
                          <a:spcPts val="0"/>
                        </a:spcAft>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組織架構分為學研中心架構與學研專案架構，其主持人與共同主持人職責如下圖及下表所示。</a:t>
                      </a:r>
                      <a:endParaRPr 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lnL>
                      <a:noFill/>
                    </a:lnL>
                    <a:lnR>
                      <a:noFill/>
                    </a:lnR>
                    <a:lnT>
                      <a:noFill/>
                    </a:lnT>
                    <a:lnB w="12700" cmpd="sng">
                      <a:solidFill>
                        <a:srgbClr val="4472C4"/>
                      </a:solidFill>
                    </a:lnB>
                    <a:lnTlToBr w="12700" cmpd="sng">
                      <a:noFill/>
                      <a:prstDash val="solid"/>
                    </a:lnTlToBr>
                    <a:lnBlToTr w="12700" cmpd="sng">
                      <a:noFill/>
                      <a:prstDash val="solid"/>
                    </a:lnBlToTr>
                    <a:solidFill>
                      <a:srgbClr val="4472C4">
                        <a:alpha val="20000"/>
                      </a:srgbClr>
                    </a:solidFill>
                  </a:tcPr>
                </a:tc>
                <a:extLst>
                  <a:ext uri="{0D108BD9-81ED-4DB2-BD59-A6C34878D82A}">
                    <a16:rowId xmlns:a16="http://schemas.microsoft.com/office/drawing/2014/main" val="1260718020"/>
                  </a:ext>
                </a:extLst>
              </a:tr>
            </a:tbl>
          </a:graphicData>
        </a:graphic>
      </p:graphicFrame>
      <p:pic>
        <p:nvPicPr>
          <p:cNvPr id="3" name="圖片 2">
            <a:extLst>
              <a:ext uri="{FF2B5EF4-FFF2-40B4-BE49-F238E27FC236}">
                <a16:creationId xmlns:a16="http://schemas.microsoft.com/office/drawing/2014/main" id="{5EBD2F33-021B-49D6-9AEE-3E48F4D6E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760" y="1891931"/>
            <a:ext cx="5187143" cy="2758767"/>
          </a:xfrm>
          <a:prstGeom prst="rect">
            <a:avLst/>
          </a:prstGeom>
        </p:spPr>
      </p:pic>
    </p:spTree>
    <p:extLst>
      <p:ext uri="{BB962C8B-B14F-4D97-AF65-F5344CB8AC3E}">
        <p14:creationId xmlns:p14="http://schemas.microsoft.com/office/powerpoint/2010/main" val="1619614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45029DFD-6C7D-4E04-9C7A-E4AD02B6695A}"/>
              </a:ext>
            </a:extLst>
          </p:cNvPr>
          <p:cNvGraphicFramePr>
            <a:graphicFrameLocks noGrp="1"/>
          </p:cNvGraphicFramePr>
          <p:nvPr>
            <p:extLst>
              <p:ext uri="{D42A27DB-BD31-4B8C-83A1-F6EECF244321}">
                <p14:modId xmlns:p14="http://schemas.microsoft.com/office/powerpoint/2010/main" val="2700629692"/>
              </p:ext>
            </p:extLst>
          </p:nvPr>
        </p:nvGraphicFramePr>
        <p:xfrm>
          <a:off x="128954" y="401134"/>
          <a:ext cx="11934092" cy="6181187"/>
        </p:xfrm>
        <a:graphic>
          <a:graphicData uri="http://schemas.openxmlformats.org/drawingml/2006/table">
            <a:tbl>
              <a:tblPr/>
              <a:tblGrid>
                <a:gridCol w="697523">
                  <a:extLst>
                    <a:ext uri="{9D8B030D-6E8A-4147-A177-3AD203B41FA5}">
                      <a16:colId xmlns:a16="http://schemas.microsoft.com/office/drawing/2014/main" val="4052283316"/>
                    </a:ext>
                  </a:extLst>
                </a:gridCol>
                <a:gridCol w="703385">
                  <a:extLst>
                    <a:ext uri="{9D8B030D-6E8A-4147-A177-3AD203B41FA5}">
                      <a16:colId xmlns:a16="http://schemas.microsoft.com/office/drawing/2014/main" val="3788981889"/>
                    </a:ext>
                  </a:extLst>
                </a:gridCol>
                <a:gridCol w="1565030">
                  <a:extLst>
                    <a:ext uri="{9D8B030D-6E8A-4147-A177-3AD203B41FA5}">
                      <a16:colId xmlns:a16="http://schemas.microsoft.com/office/drawing/2014/main" val="3530185953"/>
                    </a:ext>
                  </a:extLst>
                </a:gridCol>
                <a:gridCol w="958362">
                  <a:extLst>
                    <a:ext uri="{9D8B030D-6E8A-4147-A177-3AD203B41FA5}">
                      <a16:colId xmlns:a16="http://schemas.microsoft.com/office/drawing/2014/main" val="2866052656"/>
                    </a:ext>
                  </a:extLst>
                </a:gridCol>
                <a:gridCol w="8009792">
                  <a:extLst>
                    <a:ext uri="{9D8B030D-6E8A-4147-A177-3AD203B41FA5}">
                      <a16:colId xmlns:a16="http://schemas.microsoft.com/office/drawing/2014/main" val="3073869852"/>
                    </a:ext>
                  </a:extLst>
                </a:gridCol>
              </a:tblGrid>
              <a:tr h="329465">
                <a:tc gridSpan="5">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alt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陽明交大學研中心及</a:t>
                      </a:r>
                      <a:r>
                        <a:rPr lang="en-US" altLang="zh-TW" sz="1400" b="1" kern="100" dirty="0">
                          <a:effectLst/>
                          <a:latin typeface="Times New Roman" panose="02020603050405020304" pitchFamily="18" charset="0"/>
                          <a:ea typeface="標楷體" panose="03000509000000000000" pitchFamily="65" charset="-120"/>
                          <a:cs typeface="Times New Roman" panose="02020603050405020304" pitchFamily="18" charset="0"/>
                        </a:rPr>
                        <a:t>FY114</a:t>
                      </a:r>
                      <a:r>
                        <a:rPr lang="zh-TW" altLang="en-US" sz="1400" b="1" kern="100" dirty="0">
                          <a:effectLst/>
                          <a:latin typeface="Times New Roman" panose="02020603050405020304" pitchFamily="18" charset="0"/>
                          <a:ea typeface="標楷體" panose="03000509000000000000" pitchFamily="65" charset="-120"/>
                          <a:cs typeface="Times New Roman" panose="02020603050405020304" pitchFamily="18" charset="0"/>
                        </a:rPr>
                        <a:t>學研專案主持人及共同主持人</a:t>
                      </a:r>
                      <a:endPar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hMerge="1">
                  <a:txBody>
                    <a:bodyPr/>
                    <a:lstStyle/>
                    <a:p>
                      <a:pPr algn="ctr">
                        <a:lnSpc>
                          <a:spcPts val="1600"/>
                        </a:lnSpc>
                      </a:pP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162" marR="6162" marT="0" marB="0" anchor="ctr"/>
                </a:tc>
                <a:tc hMerge="1">
                  <a:txBody>
                    <a:bodyPr/>
                    <a:lstStyle/>
                    <a:p>
                      <a:pPr algn="ctr">
                        <a:lnSpc>
                          <a:spcPts val="1600"/>
                        </a:lnSpc>
                      </a:pP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162" marR="6162" marT="0" marB="0" anchor="ctr"/>
                </a:tc>
                <a:tc hMerge="1">
                  <a:txBody>
                    <a:bodyPr/>
                    <a:lstStyle/>
                    <a:p>
                      <a:pPr algn="ctr">
                        <a:lnSpc>
                          <a:spcPts val="1600"/>
                        </a:lnSpc>
                      </a:pP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162" marR="6162" marT="0" marB="0" anchor="ctr"/>
                </a:tc>
                <a:tc hMerge="1">
                  <a:txBody>
                    <a:bodyPr/>
                    <a:lstStyle/>
                    <a:p>
                      <a:pPr algn="ctr">
                        <a:lnSpc>
                          <a:spcPts val="1600"/>
                        </a:lnSpc>
                      </a:pP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162" marR="6162" marT="0" marB="0" anchor="ctr"/>
                </a:tc>
                <a:extLst>
                  <a:ext uri="{0D108BD9-81ED-4DB2-BD59-A6C34878D82A}">
                    <a16:rowId xmlns:a16="http://schemas.microsoft.com/office/drawing/2014/main" val="2524542782"/>
                  </a:ext>
                </a:extLst>
              </a:tr>
              <a:tr h="32946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rPr>
                        <a:t>類 別</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rPr>
                        <a:t>姓名</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rPr>
                        <a:t>服務機構</a:t>
                      </a:r>
                      <a:r>
                        <a:rPr lang="en-US" sz="12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rPr>
                        <a:t>系所</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rPr>
                        <a:t>職稱</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b="1" kern="100" spc="120" dirty="0">
                          <a:effectLst/>
                          <a:latin typeface="Times New Roman" panose="02020603050405020304" pitchFamily="18" charset="0"/>
                          <a:ea typeface="標楷體" panose="03000509000000000000" pitchFamily="65" charset="-120"/>
                          <a:cs typeface="Times New Roman" panose="02020603050405020304" pitchFamily="18" charset="0"/>
                        </a:rPr>
                        <a:t>在本研究計畫內擔任之具體工作性質、項目及範圍</a:t>
                      </a:r>
                      <a:endParaRPr lang="zh-TW" sz="1200" b="1"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98257455"/>
                  </a:ext>
                </a:extLst>
              </a:tr>
              <a:tr h="502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主持人</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indent="8890" algn="ctr">
                        <a:lnSpc>
                          <a:spcPts val="12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曾煜棋</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國立陽明交通大學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資訊工程學系</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spcAft>
                          <a:spcPts val="0"/>
                        </a:spcAft>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終身講座教授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44450" indent="-9525" algn="just">
                        <a:lnSpc>
                          <a:spcPts val="1200"/>
                        </a:lnSpc>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學研中心主持人</a:t>
                      </a: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6988" indent="7938" algn="just">
                        <a:lnSpc>
                          <a:spcPts val="1200"/>
                        </a:lnSpc>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超視距</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(BLOS)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數據鏈路無人機群通訊裝備子計畫二之主持人，負責子計畫二的系統架構、計畫管理</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124494974"/>
                  </a:ext>
                </a:extLst>
              </a:tr>
              <a:tr h="57411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a:t>
                      </a: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主持人</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indent="8890" algn="ctr">
                        <a:lnSpc>
                          <a:spcPts val="1200"/>
                        </a:lnSpc>
                        <a:spcAft>
                          <a:spcPts val="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伍紹勳</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國立陽明交通大學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電機工程學系</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教授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44450" marR="36830" indent="-9525" algn="just">
                        <a:lnSpc>
                          <a:spcPts val="1200"/>
                        </a:lnSpc>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學研中心共同主持人</a:t>
                      </a: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925" marR="36830" indent="0" algn="just">
                        <a:lnSpc>
                          <a:spcPts val="1200"/>
                        </a:lnSpc>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超視距</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(BLOS)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數據鏈路無人機群通訊裝備總計畫及子計畫一之主持人，負責超視距總計畫與子計畫一的無人機群型</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mesh</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通訊及核網關鍵技術開發、計畫管理及計畫整合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5143207"/>
                  </a:ext>
                </a:extLst>
              </a:tr>
              <a:tr h="502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a:t>
                      </a: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主持人</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周世傑</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國立陽明交通大學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電子研究所</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教授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34925" indent="0" algn="just">
                        <a:lnSpc>
                          <a:spcPts val="1200"/>
                        </a:lnSpc>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學研中心共同主持人</a:t>
                      </a: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44450" indent="-9525" algn="just">
                        <a:lnSpc>
                          <a:spcPts val="1200"/>
                        </a:lnSpc>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超視距</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(BLOS)</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數據鏈路無人機群通訊裝備子計畫三之主持人，負責超視距通訊晶片開發及計畫管理</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750167636"/>
                  </a:ext>
                </a:extLst>
              </a:tr>
              <a:tr h="502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a:t>
                      </a: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主持人</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林一平</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國立陽明交通大學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資訊工程學系</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270" algn="ctr">
                        <a:lnSpc>
                          <a:spcPts val="1200"/>
                        </a:lnSpc>
                        <a:spcAft>
                          <a:spcPts val="0"/>
                        </a:spcAft>
                      </a:pPr>
                      <a:r>
                        <a:rPr lang="zh-TW" sz="1100" kern="100">
                          <a:effectLst/>
                          <a:latin typeface="Times New Roman" panose="02020603050405020304" pitchFamily="18" charset="0"/>
                          <a:ea typeface="標楷體" panose="03000509000000000000" pitchFamily="65" charset="-120"/>
                          <a:cs typeface="Times New Roman" panose="02020603050405020304" pitchFamily="18" charset="0"/>
                        </a:rPr>
                        <a:t>終身講座教授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6988" indent="0" algn="just">
                        <a:lnSpc>
                          <a:spcPts val="1200"/>
                        </a:lnSpc>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學研中心共同主持人、學研中心督導、檢視各分項計畫研究內容、進度與安全管理，諮詢委員會召集人</a:t>
                      </a: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925" indent="-7938" algn="just">
                        <a:lnSpc>
                          <a:spcPts val="1200"/>
                        </a:lnSpc>
                      </a:pPr>
                      <a:r>
                        <a:rPr lang="en-US" altLang="zh-TW"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藍圖議題規劃、藍圖提案</a:t>
                      </a:r>
                      <a:r>
                        <a:rPr lang="zh-TW" altLang="en-US"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及與業界鏈結</a:t>
                      </a:r>
                      <a:endParaRPr lang="zh-TW"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446046687"/>
                  </a:ext>
                </a:extLst>
              </a:tr>
              <a:tr h="502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a:t>
                      </a: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主持人</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陳慶耀</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國立陽明交通大學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太空系統工程研究所</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特聘教授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6988" indent="0">
                        <a:lnSpc>
                          <a:spcPts val="1200"/>
                        </a:lnSpc>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學研中心共同主持人、學研中心督導、檢視藍圖議題規劃、藍圖提案與安全管理</a:t>
                      </a: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6988" indent="7938">
                        <a:lnSpc>
                          <a:spcPts val="1200"/>
                        </a:lnSpc>
                      </a:pPr>
                      <a:r>
                        <a:rPr lang="en-US" altLang="zh-TW"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藍圖議題規劃、藍圖提案</a:t>
                      </a:r>
                      <a:r>
                        <a:rPr lang="zh-TW" altLang="en-US"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及與軍方鏈結</a:t>
                      </a:r>
                      <a:endParaRPr lang="en-US" altLang="zh-TW"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6988" indent="7938">
                        <a:lnSpc>
                          <a:spcPts val="1200"/>
                        </a:lnSpc>
                      </a:pPr>
                      <a:r>
                        <a:rPr lang="en-US" altLang="zh-TW"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未來衛星通訊規劃之鏈結</a:t>
                      </a:r>
                      <a:endParaRPr lang="zh-TW" sz="12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975908823"/>
                  </a:ext>
                </a:extLst>
              </a:tr>
              <a:tr h="502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a:t>
                      </a: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主持人</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indent="8890" algn="ctr">
                        <a:lnSpc>
                          <a:spcPts val="1200"/>
                        </a:lnSpc>
                        <a:spcAft>
                          <a:spcPts val="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趙禧綠</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國立陽明交通大學</a:t>
                      </a:r>
                      <a:r>
                        <a:rPr lang="en-US" sz="1200" kern="10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資訊工程學系</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spcAft>
                          <a:spcPts val="0"/>
                        </a:spcAft>
                      </a:pPr>
                      <a:r>
                        <a:rPr lang="zh-TW" sz="1100" kern="100">
                          <a:effectLst/>
                          <a:latin typeface="Times New Roman" panose="02020603050405020304" pitchFamily="18" charset="0"/>
                          <a:ea typeface="標楷體" panose="03000509000000000000" pitchFamily="65" charset="-120"/>
                          <a:cs typeface="Times New Roman" panose="02020603050405020304" pitchFamily="18" charset="0"/>
                        </a:rPr>
                        <a:t>副教授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總計畫暨子計畫一技術研究、開發、實驗與測試</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549381170"/>
                  </a:ext>
                </a:extLst>
              </a:tr>
              <a:tr h="502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a:t>
                      </a: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主持人</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spcAft>
                          <a:spcPts val="0"/>
                        </a:spcAft>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陳裕賢</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國立台北大學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資訊工程學系</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特聘教授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共同主持人，負責子計畫二技術研究與開發</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579762465"/>
                  </a:ext>
                </a:extLst>
              </a:tr>
              <a:tr h="47123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a:t>
                      </a: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主持人</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吳卓諭</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國立陽明交通大學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電信工程研究所</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教授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共同主持人，負責子計畫二技術研究與開發</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918388417"/>
                  </a:ext>
                </a:extLst>
              </a:tr>
              <a:tr h="45808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a:t>
                      </a: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主持人</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童莉萍</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國立陽明交通大學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電機工程學系</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助理教授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共同主持人，負責子計畫二技術研究與開發</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497997962"/>
                  </a:ext>
                </a:extLst>
              </a:tr>
              <a:tr h="502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a:t>
                      </a: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主持人</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黃柏蒼</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國立陽明交通大學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spcAft>
                          <a:spcPts val="0"/>
                        </a:spcAft>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國際半導體產業學院</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spcAft>
                          <a:spcPts val="0"/>
                        </a:spcAft>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副教授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共同主持人，負責子計畫三晶片開發與</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FPGA</a:t>
                      </a: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整合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521330424"/>
                  </a:ext>
                </a:extLst>
              </a:tr>
              <a:tr h="502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共同</a:t>
                      </a: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主持人</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a:effectLst/>
                          <a:latin typeface="Times New Roman" panose="02020603050405020304" pitchFamily="18" charset="0"/>
                          <a:ea typeface="標楷體" panose="03000509000000000000" pitchFamily="65" charset="-120"/>
                          <a:cs typeface="Times New Roman" panose="02020603050405020304" pitchFamily="18" charset="0"/>
                        </a:rPr>
                        <a:t>吳易忠</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國立陽明交通大學</a:t>
                      </a:r>
                      <a:r>
                        <a:rPr lang="en-US"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ctr">
                        <a:lnSpc>
                          <a:spcPts val="1200"/>
                        </a:lnSpc>
                      </a:pPr>
                      <a:r>
                        <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電子研究所</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ts val="1200"/>
                        </a:lnSpc>
                      </a:pPr>
                      <a:r>
                        <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rPr>
                        <a:t>助理教授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ts val="1200"/>
                        </a:lnSpc>
                      </a:pPr>
                      <a:r>
                        <a:rPr lang="zh-TW" sz="1200" dirty="0">
                          <a:effectLst/>
                          <a:latin typeface="Times New Roman" panose="02020603050405020304" pitchFamily="18" charset="0"/>
                          <a:ea typeface="標楷體" panose="03000509000000000000" pitchFamily="65" charset="-120"/>
                          <a:cs typeface="Times New Roman" panose="02020603050405020304" pitchFamily="18" charset="0"/>
                        </a:rPr>
                        <a:t>共同主持人，負責子計畫三晶片開發與</a:t>
                      </a:r>
                      <a:r>
                        <a:rPr lang="en-US" sz="1200" dirty="0">
                          <a:effectLst/>
                          <a:latin typeface="Times New Roman" panose="02020603050405020304" pitchFamily="18" charset="0"/>
                          <a:ea typeface="標楷體" panose="03000509000000000000" pitchFamily="65" charset="-120"/>
                          <a:cs typeface="Times New Roman" panose="02020603050405020304" pitchFamily="18" charset="0"/>
                        </a:rPr>
                        <a:t>FPGA</a:t>
                      </a:r>
                      <a:r>
                        <a:rPr lang="zh-TW" sz="1200" dirty="0">
                          <a:effectLst/>
                          <a:latin typeface="Times New Roman" panose="02020603050405020304" pitchFamily="18" charset="0"/>
                          <a:ea typeface="標楷體" panose="03000509000000000000" pitchFamily="65" charset="-120"/>
                          <a:cs typeface="Times New Roman" panose="02020603050405020304" pitchFamily="18" charset="0"/>
                        </a:rPr>
                        <a:t>整合</a:t>
                      </a:r>
                    </a:p>
                  </a:txBody>
                  <a:tcPr marL="6162" marR="6162" marT="0" marB="0" anchor="ctr">
                    <a:lnL w="12700" cmpd="sng">
                      <a:solidFill>
                        <a:srgbClr val="4472C4"/>
                      </a:solidFill>
                    </a:lnL>
                    <a:lnR w="12700" cmpd="sng">
                      <a:solidFill>
                        <a:srgbClr val="4472C4"/>
                      </a:solidFill>
                    </a:lnR>
                    <a:lnT w="12700" cmpd="sng">
                      <a:solidFill>
                        <a:srgbClr val="4472C4"/>
                      </a:solidFill>
                    </a:lnT>
                    <a:lnB w="12700" cmpd="sng">
                      <a:solidFill>
                        <a:srgbClr val="4472C4"/>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347927840"/>
                  </a:ext>
                </a:extLst>
              </a:tr>
            </a:tbl>
          </a:graphicData>
        </a:graphic>
      </p:graphicFrame>
    </p:spTree>
    <p:extLst>
      <p:ext uri="{BB962C8B-B14F-4D97-AF65-F5344CB8AC3E}">
        <p14:creationId xmlns:p14="http://schemas.microsoft.com/office/powerpoint/2010/main" val="2185755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D722-0E6D-9D30-C44A-C91C15A615E5}"/>
            </a:ext>
          </a:extLst>
        </p:cNvPr>
        <p:cNvGrpSpPr/>
        <p:nvPr/>
      </p:nvGrpSpPr>
      <p:grpSpPr>
        <a:xfrm>
          <a:off x="0" y="0"/>
          <a:ext cx="0" cy="0"/>
          <a:chOff x="0" y="0"/>
          <a:chExt cx="0" cy="0"/>
        </a:xfrm>
      </p:grpSpPr>
      <p:sp>
        <p:nvSpPr>
          <p:cNvPr id="5" name="文字方塊 4">
            <a:extLst>
              <a:ext uri="{FF2B5EF4-FFF2-40B4-BE49-F238E27FC236}">
                <a16:creationId xmlns:a16="http://schemas.microsoft.com/office/drawing/2014/main" id="{04C79339-3674-DBF0-0972-166785714DD5}"/>
              </a:ext>
            </a:extLst>
          </p:cNvPr>
          <p:cNvSpPr txBox="1"/>
          <p:nvPr/>
        </p:nvSpPr>
        <p:spPr>
          <a:xfrm>
            <a:off x="325314" y="184244"/>
            <a:ext cx="840166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srgbClr val="0000FF"/>
                </a:solidFill>
                <a:effectLst/>
                <a:uLnTx/>
                <a:uFillTx/>
                <a:latin typeface="Kaiti TC" panose="02010600040101010101" pitchFamily="2" charset="-120"/>
                <a:ea typeface="Kaiti TC" panose="02010600040101010101" pitchFamily="2" charset="-120"/>
                <a:cs typeface="+mn-cs"/>
              </a:rPr>
              <a:t>需求、關鍵技術與規格</a:t>
            </a:r>
          </a:p>
        </p:txBody>
      </p:sp>
      <p:sp>
        <p:nvSpPr>
          <p:cNvPr id="73" name="文字方塊 72">
            <a:extLst>
              <a:ext uri="{FF2B5EF4-FFF2-40B4-BE49-F238E27FC236}">
                <a16:creationId xmlns:a16="http://schemas.microsoft.com/office/drawing/2014/main" id="{2C640540-1174-0E16-9994-8837B75B1BDD}"/>
              </a:ext>
            </a:extLst>
          </p:cNvPr>
          <p:cNvSpPr txBox="1"/>
          <p:nvPr/>
        </p:nvSpPr>
        <p:spPr>
          <a:xfrm>
            <a:off x="10438908" y="476632"/>
            <a:ext cx="1542884" cy="369332"/>
          </a:xfrm>
          <a:prstGeom prst="rect">
            <a:avLst/>
          </a:prstGeom>
          <a:noFill/>
          <a:ln w="31750">
            <a:solidFill>
              <a:srgbClr val="C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rPr>
              <a:t>CONFIDENTIAL</a:t>
            </a:r>
            <a:endParaRPr kumimoji="0" lang="zh-TW" altLang="en-US" sz="1800" b="0" i="0" u="none" strike="noStrike" kern="1200" cap="none" spc="0" normalizeH="0" baseline="0" noProof="0" dirty="0">
              <a:ln>
                <a:noFill/>
              </a:ln>
              <a:solidFill>
                <a:srgbClr val="C00000"/>
              </a:solidFill>
              <a:effectLst/>
              <a:uLnTx/>
              <a:uFillTx/>
              <a:latin typeface="Bahnschrift SemiBold Condensed" panose="020B0502040204020203" pitchFamily="34" charset="0"/>
              <a:ea typeface="微軟正黑體" panose="020B0604030504040204" pitchFamily="34" charset="-120"/>
              <a:cs typeface="Arial" panose="020B0604020202020204" pitchFamily="34" charset="0"/>
            </a:endParaRPr>
          </a:p>
        </p:txBody>
      </p:sp>
      <p:graphicFrame>
        <p:nvGraphicFramePr>
          <p:cNvPr id="66" name="表格 65">
            <a:extLst>
              <a:ext uri="{FF2B5EF4-FFF2-40B4-BE49-F238E27FC236}">
                <a16:creationId xmlns:a16="http://schemas.microsoft.com/office/drawing/2014/main" id="{1BB684AC-9860-034B-EAEC-43C4F5051FB0}"/>
              </a:ext>
            </a:extLst>
          </p:cNvPr>
          <p:cNvGraphicFramePr>
            <a:graphicFrameLocks noGrp="1"/>
          </p:cNvGraphicFramePr>
          <p:nvPr/>
        </p:nvGraphicFramePr>
        <p:xfrm>
          <a:off x="437161" y="1071509"/>
          <a:ext cx="4844481" cy="5379840"/>
        </p:xfrm>
        <a:graphic>
          <a:graphicData uri="http://schemas.openxmlformats.org/drawingml/2006/table">
            <a:tbl>
              <a:tblPr firstRow="1" bandRow="1">
                <a:tableStyleId>{16D9F66E-5EB9-4882-86FB-DCBF35E3C3E4}</a:tableStyleId>
              </a:tblPr>
              <a:tblGrid>
                <a:gridCol w="2712129">
                  <a:extLst>
                    <a:ext uri="{9D8B030D-6E8A-4147-A177-3AD203B41FA5}">
                      <a16:colId xmlns:a16="http://schemas.microsoft.com/office/drawing/2014/main" val="6750268"/>
                    </a:ext>
                  </a:extLst>
                </a:gridCol>
                <a:gridCol w="2132352">
                  <a:extLst>
                    <a:ext uri="{9D8B030D-6E8A-4147-A177-3AD203B41FA5}">
                      <a16:colId xmlns:a16="http://schemas.microsoft.com/office/drawing/2014/main" val="2329324532"/>
                    </a:ext>
                  </a:extLst>
                </a:gridCol>
              </a:tblGrid>
              <a:tr h="61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rPr>
                        <a:t>軍方</a:t>
                      </a:r>
                      <a:r>
                        <a:rPr lang="zh-TW" altLang="en-US" sz="1800" b="1" dirty="0">
                          <a:solidFill>
                            <a:schemeClr val="bg1"/>
                          </a:solidFill>
                          <a:latin typeface="微軟正黑體" panose="020B0604030504040204" pitchFamily="34" charset="-120"/>
                          <a:ea typeface="微軟正黑體" panose="020B0604030504040204" pitchFamily="34" charset="-120"/>
                        </a:rPr>
                        <a:t>需求 </a:t>
                      </a:r>
                      <a:r>
                        <a:rPr lang="en-US" altLang="zh-TW" sz="1800" b="1" dirty="0">
                          <a:solidFill>
                            <a:schemeClr val="bg1"/>
                          </a:solidFill>
                          <a:latin typeface="微軟正黑體" panose="020B0604030504040204" pitchFamily="34" charset="-120"/>
                          <a:ea typeface="微軟正黑體" panose="020B0604030504040204" pitchFamily="34" charset="-120"/>
                        </a:rPr>
                        <a:t>(</a:t>
                      </a:r>
                      <a:r>
                        <a:rPr lang="zh-TW" altLang="en-US" sz="1800" b="1" dirty="0">
                          <a:solidFill>
                            <a:schemeClr val="bg1"/>
                          </a:solidFill>
                          <a:latin typeface="微軟正黑體" panose="020B0604030504040204" pitchFamily="34" charset="-120"/>
                          <a:ea typeface="微軟正黑體" panose="020B0604030504040204" pitchFamily="34" charset="-120"/>
                        </a:rPr>
                        <a:t>中科院、陸軍、海軍、生製中心</a:t>
                      </a:r>
                      <a:r>
                        <a:rPr lang="en-US" altLang="zh-TW" sz="1800" b="1" dirty="0">
                          <a:solidFill>
                            <a:schemeClr val="bg1"/>
                          </a:solidFill>
                          <a:latin typeface="微軟正黑體" panose="020B0604030504040204" pitchFamily="34" charset="-120"/>
                          <a:ea typeface="微軟正黑體" panose="020B0604030504040204" pitchFamily="34" charset="-120"/>
                        </a:rPr>
                        <a:t>)</a:t>
                      </a:r>
                      <a:endParaRPr kumimoji="0" lang="zh-TW" altLang="en-US" sz="18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endParaRPr>
                    </a:p>
                  </a:txBody>
                  <a:tcPr anchor="c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Calibri" panose="020F0502020204030204" pitchFamily="34" charset="0"/>
                          <a:ea typeface="微軟正黑體" panose="020B0604030504040204" pitchFamily="34" charset="-120"/>
                        </a:rPr>
                        <a:t>對應規劃</a:t>
                      </a:r>
                      <a:endParaRPr lang="zh-TW" altLang="en-US" sz="1800" b="1" kern="1200" dirty="0">
                        <a:solidFill>
                          <a:schemeClr val="bg1"/>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solidFill>
                      <a:schemeClr val="accent6">
                        <a:lumMod val="75000"/>
                      </a:schemeClr>
                    </a:solidFill>
                  </a:tcPr>
                </a:tc>
                <a:extLst>
                  <a:ext uri="{0D108BD9-81ED-4DB2-BD59-A6C34878D82A}">
                    <a16:rowId xmlns:a16="http://schemas.microsoft.com/office/drawing/2014/main" val="1572346378"/>
                  </a:ext>
                </a:extLst>
              </a:tr>
              <a:tr h="504000">
                <a:tc>
                  <a:txBody>
                    <a:bodyPr/>
                    <a:lstStyle/>
                    <a:p>
                      <a:pPr marL="0" indent="0" algn="ctr">
                        <a:buFont typeface="Arial" panose="020B0604020202020204" pitchFamily="34" charset="0"/>
                        <a:buNone/>
                      </a:pPr>
                      <a:r>
                        <a:rPr lang="zh-TW" altLang="en-US" sz="1600" b="1" kern="1200" dirty="0">
                          <a:solidFill>
                            <a:srgbClr val="002060"/>
                          </a:solidFill>
                          <a:latin typeface="Calibri" panose="020F0502020204030204" pitchFamily="34" charset="0"/>
                          <a:ea typeface="微軟正黑體" panose="020B0604030504040204" pitchFamily="34" charset="-120"/>
                        </a:rPr>
                        <a:t>多機導控</a:t>
                      </a:r>
                      <a:endPar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tc>
                  <a:txBody>
                    <a:bodyPr/>
                    <a:lstStyle/>
                    <a:p>
                      <a:pPr algn="ctr"/>
                      <a:r>
                        <a:rPr lang="zh-TW" altLang="en-US" sz="1600" b="1" dirty="0">
                          <a:solidFill>
                            <a:srgbClr val="002060"/>
                          </a:solidFill>
                          <a:latin typeface="Calibri" panose="020F0502020204030204" pitchFamily="34" charset="0"/>
                          <a:ea typeface="微軟正黑體" panose="020B0604030504040204" pitchFamily="34" charset="-120"/>
                        </a:rPr>
                        <a:t>納入規劃</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3977557810"/>
                  </a:ext>
                </a:extLst>
              </a:tr>
              <a:tr h="360000">
                <a:tc>
                  <a:txBody>
                    <a:bodyPr/>
                    <a:lstStyle/>
                    <a:p>
                      <a:pPr marL="0" indent="0" algn="ctr">
                        <a:buFont typeface="Arial" panose="020B0604020202020204" pitchFamily="34" charset="0"/>
                        <a:buNone/>
                      </a:pP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抗干擾技術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srgbClr val="002060"/>
                          </a:solidFill>
                          <a:latin typeface="Calibri" panose="020F0502020204030204" pitchFamily="34" charset="0"/>
                          <a:ea typeface="微軟正黑體" panose="020B0604030504040204" pitchFamily="34" charset="-120"/>
                        </a:rPr>
                        <a:t>納入規劃</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749662611"/>
                  </a:ext>
                </a:extLst>
              </a:tr>
              <a:tr h="324000">
                <a:tc>
                  <a:txBody>
                    <a:bodyPr/>
                    <a:lstStyle/>
                    <a:p>
                      <a:pPr marL="0" indent="0" algn="ctr">
                        <a:buFont typeface="Arial" panose="020B0604020202020204" pitchFamily="34" charset="0"/>
                        <a:buNone/>
                      </a:pP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傳輸距離</a:t>
                      </a:r>
                      <a:r>
                        <a:rPr lang="en-US" altLang="zh-TW"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 30 </a:t>
                      </a: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公里以上</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srgbClr val="002060"/>
                          </a:solidFill>
                          <a:latin typeface="Calibri" panose="020F0502020204030204" pitchFamily="34" charset="0"/>
                          <a:ea typeface="微軟正黑體" panose="020B0604030504040204" pitchFamily="34" charset="-120"/>
                        </a:rPr>
                        <a:t>納入規劃 </a:t>
                      </a:r>
                      <a:r>
                        <a:rPr lang="en-US" altLang="zh-TW" sz="1600" b="1" dirty="0">
                          <a:solidFill>
                            <a:srgbClr val="002060"/>
                          </a:solidFill>
                          <a:latin typeface="Calibri" panose="020F0502020204030204" pitchFamily="34" charset="0"/>
                          <a:ea typeface="微軟正黑體" panose="020B0604030504040204" pitchFamily="34" charset="-120"/>
                        </a:rPr>
                        <a:t>(NTN</a:t>
                      </a:r>
                      <a:r>
                        <a:rPr lang="zh-TW" altLang="en-US" sz="1600" b="1" dirty="0">
                          <a:solidFill>
                            <a:srgbClr val="002060"/>
                          </a:solidFill>
                          <a:latin typeface="Calibri" panose="020F0502020204030204" pitchFamily="34" charset="0"/>
                          <a:ea typeface="微軟正黑體" panose="020B0604030504040204" pitchFamily="34" charset="-120"/>
                        </a:rPr>
                        <a:t> </a:t>
                      </a:r>
                      <a:r>
                        <a:rPr lang="en-US" altLang="zh-TW" sz="1600" b="1" dirty="0">
                          <a:solidFill>
                            <a:srgbClr val="002060"/>
                          </a:solidFill>
                          <a:latin typeface="Calibri" panose="020F0502020204030204" pitchFamily="34" charset="0"/>
                          <a:ea typeface="微軟正黑體" panose="020B0604030504040204" pitchFamily="34" charset="-120"/>
                        </a:rPr>
                        <a:t>Mesh)</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386812623"/>
                  </a:ext>
                </a:extLst>
              </a:tr>
              <a:tr h="360000">
                <a:tc>
                  <a:txBody>
                    <a:bodyPr/>
                    <a:lstStyle/>
                    <a:p>
                      <a:pPr marL="0" indent="0" algn="ctr">
                        <a:buFont typeface="Arial" panose="020B0604020202020204" pitchFamily="34" charset="0"/>
                        <a:buNone/>
                      </a:pP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無人載具通信指揮平台</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srgbClr val="002060"/>
                          </a:solidFill>
                          <a:latin typeface="Calibri" panose="020F0502020204030204" pitchFamily="34" charset="0"/>
                          <a:ea typeface="微軟正黑體" panose="020B0604030504040204" pitchFamily="34" charset="-120"/>
                        </a:rPr>
                        <a:t>納入規劃</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506810565"/>
                  </a:ext>
                </a:extLst>
              </a:tr>
              <a:tr h="504000">
                <a:tc>
                  <a:txBody>
                    <a:bodyPr/>
                    <a:lstStyle/>
                    <a:p>
                      <a:pPr marL="0" indent="0" algn="ctr">
                        <a:buFont typeface="Arial" panose="020B0604020202020204" pitchFamily="34" charset="0"/>
                        <a:buNone/>
                      </a:pP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具備自適應編碼及調整能力</a:t>
                      </a:r>
                      <a:r>
                        <a:rPr lang="en-US" altLang="zh-TW"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(ACM)</a:t>
                      </a:r>
                      <a:endPar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srgbClr val="002060"/>
                          </a:solidFill>
                          <a:latin typeface="Calibri" panose="020F0502020204030204" pitchFamily="34" charset="0"/>
                          <a:ea typeface="微軟正黑體" panose="020B0604030504040204" pitchFamily="34" charset="-120"/>
                        </a:rPr>
                        <a:t>通訊系統均具此功能</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4060667081"/>
                  </a:ext>
                </a:extLst>
              </a:tr>
              <a:tr h="504000">
                <a:tc>
                  <a:txBody>
                    <a:bodyPr/>
                    <a:lstStyle/>
                    <a:p>
                      <a:pPr marL="0" indent="0" algn="ctr">
                        <a:buFont typeface="Arial" panose="020B0604020202020204" pitchFamily="34" charset="0"/>
                        <a:buNone/>
                      </a:pP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通訊系統韌性</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srgbClr val="002060"/>
                          </a:solidFill>
                          <a:latin typeface="Calibri" panose="020F0502020204030204" pitchFamily="34" charset="0"/>
                          <a:ea typeface="微軟正黑體" panose="020B0604030504040204" pitchFamily="34" charset="-120"/>
                        </a:rPr>
                        <a:t>納入規劃</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656816405"/>
                  </a:ext>
                </a:extLst>
              </a:tr>
              <a:tr h="504000">
                <a:tc>
                  <a:txBody>
                    <a:bodyPr/>
                    <a:lstStyle/>
                    <a:p>
                      <a:pPr marL="0" indent="0" algn="ctr">
                        <a:buFont typeface="Arial" panose="020B0604020202020204" pitchFamily="34" charset="0"/>
                        <a:buNone/>
                      </a:pP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先進加密技術</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srgbClr val="002060"/>
                          </a:solidFill>
                          <a:latin typeface="Calibri" panose="020F0502020204030204" pitchFamily="34" charset="0"/>
                          <a:ea typeface="微軟正黑體" panose="020B0604030504040204" pitchFamily="34" charset="-120"/>
                        </a:rPr>
                        <a:t>Tier-1 AES 256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1" dirty="0">
                          <a:solidFill>
                            <a:srgbClr val="002060"/>
                          </a:solidFill>
                          <a:latin typeface="Calibri" panose="020F0502020204030204" pitchFamily="34" charset="0"/>
                          <a:ea typeface="微軟正黑體" panose="020B0604030504040204" pitchFamily="34" charset="-120"/>
                        </a:rPr>
                        <a:t>Tier-2 5G NTN</a:t>
                      </a:r>
                      <a:r>
                        <a:rPr lang="zh-TW" altLang="en-US" sz="1600" b="1" dirty="0">
                          <a:solidFill>
                            <a:srgbClr val="002060"/>
                          </a:solidFill>
                          <a:latin typeface="Calibri" panose="020F0502020204030204" pitchFamily="34" charset="0"/>
                          <a:ea typeface="微軟正黑體" panose="020B0604030504040204" pitchFamily="34" charset="-120"/>
                        </a:rPr>
                        <a:t>標準</a:t>
                      </a:r>
                      <a:r>
                        <a:rPr lang="en-US" altLang="zh-TW" sz="1600" b="1" dirty="0">
                          <a:solidFill>
                            <a:srgbClr val="002060"/>
                          </a:solidFill>
                          <a:latin typeface="Calibri" panose="020F0502020204030204" pitchFamily="34" charset="0"/>
                          <a:ea typeface="微軟正黑體" panose="020B0604030504040204" pitchFamily="34" charset="-120"/>
                        </a:rPr>
                        <a:t> </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688807225"/>
                  </a:ext>
                </a:extLst>
              </a:tr>
              <a:tr h="324000">
                <a:tc>
                  <a:txBody>
                    <a:bodyPr/>
                    <a:lstStyle/>
                    <a:p>
                      <a:pPr marL="0" indent="0" algn="ctr">
                        <a:buFont typeface="Arial" panose="020B0604020202020204" pitchFamily="34" charset="0"/>
                        <a:buNone/>
                      </a:pP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支援</a:t>
                      </a:r>
                      <a:r>
                        <a:rPr lang="en-US" altLang="zh-TW"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Mesh</a:t>
                      </a: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網路通訊協定</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srgbClr val="002060"/>
                          </a:solidFill>
                          <a:latin typeface="Calibri" panose="020F0502020204030204" pitchFamily="34" charset="0"/>
                          <a:ea typeface="微軟正黑體" panose="020B0604030504040204" pitchFamily="34" charset="-120"/>
                        </a:rPr>
                        <a:t>納入規劃 </a:t>
                      </a:r>
                      <a:r>
                        <a:rPr lang="en-US" altLang="zh-TW" sz="1600" b="1" dirty="0">
                          <a:solidFill>
                            <a:srgbClr val="002060"/>
                          </a:solidFill>
                          <a:latin typeface="Calibri" panose="020F0502020204030204" pitchFamily="34" charset="0"/>
                          <a:ea typeface="微軟正黑體" panose="020B0604030504040204" pitchFamily="34" charset="-120"/>
                        </a:rPr>
                        <a:t>(Transparent mode NTN)</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3044007850"/>
                  </a:ext>
                </a:extLst>
              </a:tr>
              <a:tr h="540000">
                <a:tc>
                  <a:txBody>
                    <a:bodyPr/>
                    <a:lstStyle/>
                    <a:p>
                      <a:pPr marL="0" indent="0" algn="ctr">
                        <a:buFont typeface="Arial" panose="020B0604020202020204" pitchFamily="34" charset="0"/>
                        <a:buNone/>
                      </a:pP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具備跳頻能力跳頻抗干擾或自動移頻能力</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solidFill>
                            <a:srgbClr val="002060"/>
                          </a:solidFill>
                          <a:latin typeface="Calibri" panose="020F0502020204030204" pitchFamily="34" charset="0"/>
                          <a:ea typeface="微軟正黑體" panose="020B0604030504040204" pitchFamily="34" charset="-120"/>
                        </a:rPr>
                        <a:t>納入規劃</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111740915"/>
                  </a:ext>
                </a:extLst>
              </a:tr>
              <a:tr h="360000">
                <a:tc>
                  <a:txBody>
                    <a:bodyPr/>
                    <a:lstStyle/>
                    <a:p>
                      <a:pPr marL="0" indent="0" algn="ctr">
                        <a:buFont typeface="Arial" panose="020B0604020202020204" pitchFamily="34" charset="0"/>
                        <a:buNone/>
                      </a:pP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支援群播封包能力</a:t>
                      </a:r>
                    </a:p>
                  </a:txBody>
                  <a:tcPr anchor="ctr"/>
                </a:tc>
                <a:tc>
                  <a:txBody>
                    <a:bodyPr/>
                    <a:lstStyle/>
                    <a:p>
                      <a:pPr algn="ctr"/>
                      <a:r>
                        <a:rPr lang="zh-TW" altLang="en-US" sz="1600" b="1" dirty="0">
                          <a:solidFill>
                            <a:srgbClr val="002060"/>
                          </a:solidFill>
                          <a:latin typeface="Calibri" panose="020F0502020204030204" pitchFamily="34" charset="0"/>
                          <a:ea typeface="微軟正黑體" panose="020B0604030504040204" pitchFamily="34" charset="-120"/>
                        </a:rPr>
                        <a:t>提供群播協定 </a:t>
                      </a:r>
                      <a:r>
                        <a:rPr lang="en-US" altLang="zh-TW" sz="1600" b="1" dirty="0">
                          <a:solidFill>
                            <a:srgbClr val="002060"/>
                          </a:solidFill>
                          <a:latin typeface="Calibri" panose="020F0502020204030204" pitchFamily="34" charset="0"/>
                          <a:ea typeface="微軟正黑體" panose="020B0604030504040204" pitchFamily="34" charset="-120"/>
                        </a:rPr>
                        <a:t>RFC</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15295900"/>
                  </a:ext>
                </a:extLst>
              </a:tr>
            </a:tbl>
          </a:graphicData>
        </a:graphic>
      </p:graphicFrame>
      <p:graphicFrame>
        <p:nvGraphicFramePr>
          <p:cNvPr id="75" name="表格 74">
            <a:extLst>
              <a:ext uri="{FF2B5EF4-FFF2-40B4-BE49-F238E27FC236}">
                <a16:creationId xmlns:a16="http://schemas.microsoft.com/office/drawing/2014/main" id="{F3498322-57A8-12C7-CE3A-9088D46F1ACA}"/>
              </a:ext>
            </a:extLst>
          </p:cNvPr>
          <p:cNvGraphicFramePr>
            <a:graphicFrameLocks noGrp="1"/>
          </p:cNvGraphicFramePr>
          <p:nvPr/>
        </p:nvGraphicFramePr>
        <p:xfrm>
          <a:off x="5563702" y="1072948"/>
          <a:ext cx="6191137" cy="5378401"/>
        </p:xfrm>
        <a:graphic>
          <a:graphicData uri="http://schemas.openxmlformats.org/drawingml/2006/table">
            <a:tbl>
              <a:tblPr firstRow="1" bandRow="1">
                <a:tableStyleId>{8A107856-5554-42FB-B03E-39F5DBC370BA}</a:tableStyleId>
              </a:tblPr>
              <a:tblGrid>
                <a:gridCol w="571275">
                  <a:extLst>
                    <a:ext uri="{9D8B030D-6E8A-4147-A177-3AD203B41FA5}">
                      <a16:colId xmlns:a16="http://schemas.microsoft.com/office/drawing/2014/main" val="2488548919"/>
                    </a:ext>
                  </a:extLst>
                </a:gridCol>
                <a:gridCol w="2547053">
                  <a:extLst>
                    <a:ext uri="{9D8B030D-6E8A-4147-A177-3AD203B41FA5}">
                      <a16:colId xmlns:a16="http://schemas.microsoft.com/office/drawing/2014/main" val="6750268"/>
                    </a:ext>
                  </a:extLst>
                </a:gridCol>
                <a:gridCol w="3072809">
                  <a:extLst>
                    <a:ext uri="{9D8B030D-6E8A-4147-A177-3AD203B41FA5}">
                      <a16:colId xmlns:a16="http://schemas.microsoft.com/office/drawing/2014/main" val="2329324532"/>
                    </a:ext>
                  </a:extLst>
                </a:gridCol>
              </a:tblGrid>
              <a:tr h="614998">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chemeClr val="bg1"/>
                          </a:solidFill>
                          <a:effectLst/>
                          <a:uLnTx/>
                          <a:uFillTx/>
                          <a:latin typeface="Calibri" panose="020F0502020204030204" pitchFamily="34" charset="0"/>
                          <a:ea typeface="微軟正黑體" panose="020B0604030504040204" pitchFamily="34" charset="-120"/>
                        </a:rPr>
                        <a:t>關鍵技術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hMerge="1">
                  <a:txBody>
                    <a:bodyPr/>
                    <a:lstStyle/>
                    <a:p>
                      <a:endParaRPr dirty="0"/>
                    </a:p>
                  </a:txBody>
                  <a:tcPr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800" b="1" kern="1200" dirty="0">
                          <a:solidFill>
                            <a:schemeClr val="bg1"/>
                          </a:solidFill>
                          <a:latin typeface="Calibri" panose="020F0502020204030204" pitchFamily="34" charset="0"/>
                          <a:ea typeface="微軟正黑體" panose="020B0604030504040204" pitchFamily="34" charset="-120"/>
                        </a:rPr>
                        <a:t>研發目標</a:t>
                      </a:r>
                      <a:r>
                        <a:rPr lang="en-US" altLang="zh-TW" sz="1800" b="1" kern="1200" dirty="0">
                          <a:solidFill>
                            <a:schemeClr val="bg1"/>
                          </a:solidFill>
                          <a:latin typeface="Calibri" panose="020F0502020204030204" pitchFamily="34" charset="0"/>
                          <a:ea typeface="微軟正黑體" panose="020B0604030504040204" pitchFamily="34" charset="-120"/>
                        </a:rPr>
                        <a:t>/</a:t>
                      </a:r>
                      <a:r>
                        <a:rPr lang="zh-TW" altLang="en-US" sz="1800" b="1" kern="1200" dirty="0">
                          <a:solidFill>
                            <a:schemeClr val="bg1"/>
                          </a:solidFill>
                          <a:latin typeface="Calibri" panose="020F0502020204030204" pitchFamily="34" charset="0"/>
                          <a:ea typeface="微軟正黑體" panose="020B0604030504040204" pitchFamily="34" charset="-120"/>
                        </a:rPr>
                        <a:t>規格</a:t>
                      </a:r>
                      <a:endParaRPr lang="zh-TW" altLang="en-US" sz="1800" b="1" kern="1200" dirty="0">
                        <a:solidFill>
                          <a:schemeClr val="bg1"/>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1572346378"/>
                  </a:ext>
                </a:extLst>
              </a:tr>
              <a:tr h="506468">
                <a:tc rowSpan="2">
                  <a:txBody>
                    <a:bodyPr/>
                    <a:lstStyle/>
                    <a:p>
                      <a:pPr marL="0" indent="0" algn="ctr">
                        <a:buFont typeface="Arial" panose="020B0604020202020204" pitchFamily="34" charset="0"/>
                        <a:buNone/>
                      </a:pP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網路管理系統</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1" kern="1200" dirty="0">
                          <a:solidFill>
                            <a:srgbClr val="002060"/>
                          </a:solidFill>
                          <a:latin typeface="Calibri" panose="020F0502020204030204" pitchFamily="34" charset="0"/>
                          <a:ea typeface="微軟正黑體" panose="020B0604030504040204" pitchFamily="34" charset="-120"/>
                        </a:rPr>
                        <a:t>數位分身</a:t>
                      </a:r>
                      <a:r>
                        <a:rPr lang="en-US" altLang="zh-TW" sz="1600" b="1" kern="1200" dirty="0">
                          <a:solidFill>
                            <a:srgbClr val="002060"/>
                          </a:solidFill>
                          <a:latin typeface="Calibri" panose="020F0502020204030204" pitchFamily="34" charset="0"/>
                          <a:ea typeface="微軟正黑體" panose="020B0604030504040204" pitchFamily="34" charset="-120"/>
                        </a:rPr>
                        <a:t>--</a:t>
                      </a:r>
                      <a:r>
                        <a:rPr lang="zh-TW" altLang="en-US" sz="1600" b="1" kern="1200" dirty="0">
                          <a:solidFill>
                            <a:srgbClr val="002060"/>
                          </a:solidFill>
                          <a:latin typeface="Calibri" panose="020F0502020204030204" pitchFamily="34" charset="0"/>
                          <a:ea typeface="微軟正黑體" panose="020B0604030504040204" pitchFamily="34" charset="-120"/>
                        </a:rPr>
                        <a:t>環境感知技術</a:t>
                      </a:r>
                      <a:endParaRPr lang="en-US" altLang="zh-TW" sz="1600" b="1" kern="1200" baseline="0" dirty="0">
                        <a:solidFill>
                          <a:srgbClr val="002060"/>
                        </a:solidFill>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CE8"/>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異常干擾辨識率</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&gt;0.8</a:t>
                      </a:r>
                      <a:endParaRPr lang="zh-TW" altLang="en-US" sz="1600" b="1" baseline="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CE8"/>
                    </a:solidFill>
                  </a:tcPr>
                </a:tc>
                <a:extLst>
                  <a:ext uri="{0D108BD9-81ED-4DB2-BD59-A6C34878D82A}">
                    <a16:rowId xmlns:a16="http://schemas.microsoft.com/office/drawing/2014/main" val="3977557810"/>
                  </a:ext>
                </a:extLst>
              </a:tr>
              <a:tr h="1055625">
                <a:tc vMerge="1">
                  <a:txBody>
                    <a:bodyPr/>
                    <a:lstStyle/>
                    <a:p>
                      <a:pPr marL="0" indent="0" algn="ctr">
                        <a:buFont typeface="Arial" panose="020B0604020202020204" pitchFamily="34" charset="0"/>
                        <a:buNone/>
                      </a:pPr>
                      <a:endPar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600" b="1" kern="1200" baseline="0" dirty="0">
                          <a:solidFill>
                            <a:srgbClr val="002060"/>
                          </a:solidFill>
                          <a:ea typeface="微軟正黑體" panose="020B0604030504040204" pitchFamily="34" charset="-120"/>
                        </a:rPr>
                        <a:t>LLM</a:t>
                      </a:r>
                      <a:r>
                        <a:rPr lang="zh-TW" altLang="en-US" sz="1600" b="1" kern="1200" baseline="0" dirty="0">
                          <a:solidFill>
                            <a:srgbClr val="002060"/>
                          </a:solidFill>
                          <a:ea typeface="微軟正黑體" panose="020B0604030504040204" pitchFamily="34" charset="-120"/>
                        </a:rPr>
                        <a:t> 語音無人機任務分派</a:t>
                      </a:r>
                      <a:endParaRPr lang="zh-TW" altLang="en-US"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可支援任務目標互動比例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&gt;</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0.9</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任務成功執行率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&gt;</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9662611"/>
                  </a:ext>
                </a:extLst>
              </a:tr>
              <a:tr h="614998">
                <a:tc rowSpan="2">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rPr>
                        <a:t>網路智能控制</a:t>
                      </a:r>
                      <a:endParaRPr lang="en-US" altLang="zh-TW"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rPr>
                        <a:t>NTN</a:t>
                      </a:r>
                      <a:r>
                        <a:rPr lang="zh-TW" altLang="en-US"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rPr>
                        <a:t> </a:t>
                      </a:r>
                      <a:r>
                        <a:rPr lang="en-US" altLang="zh-TW"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rPr>
                        <a:t>Node </a:t>
                      </a:r>
                      <a:r>
                        <a:rPr lang="zh-TW" altLang="en-US"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rPr>
                        <a:t>波束管理</a:t>
                      </a:r>
                      <a:endParaRPr lang="en-US" altLang="zh-TW"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0.1</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秒切換一次波束</a:t>
                      </a:r>
                      <a:endPar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使用者搜尋時間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&lt;</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1</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秒</a:t>
                      </a:r>
                      <a:endPar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6812623"/>
                  </a:ext>
                </a:extLst>
              </a:tr>
              <a:tr h="947096">
                <a:tc vMerge="1">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600" b="1" kern="1200" baseline="0" dirty="0">
                        <a:solidFill>
                          <a:srgbClr val="002060"/>
                        </a:solidFill>
                        <a:ea typeface="微軟正黑體" panose="020B0604030504040204" pitchFamily="34" charset="-120"/>
                      </a:endParaRPr>
                    </a:p>
                  </a:txBody>
                  <a:tcPr anchor="ctr">
                    <a:solidFill>
                      <a:schemeClr val="accent2">
                        <a:lumMod val="75000"/>
                      </a:schemeClr>
                    </a:solidFill>
                  </a:tcPr>
                </a:tc>
                <a:tc>
                  <a:txBody>
                    <a:bodyPr/>
                    <a:lstStyle/>
                    <a:p>
                      <a:pPr marL="0" indent="0" algn="ctr">
                        <a:buFont typeface="Arial" panose="020B0604020202020204" pitchFamily="34" charset="0"/>
                        <a:buNone/>
                      </a:pPr>
                      <a:r>
                        <a:rPr lang="en-US" altLang="zh-TW" sz="1600" b="1" kern="1200" dirty="0">
                          <a:solidFill>
                            <a:srgbClr val="002060"/>
                          </a:solidFill>
                          <a:latin typeface="Calibri" panose="020F0502020204030204" pitchFamily="34" charset="0"/>
                          <a:ea typeface="微軟正黑體" panose="020B0604030504040204" pitchFamily="34" charset="-120"/>
                        </a:rPr>
                        <a:t>NTN</a:t>
                      </a:r>
                      <a:r>
                        <a:rPr lang="zh-TW" altLang="en-US" sz="1600" b="1" kern="1200" dirty="0">
                          <a:solidFill>
                            <a:srgbClr val="002060"/>
                          </a:solidFill>
                          <a:latin typeface="Calibri" panose="020F0502020204030204" pitchFamily="34" charset="0"/>
                          <a:ea typeface="微軟正黑體" panose="020B0604030504040204" pitchFamily="34" charset="-120"/>
                        </a:rPr>
                        <a:t> </a:t>
                      </a:r>
                      <a:r>
                        <a:rPr lang="en-US" altLang="zh-TW" sz="1600" b="1" kern="1200" dirty="0">
                          <a:solidFill>
                            <a:srgbClr val="002060"/>
                          </a:solidFill>
                          <a:latin typeface="Calibri" panose="020F0502020204030204" pitchFamily="34" charset="0"/>
                          <a:ea typeface="微軟正黑體" panose="020B0604030504040204" pitchFamily="34" charset="-120"/>
                        </a:rPr>
                        <a:t>Mesh </a:t>
                      </a:r>
                      <a:r>
                        <a:rPr lang="zh-TW" altLang="en-US" sz="1600" b="1" kern="1200" dirty="0">
                          <a:solidFill>
                            <a:srgbClr val="002060"/>
                          </a:solidFill>
                          <a:latin typeface="Calibri" panose="020F0502020204030204" pitchFamily="34" charset="0"/>
                          <a:ea typeface="微軟正黑體" panose="020B0604030504040204" pitchFamily="34" charset="-120"/>
                        </a:rPr>
                        <a:t>路由</a:t>
                      </a:r>
                      <a:endParaRPr lang="en-US" altLang="zh-TW" sz="1600" b="1" kern="1200" dirty="0">
                        <a:solidFill>
                          <a:srgbClr val="002060"/>
                        </a:solidFill>
                        <a:latin typeface="Calibri" panose="020F0502020204030204" pitchFamily="34" charset="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基於</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OLSR (RFC 7181)</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與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NHDP (RFC</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6130)</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，研析可支援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3GPP NTN Mesh </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rPr>
                        <a:t>的路由協定</a:t>
                      </a:r>
                      <a:endPar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506810565"/>
                  </a:ext>
                </a:extLst>
              </a:tr>
              <a:tr h="826990">
                <a:tc rowSpan="2">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rPr>
                        <a:t>干擾管理電路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1" kern="1200" dirty="0">
                          <a:solidFill>
                            <a:srgbClr val="002060"/>
                          </a:solidFill>
                          <a:latin typeface="Calibri" panose="020F0502020204030204" pitchFamily="34" charset="0"/>
                          <a:ea typeface="微軟正黑體" panose="020B0604030504040204" pitchFamily="34" charset="-120"/>
                        </a:rPr>
                        <a:t>干擾管理</a:t>
                      </a:r>
                      <a:r>
                        <a:rPr lang="zh-TW" altLang="en-US" sz="1600" b="1" kern="1200" baseline="0" dirty="0">
                          <a:solidFill>
                            <a:srgbClr val="002060"/>
                          </a:solidFill>
                          <a:latin typeface="Century Gothic" panose="020B0502020202020204" pitchFamily="34" charset="0"/>
                          <a:ea typeface="微軟正黑體" panose="020B0604030504040204" pitchFamily="34" charset="-120"/>
                          <a:cs typeface="Times New Roman" panose="02020603050405020304" pitchFamily="18" charset="0"/>
                        </a:rPr>
                        <a:t>方法</a:t>
                      </a:r>
                      <a:endPar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TW" altLang="en-US" sz="1600" b="1" kern="1200" dirty="0">
                          <a:solidFill>
                            <a:srgbClr val="002060"/>
                          </a:solidFill>
                          <a:latin typeface="Calibri" panose="020F0502020204030204" pitchFamily="34" charset="0"/>
                          <a:ea typeface="微軟正黑體" panose="020B0604030504040204" pitchFamily="34" charset="-120"/>
                        </a:rPr>
                        <a:t>在訊雜比</a:t>
                      </a:r>
                      <a:r>
                        <a:rPr lang="en-US" altLang="zh-TW" sz="1600" b="1" kern="1200" dirty="0">
                          <a:solidFill>
                            <a:srgbClr val="002060"/>
                          </a:solidFill>
                          <a:latin typeface="Calibri" panose="020F0502020204030204" pitchFamily="34" charset="0"/>
                          <a:ea typeface="微軟正黑體" panose="020B0604030504040204" pitchFamily="34" charset="-120"/>
                        </a:rPr>
                        <a:t>6dB </a:t>
                      </a:r>
                      <a:r>
                        <a:rPr lang="zh-TW" altLang="en-US" sz="1600" b="1" kern="1200" dirty="0">
                          <a:solidFill>
                            <a:srgbClr val="002060"/>
                          </a:solidFill>
                          <a:latin typeface="Calibri" panose="020F0502020204030204" pitchFamily="34" charset="0"/>
                          <a:ea typeface="微軟正黑體" panose="020B0604030504040204" pitchFamily="34" charset="-120"/>
                        </a:rPr>
                        <a:t>以及通訊頻寬</a:t>
                      </a:r>
                      <a:br>
                        <a:rPr lang="en-US" altLang="zh-TW" sz="1600" b="1" kern="1200" dirty="0">
                          <a:solidFill>
                            <a:srgbClr val="002060"/>
                          </a:solidFill>
                          <a:latin typeface="Calibri" panose="020F0502020204030204" pitchFamily="34" charset="0"/>
                          <a:ea typeface="微軟正黑體" panose="020B0604030504040204" pitchFamily="34" charset="-120"/>
                        </a:rPr>
                      </a:br>
                      <a:r>
                        <a:rPr lang="en-US" altLang="zh-TW" sz="1600" b="1" kern="1200" dirty="0">
                          <a:solidFill>
                            <a:srgbClr val="002060"/>
                          </a:solidFill>
                          <a:latin typeface="Calibri" panose="020F0502020204030204" pitchFamily="34" charset="0"/>
                          <a:ea typeface="微軟正黑體" panose="020B0604030504040204" pitchFamily="34" charset="-120"/>
                        </a:rPr>
                        <a:t>20 MHz </a:t>
                      </a:r>
                      <a:r>
                        <a:rPr lang="zh-TW" altLang="en-US" sz="1600" b="1" kern="1200" dirty="0">
                          <a:solidFill>
                            <a:srgbClr val="002060"/>
                          </a:solidFill>
                          <a:latin typeface="Calibri" panose="020F0502020204030204" pitchFamily="34" charset="0"/>
                          <a:ea typeface="微軟正黑體" panose="020B0604030504040204" pitchFamily="34" charset="-120"/>
                        </a:rPr>
                        <a:t>的情況下，傳輸速率 </a:t>
                      </a:r>
                      <a:r>
                        <a:rPr lang="zh-TW" altLang="en-US" sz="1600" b="1" kern="1200" dirty="0">
                          <a:solidFill>
                            <a:srgbClr val="002060"/>
                          </a:solidFill>
                          <a:latin typeface="Calibri" panose="020F0502020204030204" pitchFamily="34" charset="0"/>
                          <a:ea typeface="微軟正黑體" panose="020B0604030504040204" pitchFamily="34" charset="-120"/>
                          <a:sym typeface="Symbol" panose="05050102010706020507" pitchFamily="18" charset="2"/>
                        </a:rPr>
                        <a:t></a:t>
                      </a:r>
                      <a:r>
                        <a:rPr lang="zh-TW" altLang="en-US" sz="1600" b="1" kern="1200" dirty="0">
                          <a:solidFill>
                            <a:srgbClr val="002060"/>
                          </a:solidFill>
                          <a:latin typeface="Calibri" panose="020F0502020204030204" pitchFamily="34" charset="0"/>
                          <a:ea typeface="微軟正黑體" panose="020B0604030504040204" pitchFamily="34" charset="-120"/>
                        </a:rPr>
                        <a:t> </a:t>
                      </a:r>
                      <a:r>
                        <a:rPr lang="en-US" altLang="zh-TW" sz="1600" b="1" kern="1200" dirty="0">
                          <a:solidFill>
                            <a:srgbClr val="002060"/>
                          </a:solidFill>
                          <a:latin typeface="Calibri" panose="020F0502020204030204" pitchFamily="34" charset="0"/>
                          <a:ea typeface="微軟正黑體" panose="020B0604030504040204" pitchFamily="34" charset="-120"/>
                        </a:rPr>
                        <a:t>12 Mbps</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60667081"/>
                  </a:ext>
                </a:extLst>
              </a:tr>
              <a:tr h="812226">
                <a:tc vMerge="1">
                  <a:txBody>
                    <a:bodyPr/>
                    <a:lstStyle/>
                    <a:p>
                      <a:pPr marL="0" indent="0" algn="ctr">
                        <a:buFont typeface="Arial" panose="020B0604020202020204" pitchFamily="34" charset="0"/>
                        <a:buNone/>
                      </a:pPr>
                      <a:endParaRPr lang="zh-TW" altLang="en-US" sz="1600" b="1" kern="1200" dirty="0">
                        <a:solidFill>
                          <a:schemeClr val="bg1"/>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600" b="1" kern="1200" dirty="0">
                          <a:solidFill>
                            <a:srgbClr val="002060"/>
                          </a:solidFill>
                          <a:latin typeface="Calibri" panose="020F0502020204030204" pitchFamily="34" charset="0"/>
                          <a:ea typeface="微軟正黑體" panose="020B0604030504040204" pitchFamily="34" charset="-120"/>
                        </a:rPr>
                        <a:t>抗干擾通訊模組</a:t>
                      </a:r>
                      <a:endParaRPr lang="zh-TW" altLang="en-US" sz="1600" b="1" kern="12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285750" indent="-285750" algn="l">
                        <a:buFont typeface="Wingdings" panose="05000000000000000000" pitchFamily="2" charset="2"/>
                        <a:buChar char="l"/>
                      </a:pP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跳頻速率 ≧ </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1000</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跳</a:t>
                      </a:r>
                      <a:r>
                        <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a:t>
                      </a:r>
                      <a:r>
                        <a:rPr kumimoji="0" lang="zh-TW" altLang="en-US"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rPr>
                        <a:t>秒</a:t>
                      </a:r>
                      <a:endParaRPr kumimoji="0" lang="en-US" altLang="zh-TW" sz="1600" b="1" i="0" u="none" strike="noStrike" kern="1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mn-cs"/>
                      </a:endParaRPr>
                    </a:p>
                    <a:p>
                      <a:pPr marL="285750" indent="-285750" algn="l">
                        <a:buFont typeface="Wingdings" panose="05000000000000000000" pitchFamily="2" charset="2"/>
                        <a:buChar char="l"/>
                      </a:pPr>
                      <a:r>
                        <a:rPr kumimoji="0" lang="zh-TW" altLang="en-US" sz="16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Times New Roman" panose="02020603050405020304" pitchFamily="18" charset="0"/>
                        </a:rPr>
                        <a:t>跳頻處理增益 </a:t>
                      </a:r>
                      <a:r>
                        <a:rPr kumimoji="0" lang="en" altLang="zh-TW" sz="1600" b="1" i="0" u="none" strike="noStrike" kern="1200" cap="none" spc="0" normalizeH="0" baseline="0" noProof="0" dirty="0">
                          <a:ln>
                            <a:noFill/>
                          </a:ln>
                          <a:solidFill>
                            <a:srgbClr val="002060"/>
                          </a:solidFill>
                          <a:effectLst/>
                          <a:uLnTx/>
                          <a:uFillTx/>
                          <a:latin typeface="Calibri" panose="020F0502020204030204" pitchFamily="34" charset="0"/>
                          <a:ea typeface="Microsoft JhengHei" panose="020B0604030504040204" pitchFamily="34" charset="-120"/>
                          <a:cs typeface="Times New Roman" panose="02020603050405020304" pitchFamily="18" charset="0"/>
                        </a:rPr>
                        <a:t>≧ 13dB</a:t>
                      </a:r>
                      <a:endParaRPr lang="zh-TW" altLang="en-US" sz="1600" b="1" baseline="30000" dirty="0">
                        <a:solidFill>
                          <a:srgbClr val="002060"/>
                        </a:solidFill>
                        <a:latin typeface="Calibri" panose="020F0502020204030204" pitchFamily="34" charset="0"/>
                        <a:ea typeface="微軟正黑體"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56816405"/>
                  </a:ext>
                </a:extLst>
              </a:tr>
            </a:tbl>
          </a:graphicData>
        </a:graphic>
      </p:graphicFrame>
    </p:spTree>
    <p:extLst>
      <p:ext uri="{BB962C8B-B14F-4D97-AF65-F5344CB8AC3E}">
        <p14:creationId xmlns:p14="http://schemas.microsoft.com/office/powerpoint/2010/main" val="3935403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91E7C01-2D05-415E-8D5F-24995407AB0C}"/>
              </a:ext>
            </a:extLst>
          </p:cNvPr>
          <p:cNvGraphicFramePr>
            <a:graphicFrameLocks noGrp="1"/>
          </p:cNvGraphicFramePr>
          <p:nvPr>
            <p:extLst>
              <p:ext uri="{D42A27DB-BD31-4B8C-83A1-F6EECF244321}">
                <p14:modId xmlns:p14="http://schemas.microsoft.com/office/powerpoint/2010/main" val="719885743"/>
              </p:ext>
            </p:extLst>
          </p:nvPr>
        </p:nvGraphicFramePr>
        <p:xfrm>
          <a:off x="75487" y="476997"/>
          <a:ext cx="12041025" cy="5950180"/>
        </p:xfrm>
        <a:graphic>
          <a:graphicData uri="http://schemas.openxmlformats.org/drawingml/2006/table">
            <a:tbl>
              <a:tblPr firstRow="1" firstCol="1" bandRow="1">
                <a:tableStyleId>{3B4B98B0-60AC-42C2-AFA5-B58CD77FA1E5}</a:tableStyleId>
              </a:tblPr>
              <a:tblGrid>
                <a:gridCol w="5903282">
                  <a:extLst>
                    <a:ext uri="{9D8B030D-6E8A-4147-A177-3AD203B41FA5}">
                      <a16:colId xmlns:a16="http://schemas.microsoft.com/office/drawing/2014/main" val="3236246287"/>
                    </a:ext>
                  </a:extLst>
                </a:gridCol>
                <a:gridCol w="6137743">
                  <a:extLst>
                    <a:ext uri="{9D8B030D-6E8A-4147-A177-3AD203B41FA5}">
                      <a16:colId xmlns:a16="http://schemas.microsoft.com/office/drawing/2014/main" val="4154787583"/>
                    </a:ext>
                  </a:extLst>
                </a:gridCol>
              </a:tblGrid>
              <a:tr h="359092">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zh-TW" altLang="en-US" sz="1400" u="none" strike="noStrike" kern="12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審查意見回覆</a:t>
                      </a:r>
                      <a:endParaRPr kumimoji="0" lang="zh-TW"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hMerge="1">
                  <a:txBody>
                    <a:bodyPr/>
                    <a:lstStyle/>
                    <a:p>
                      <a:pPr algn="ctr">
                        <a:lnSpc>
                          <a:spcPts val="2000"/>
                        </a:lnSpc>
                        <a:spcAft>
                          <a:spcPts val="0"/>
                        </a:spcAft>
                      </a:pP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499179557"/>
                  </a:ext>
                </a:extLst>
              </a:tr>
              <a:tr h="277513">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ts val="1500"/>
                        </a:lnSpc>
                        <a:spcAft>
                          <a:spcPts val="0"/>
                        </a:spcAft>
                      </a:pP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審查意見</a:t>
                      </a: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500"/>
                        </a:lnSpc>
                        <a:spcAft>
                          <a:spcPts val="0"/>
                        </a:spcAft>
                      </a:pPr>
                      <a:r>
                        <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rPr>
                        <a:t>回覆說明</a:t>
                      </a:r>
                    </a:p>
                  </a:txBody>
                  <a:tcPr marL="65270" marR="65270" marT="0" marB="0" anchor="ctr"/>
                </a:tc>
                <a:extLst>
                  <a:ext uri="{0D108BD9-81ED-4DB2-BD59-A6C34878D82A}">
                    <a16:rowId xmlns:a16="http://schemas.microsoft.com/office/drawing/2014/main" val="3419071113"/>
                  </a:ext>
                </a:extLst>
              </a:tr>
              <a:tr h="327828">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nSpc>
                          <a:spcPts val="1500"/>
                        </a:lnSpc>
                        <a:spcAft>
                          <a:spcPts val="0"/>
                        </a:spcAft>
                      </a:pPr>
                      <a:r>
                        <a:rPr lang="zh-TW" sz="1400" b="1" u="sng" kern="100" dirty="0">
                          <a:effectLst/>
                          <a:latin typeface="Times New Roman" panose="02020603050405020304" pitchFamily="18" charset="0"/>
                          <a:ea typeface="標楷體" panose="03000509000000000000" pitchFamily="65" charset="-120"/>
                          <a:cs typeface="Times New Roman" panose="02020603050405020304" pitchFamily="18" charset="0"/>
                        </a:rPr>
                        <a:t>審查意見</a:t>
                      </a:r>
                      <a:r>
                        <a:rPr lang="en-US" altLang="zh-TW" sz="1400" b="1" u="sng" kern="1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nSpc>
                          <a:spcPts val="1500"/>
                        </a:lnSpc>
                        <a:spcAft>
                          <a:spcPts val="0"/>
                        </a:spcAft>
                      </a:pPr>
                      <a:r>
                        <a:rPr lang="en-US" sz="1400" kern="1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088087980"/>
                  </a:ext>
                </a:extLst>
              </a:tr>
              <a:tr h="23622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just" defTabSz="912813">
                        <a:lnSpc>
                          <a:spcPts val="150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4-2.</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為了有效的防護策略，本研究擬開發具備自動組網與中繼轉發之</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mesh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網路，並使用跳頻、移頻等抗干擾的技術來提高通訊系統的強韌性，達到更廣的覆蓋範圍與更高的通訊穩定度外，同時也將導入人工智慧，為通訊網路系統賦予智能，藉由發展環境感知模組，動態監測通訊環境的多種參數，包括接收訊號強度指標、訊號雜訊比以及干擾樣態等，偵測與定位干擾的存在或可疑訊號。本計畫分成三個子計畫執行，其中，總計畫項下又有勞務委託服務費用，包含第一年的開發網路管理平台</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(350</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萬元</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，以及第二年的優化網路管理平台</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(100</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萬元</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，請說明該勞務委託與總計畫及各子計畫彼此如何協作，該勞務委託服務的驗收指標為何？</a:t>
                      </a:r>
                      <a:endParaRPr 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500"/>
                        </a:lnSpc>
                      </a:pPr>
                      <a:r>
                        <a:rPr lang="zh-TW"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網路管理平台的勞務委託主要包含計畫驗測所需的軟體功能，驗收項目包括</a:t>
                      </a:r>
                    </a:p>
                    <a:p>
                      <a:pPr algn="just">
                        <a:lnSpc>
                          <a:spcPts val="1500"/>
                        </a:lnSpc>
                      </a:pPr>
                      <a:r>
                        <a:rPr lang="en-US"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(1) </a:t>
                      </a:r>
                      <a:r>
                        <a:rPr lang="zh-TW"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設備管理功能</a:t>
                      </a:r>
                      <a:r>
                        <a:rPr lang="en-US"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驗收指標為顯示設備資訊與管理指令，設備資訊如型號、編號、位置、連線狀態或其它有益於驗測之資訊或顯示設計，管理指令如設備註冊、編輯、註銷或其它有益於驗冊之功能設計</a:t>
                      </a:r>
                      <a:r>
                        <a:rPr lang="en-US"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 </a:t>
                      </a:r>
                    </a:p>
                    <a:p>
                      <a:pPr algn="just">
                        <a:lnSpc>
                          <a:spcPts val="1500"/>
                        </a:lnSpc>
                      </a:pPr>
                      <a:r>
                        <a:rPr lang="en-US"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(2) </a:t>
                      </a:r>
                      <a:r>
                        <a:rPr lang="zh-TW"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圖資導入</a:t>
                      </a:r>
                      <a:r>
                        <a:rPr lang="en-US"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驗收指標為具備導入地圖圖資與額外資訊能力，額外資訊如限航區、干擾強度或其它有益於驗測之資訊或顯示設計</a:t>
                      </a:r>
                      <a:r>
                        <a:rPr lang="en-US"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gn="just">
                        <a:lnSpc>
                          <a:spcPts val="1500"/>
                        </a:lnSpc>
                      </a:pPr>
                      <a:r>
                        <a:rPr lang="en-US"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(3) </a:t>
                      </a:r>
                      <a:r>
                        <a:rPr lang="zh-TW"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任務管理</a:t>
                      </a:r>
                      <a:r>
                        <a:rPr lang="en-US"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驗收指標為具備任務資訊顯示與任務管理指令，任務資訊顯示如任務編號、任務名稱、任務狀態或其它有助於驗測之資訊與顯示設計，任務管理指令如任務新增、規劃、儲存、執行或其它有益於驗測之功能設計</a:t>
                      </a:r>
                      <a:r>
                        <a:rPr lang="en-US"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400"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285726872"/>
                  </a:ext>
                </a:extLst>
              </a:tr>
              <a:tr h="2623461">
                <a:tc>
                  <a:txBody>
                    <a:bodyPr/>
                    <a:lstStyle/>
                    <a:p>
                      <a:pPr>
                        <a:lnSpc>
                          <a:spcPts val="1500"/>
                        </a:lnSpc>
                      </a:pPr>
                      <a:r>
                        <a:rPr lang="en-US" altLang="zh-TW" sz="1400" b="1" dirty="0">
                          <a:effectLst/>
                          <a:latin typeface="Times New Roman" panose="02020603050405020304" pitchFamily="18" charset="0"/>
                          <a:ea typeface="標楷體" panose="03000509000000000000" pitchFamily="65" charset="-120"/>
                          <a:cs typeface="Times New Roman" panose="02020603050405020304" pitchFamily="18" charset="0"/>
                        </a:rPr>
                        <a:t>4-3.</a:t>
                      </a:r>
                      <a:r>
                        <a:rPr lang="zh-TW" altLang="zh-TW" sz="1400" b="1" kern="100" dirty="0">
                          <a:effectLst/>
                          <a:latin typeface="Times New Roman" panose="02020603050405020304" pitchFamily="18" charset="0"/>
                          <a:ea typeface="標楷體" panose="03000509000000000000" pitchFamily="65" charset="-120"/>
                          <a:cs typeface="Times New Roman" panose="02020603050405020304" pitchFamily="18" charset="0"/>
                        </a:rPr>
                        <a:t>此外，各技術項目的開發較欠缺具體量化技術指標，部分只列出成功率</a:t>
                      </a:r>
                      <a:r>
                        <a:rPr lang="en-US" altLang="zh-TW" sz="1400" b="1" kern="100" dirty="0">
                          <a:effectLst/>
                          <a:latin typeface="Times New Roman" panose="02020603050405020304" pitchFamily="18" charset="0"/>
                          <a:ea typeface="標楷體" panose="03000509000000000000" pitchFamily="65" charset="-120"/>
                          <a:cs typeface="Times New Roman" panose="02020603050405020304" pitchFamily="18" charset="0"/>
                        </a:rPr>
                        <a:t>90%</a:t>
                      </a:r>
                      <a:r>
                        <a:rPr lang="zh-TW" altLang="zh-TW" sz="1400" b="1" kern="100" dirty="0">
                          <a:effectLst/>
                          <a:latin typeface="Times New Roman" panose="02020603050405020304" pitchFamily="18" charset="0"/>
                          <a:ea typeface="標楷體" panose="03000509000000000000" pitchFamily="65" charset="-120"/>
                          <a:cs typeface="Times New Roman" panose="02020603050405020304" pitchFamily="18" charset="0"/>
                        </a:rPr>
                        <a:t>之類的總體指標，應就技術端提出適當之技術量化指標。</a:t>
                      </a:r>
                    </a:p>
                  </a:txBody>
                  <a:tcPr marL="65270" marR="65270" marT="0" marB="0" anchor="ctr"/>
                </a:tc>
                <a:tc>
                  <a:txBody>
                    <a:bodyPr/>
                    <a:lstStyle/>
                    <a:p>
                      <a:pPr>
                        <a:lnSpc>
                          <a:spcPts val="1500"/>
                        </a:lnSpc>
                        <a:spcAft>
                          <a:spcPts val="0"/>
                        </a:spcAft>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請子計畫一、</a:t>
                      </a:r>
                      <a:r>
                        <a:rPr lang="zh-TW" altLang="en-US" sz="1400" b="1" kern="1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子計畫二</a:t>
                      </a:r>
                      <a:r>
                        <a:rPr lang="zh-TW" altLang="en-US" sz="14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及子計畫三回覆</a:t>
                      </a:r>
                      <a:endParaRPr lang="en-US" altLang="zh-TW" sz="1400" b="1" kern="1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1500"/>
                        </a:lnSpc>
                        <a:spcAft>
                          <a:spcPts val="0"/>
                        </a:spcAft>
                      </a:pP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子計畫一關鍵技術量化指標說明如下：</a:t>
                      </a:r>
                    </a:p>
                    <a:p>
                      <a:pPr>
                        <a:lnSpc>
                          <a:spcPts val="1500"/>
                        </a:lnSpc>
                        <a:spcAft>
                          <a:spcPts val="0"/>
                        </a:spcAft>
                      </a:pP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NTN node</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波束配置技術：每 </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0.1 </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秒切換波束一次，以及使用者搜尋時間</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&lt; 1</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秒。</a:t>
                      </a:r>
                    </a:p>
                    <a:p>
                      <a:pPr>
                        <a:lnSpc>
                          <a:spcPts val="1500"/>
                        </a:lnSpc>
                        <a:spcAft>
                          <a:spcPts val="0"/>
                        </a:spcAft>
                      </a:pP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干擾管理技術：在訊雜比為 </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6dB </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以及通訊頻寬 </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20 MHz </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的情況下，傳輸速率可達 </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12Mbps</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1500"/>
                        </a:lnSpc>
                        <a:spcAft>
                          <a:spcPts val="0"/>
                        </a:spcAft>
                      </a:pP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子計畫二之量化指標為</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p>
                    <a:p>
                      <a:pPr>
                        <a:lnSpc>
                          <a:spcPts val="1500"/>
                        </a:lnSpc>
                        <a:spcAft>
                          <a:spcPts val="0"/>
                        </a:spcAft>
                      </a:pP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設計</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Mesh</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網路架構的通訊模組，以增強無人機的適應性和訊息傳遞效率，通訊成功率達</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90%</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以上。</a:t>
                      </a:r>
                      <a:endPar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1500"/>
                        </a:lnSpc>
                        <a:spcAft>
                          <a:spcPts val="0"/>
                        </a:spcAft>
                      </a:pP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通過多次測試和調整，優化系統效能，確保穩定性和通訊成功率</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(90% </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以上</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1500"/>
                        </a:lnSpc>
                        <a:spcAft>
                          <a:spcPts val="0"/>
                        </a:spcAft>
                      </a:pP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進行模型效能測試，確保任務目標互動比例達到</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80%</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以上的成功率。</a:t>
                      </a:r>
                      <a:endPar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1500"/>
                        </a:lnSpc>
                        <a:spcAft>
                          <a:spcPts val="0"/>
                        </a:spcAft>
                      </a:pP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提升隱式與顯式指令下的決策推理能力，識別目標的準確率達</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80%</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以上。</a:t>
                      </a:r>
                      <a:endPar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1500"/>
                        </a:lnSpc>
                        <a:spcAft>
                          <a:spcPts val="0"/>
                        </a:spcAft>
                      </a:pP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開發壓縮感測干擾偵測與識別演算法，達到</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95%</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以上的偵測率和</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80%</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以上的識別率。</a:t>
                      </a:r>
                      <a:endPar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p>
                      <a:pPr>
                        <a:lnSpc>
                          <a:spcPts val="1500"/>
                        </a:lnSpc>
                        <a:spcAft>
                          <a:spcPts val="0"/>
                        </a:spcAft>
                      </a:pP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6.</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設計干擾源定位技術，定位成功率提升至</a:t>
                      </a:r>
                      <a:r>
                        <a:rPr lang="en-US" altLang="zh-TW"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80%</a:t>
                      </a:r>
                      <a:r>
                        <a:rPr lang="zh-TW" altLang="en-US" sz="12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以上。</a:t>
                      </a:r>
                      <a:endParaRPr lang="zh-TW" altLang="en-US" sz="1400" b="0"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739361161"/>
                  </a:ext>
                </a:extLst>
              </a:tr>
            </a:tbl>
          </a:graphicData>
        </a:graphic>
      </p:graphicFrame>
    </p:spTree>
    <p:extLst>
      <p:ext uri="{BB962C8B-B14F-4D97-AF65-F5344CB8AC3E}">
        <p14:creationId xmlns:p14="http://schemas.microsoft.com/office/powerpoint/2010/main" val="467035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9E94B764-24CC-44E9-980E-E58717E324FB}"/>
              </a:ext>
            </a:extLst>
          </p:cNvPr>
          <p:cNvGraphicFramePr>
            <a:graphicFrameLocks noGrp="1"/>
          </p:cNvGraphicFramePr>
          <p:nvPr>
            <p:extLst>
              <p:ext uri="{D42A27DB-BD31-4B8C-83A1-F6EECF244321}">
                <p14:modId xmlns:p14="http://schemas.microsoft.com/office/powerpoint/2010/main" val="78144236"/>
              </p:ext>
            </p:extLst>
          </p:nvPr>
        </p:nvGraphicFramePr>
        <p:xfrm>
          <a:off x="75487" y="456171"/>
          <a:ext cx="12041025" cy="5891876"/>
        </p:xfrm>
        <a:graphic>
          <a:graphicData uri="http://schemas.openxmlformats.org/drawingml/2006/table">
            <a:tbl>
              <a:tblPr firstRow="1" firstCol="1" bandRow="1">
                <a:tableStyleId>{3B4B98B0-60AC-42C2-AFA5-B58CD77FA1E5}</a:tableStyleId>
              </a:tblPr>
              <a:tblGrid>
                <a:gridCol w="6272559">
                  <a:extLst>
                    <a:ext uri="{9D8B030D-6E8A-4147-A177-3AD203B41FA5}">
                      <a16:colId xmlns:a16="http://schemas.microsoft.com/office/drawing/2014/main" val="3236246287"/>
                    </a:ext>
                  </a:extLst>
                </a:gridCol>
                <a:gridCol w="5768466">
                  <a:extLst>
                    <a:ext uri="{9D8B030D-6E8A-4147-A177-3AD203B41FA5}">
                      <a16:colId xmlns:a16="http://schemas.microsoft.com/office/drawing/2014/main" val="4154787583"/>
                    </a:ext>
                  </a:extLst>
                </a:gridCol>
              </a:tblGrid>
              <a:tr h="243156">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zh-TW" altLang="en-US" sz="1600" u="none" strike="noStrike" kern="1200" cap="none" spc="0" normalizeH="0" baseline="0" noProof="0" dirty="0">
                          <a:ln>
                            <a:noFill/>
                          </a:ln>
                          <a:effectLst/>
                          <a:uLnTx/>
                          <a:uFillTx/>
                          <a:latin typeface="Times New Roman" panose="02020603050405020304" pitchFamily="18" charset="0"/>
                          <a:ea typeface="標楷體" panose="03000509000000000000" pitchFamily="65" charset="-120"/>
                          <a:cs typeface="Times New Roman" panose="02020603050405020304" pitchFamily="18" charset="0"/>
                        </a:rPr>
                        <a:t>審查意見回覆</a:t>
                      </a:r>
                      <a:endParaRPr kumimoji="0" lang="zh-TW"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hMerge="1">
                  <a:txBody>
                    <a:bodyPr/>
                    <a:lstStyle/>
                    <a:p>
                      <a:pPr algn="ctr">
                        <a:lnSpc>
                          <a:spcPts val="2000"/>
                        </a:lnSpc>
                        <a:spcAft>
                          <a:spcPts val="0"/>
                        </a:spcAft>
                      </a:pP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499179557"/>
                  </a:ext>
                </a:extLst>
              </a:tr>
              <a:tr h="267798">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ts val="1800"/>
                        </a:lnSpc>
                        <a:spcAft>
                          <a:spcPts val="0"/>
                        </a:spcAft>
                      </a:pPr>
                      <a:r>
                        <a:rPr lang="zh-TW" sz="1400" kern="100" dirty="0">
                          <a:effectLst/>
                          <a:latin typeface="Times New Roman" panose="02020603050405020304" pitchFamily="18" charset="0"/>
                          <a:ea typeface="標楷體" panose="03000509000000000000" pitchFamily="65" charset="-120"/>
                          <a:cs typeface="Times New Roman" panose="02020603050405020304" pitchFamily="18" charset="0"/>
                        </a:rPr>
                        <a:t>審查意見</a:t>
                      </a: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ts val="1800"/>
                        </a:lnSpc>
                        <a:spcAft>
                          <a:spcPts val="0"/>
                        </a:spcAft>
                      </a:pPr>
                      <a:r>
                        <a:rPr lang="zh-TW" sz="1400" b="1" kern="100" dirty="0">
                          <a:effectLst/>
                          <a:latin typeface="Times New Roman" panose="02020603050405020304" pitchFamily="18" charset="0"/>
                          <a:ea typeface="標楷體" panose="03000509000000000000" pitchFamily="65" charset="-120"/>
                          <a:cs typeface="Times New Roman" panose="02020603050405020304" pitchFamily="18" charset="0"/>
                        </a:rPr>
                        <a:t>回覆說明</a:t>
                      </a:r>
                    </a:p>
                  </a:txBody>
                  <a:tcPr marL="65270" marR="65270" marT="0" marB="0" anchor="ctr"/>
                </a:tc>
                <a:extLst>
                  <a:ext uri="{0D108BD9-81ED-4DB2-BD59-A6C34878D82A}">
                    <a16:rowId xmlns:a16="http://schemas.microsoft.com/office/drawing/2014/main" val="3419071113"/>
                  </a:ext>
                </a:extLst>
              </a:tr>
              <a:tr h="267363">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just">
                        <a:lnSpc>
                          <a:spcPts val="1800"/>
                        </a:lnSpc>
                        <a:spcAft>
                          <a:spcPts val="0"/>
                        </a:spcAft>
                      </a:pPr>
                      <a:r>
                        <a:rPr lang="zh-TW"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審查意見</a:t>
                      </a:r>
                      <a:r>
                        <a:rPr lang="en-US"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zh-TW" sz="1400" b="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800"/>
                        </a:lnSpc>
                        <a:spcAft>
                          <a:spcPts val="0"/>
                        </a:spcAft>
                      </a:pPr>
                      <a:endParaRPr 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2137364912"/>
                  </a:ext>
                </a:extLst>
              </a:tr>
              <a:tr h="927562">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just">
                        <a:lnSpc>
                          <a:spcPts val="180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5-1.</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由軍方需求來看，超視距數據鏈路無人機群型通訊系統的的需求重點是應滿足點對點</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30</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公里</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無中繼</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從地面到無人機的抗干擾傳輸，並且再增加具備</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MESH</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網路能力。本計畫如何進行階段性整體驗測以證明可滿足前述需求</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just">
                        <a:lnSpc>
                          <a:spcPts val="1800"/>
                        </a:lnSpc>
                        <a:spcAft>
                          <a:spcPts val="0"/>
                        </a:spcAft>
                      </a:pP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回覆說明請參考審查意見 </a:t>
                      </a:r>
                      <a:r>
                        <a:rPr lang="en-US" altLang="zh-TW"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3-5-3</a:t>
                      </a:r>
                      <a:r>
                        <a:rPr lang="zh-TW" altLang="en-US" sz="14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rPr>
                        <a:t>。</a:t>
                      </a:r>
                    </a:p>
                  </a:txBody>
                  <a:tcPr marL="65270" marR="65270" marT="0" marB="0" anchor="ctr"/>
                </a:tc>
                <a:extLst>
                  <a:ext uri="{0D108BD9-81ED-4DB2-BD59-A6C34878D82A}">
                    <a16:rowId xmlns:a16="http://schemas.microsoft.com/office/drawing/2014/main" val="648410161"/>
                  </a:ext>
                </a:extLst>
              </a:tr>
              <a:tr h="2577871">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just">
                        <a:lnSpc>
                          <a:spcPts val="1800"/>
                        </a:lnSpc>
                        <a:spcAft>
                          <a:spcPts val="0"/>
                        </a:spcAft>
                      </a:pP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5-2.</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本計畫書子計畫三提出發展之可重組晶片，於超視距數據鏈路無人機群型通訊系統之角色為何</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是否納入整體</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end-to-end </a:t>
                      </a:r>
                      <a:r>
                        <a:rPr lang="zh-TW" altLang="zh-TW" sz="1400" dirty="0">
                          <a:effectLst/>
                          <a:latin typeface="Times New Roman" panose="02020603050405020304" pitchFamily="18" charset="0"/>
                          <a:ea typeface="標楷體" panose="03000509000000000000" pitchFamily="65" charset="-120"/>
                          <a:cs typeface="Times New Roman" panose="02020603050405020304" pitchFamily="18" charset="0"/>
                        </a:rPr>
                        <a:t>驗測</a:t>
                      </a:r>
                      <a:r>
                        <a:rPr lang="en-US" altLang="zh-TW" sz="1400" dirty="0">
                          <a:effectLst/>
                          <a:latin typeface="Times New Roman" panose="02020603050405020304" pitchFamily="18" charset="0"/>
                          <a:ea typeface="標楷體" panose="03000509000000000000" pitchFamily="65" charset="-120"/>
                          <a:cs typeface="Times New Roman" panose="02020603050405020304" pitchFamily="18" charset="0"/>
                        </a:rPr>
                        <a:t>? </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just" defTabSz="914400" rtl="0" eaLnBrk="1" fontAlgn="auto" latinLnBrk="0" hangingPunct="1">
                        <a:lnSpc>
                          <a:spcPts val="1800"/>
                        </a:lnSpc>
                        <a:spcBef>
                          <a:spcPts val="0"/>
                        </a:spcBef>
                        <a:spcAft>
                          <a:spcPts val="0"/>
                        </a:spcAft>
                        <a:buClrTx/>
                        <a:buSzTx/>
                        <a:buFontTx/>
                        <a:buNone/>
                        <a:tabLst/>
                        <a:defRPr/>
                      </a:pP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可重組通訊晶片</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目的是</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取代現行</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通道感知裝置及</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跳頻模組</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內</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採用大體積及高功耗之</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FPGA</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，藉此提高系統效率、降低體積和功耗</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預計可重組通訊晶片與商用</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FPGA</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解決方案相比，能源效益及面積效益可分別提昇</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10x</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及</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5x</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以上。於超視距數據鏈路無人機群型通訊系統</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可應用在</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Tier-2 NTN</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網路之分散式干擾感知裝置及</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Tier-1 mesh</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網路之</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跳頻模組</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上</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just" defTabSz="914400" rtl="0" eaLnBrk="1" fontAlgn="auto" latinLnBrk="0" hangingPunct="1">
                        <a:lnSpc>
                          <a:spcPts val="1800"/>
                        </a:lnSpc>
                        <a:spcBef>
                          <a:spcPts val="0"/>
                        </a:spcBef>
                        <a:spcAft>
                          <a:spcPts val="0"/>
                        </a:spcAft>
                        <a:buClrTx/>
                        <a:buSzTx/>
                        <a:buFontTx/>
                        <a:buNone/>
                        <a:tabLst/>
                        <a:defRPr/>
                      </a:pP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在驗測項目上會在</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RF-SoC</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上開發</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可重組通訊</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晶片所使用的電路架構，實現通道感知裝置及</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跳頻模組。</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在</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整體</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end-to-end </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驗測</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中，針對</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Tier-2 NTN</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網路，開發分散式干擾感知裝置，提供智能網路控制器進行干擾管理</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在</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跳頻模組</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驗測中</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，驗證所開發可重組架構</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之</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可行性</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，並達到</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跳頻速率≧</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1000</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跳</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秒、跳頻處理增益≧</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13dB</a:t>
                      </a:r>
                      <a:r>
                        <a:rPr kumimoji="0" lang="zh-TW" altLang="en-US"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等規格</a:t>
                      </a:r>
                      <a:r>
                        <a:rPr kumimoji="0" lang="en-US"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zh-TW" altLang="zh-TW" sz="1400" b="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zh-TW" altLang="en-US" sz="1400" b="0" i="0" u="none" strike="noStrike" kern="1200" cap="none" spc="0" normalizeH="0" baseline="0" noProof="0" dirty="0">
                        <a:ln>
                          <a:noFill/>
                        </a:ln>
                        <a:solidFill>
                          <a:srgbClr val="0000FF"/>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04833791"/>
                  </a:ext>
                </a:extLst>
              </a:tr>
              <a:tr h="332873">
                <a:tc>
                  <a:txBody>
                    <a:bodyPr/>
                    <a:lstStyle/>
                    <a:p>
                      <a:pPr algn="just">
                        <a:lnSpc>
                          <a:spcPts val="1800"/>
                        </a:lnSpc>
                        <a:spcAft>
                          <a:spcPts val="0"/>
                        </a:spcAft>
                      </a:pPr>
                      <a:r>
                        <a:rPr lang="zh-TW"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審查意見</a:t>
                      </a:r>
                      <a:r>
                        <a:rPr lang="en-US" altLang="zh-TW" sz="1400" b="1" u="sng" dirty="0">
                          <a:effectLst/>
                          <a:latin typeface="Times New Roman" panose="02020603050405020304" pitchFamily="18" charset="0"/>
                          <a:ea typeface="標楷體" panose="03000509000000000000" pitchFamily="65" charset="-120"/>
                          <a:cs typeface="Times New Roman" panose="02020603050405020304" pitchFamily="18" charset="0"/>
                        </a:rPr>
                        <a:t>6</a:t>
                      </a:r>
                      <a:r>
                        <a:rPr lang="zh-TW" altLang="zh-TW" sz="1400" b="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sz="1400" b="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tc>
                  <a:txBody>
                    <a:bodyPr/>
                    <a:lstStyle/>
                    <a:p>
                      <a:pPr>
                        <a:lnSpc>
                          <a:spcPts val="1800"/>
                        </a:lnSpc>
                        <a:spcAft>
                          <a:spcPts val="0"/>
                        </a:spcAft>
                      </a:pPr>
                      <a:endParaRPr lang="zh-TW" sz="1500" b="1" kern="100" dirty="0">
                        <a:solidFill>
                          <a:srgbClr val="160CE8"/>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65270" marR="65270" marT="0" marB="0" anchor="ctr"/>
                </a:tc>
                <a:extLst>
                  <a:ext uri="{0D108BD9-81ED-4DB2-BD59-A6C34878D82A}">
                    <a16:rowId xmlns:a16="http://schemas.microsoft.com/office/drawing/2014/main" val="3800819928"/>
                  </a:ext>
                </a:extLst>
              </a:tr>
              <a:tr h="1275253">
                <a:tc>
                  <a:txBody>
                    <a:bodyPr/>
                    <a:lstStyle/>
                    <a:p>
                      <a:r>
                        <a:rPr lang="zh-TW" altLang="zh-TW" sz="1400" kern="0" dirty="0">
                          <a:effectLst/>
                          <a:latin typeface="Calibri" panose="020F0502020204030204" pitchFamily="34" charset="0"/>
                          <a:ea typeface="標楷體" panose="03000509000000000000" pitchFamily="65" charset="-120"/>
                          <a:cs typeface="Times New Roman" panose="02020603050405020304" pitchFamily="18" charset="0"/>
                        </a:rPr>
                        <a:t>貴中心目前開發的技術，在控制、通訊或</a:t>
                      </a:r>
                      <a:r>
                        <a:rPr lang="en-US" altLang="zh-TW" sz="1400" kern="0" dirty="0">
                          <a:effectLst/>
                          <a:latin typeface="Calibri" panose="020F0502020204030204" pitchFamily="34" charset="0"/>
                          <a:ea typeface="標楷體" panose="03000509000000000000" pitchFamily="65" charset="-120"/>
                          <a:cs typeface="Times New Roman" panose="02020603050405020304" pitchFamily="18" charset="0"/>
                        </a:rPr>
                        <a:t>AI</a:t>
                      </a:r>
                      <a:r>
                        <a:rPr lang="zh-TW" altLang="zh-TW" sz="1400" kern="0" dirty="0">
                          <a:effectLst/>
                          <a:latin typeface="Calibri" panose="020F0502020204030204" pitchFamily="34" charset="0"/>
                          <a:ea typeface="標楷體" panose="03000509000000000000" pitchFamily="65" charset="-120"/>
                          <a:cs typeface="Times New Roman" panose="02020603050405020304" pitchFamily="18" charset="0"/>
                        </a:rPr>
                        <a:t>等晶片部分，未來是否有可與國內晶片廠商合作的項目？</a:t>
                      </a:r>
                      <a:endParaRPr lang="zh-TW" altLang="zh-TW" sz="1400" kern="100" dirty="0">
                        <a:effectLst/>
                        <a:latin typeface="Calibri" panose="020F0502020204030204" pitchFamily="34" charset="0"/>
                        <a:ea typeface="+mn-ea"/>
                        <a:cs typeface="Times New Roman" panose="02020603050405020304" pitchFamily="18" charset="0"/>
                      </a:endParaRPr>
                    </a:p>
                  </a:txBody>
                  <a:tcPr marL="65270" marR="65270" marT="0" marB="0" anchor="ctr"/>
                </a:tc>
                <a:tc>
                  <a:txBody>
                    <a:bodyPr/>
                    <a:lstStyle/>
                    <a:p>
                      <a:pPr algn="just">
                        <a:lnSpc>
                          <a:spcPts val="1800"/>
                        </a:lnSpc>
                        <a:spcAft>
                          <a:spcPts val="0"/>
                        </a:spcAft>
                      </a:pPr>
                      <a:r>
                        <a:rPr lang="zh-TW" altLang="en-US" sz="1400" kern="12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未來潛在合作廠商包含耐能智慧</a:t>
                      </a:r>
                      <a:r>
                        <a:rPr lang="zh-TW" altLang="zh-TW" sz="1400" kern="12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kern="12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智騰半導體</a:t>
                      </a:r>
                      <a:r>
                        <a:rPr lang="zh-TW" altLang="zh-TW" sz="1400" kern="12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kern="12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聯陽半導體</a:t>
                      </a:r>
                      <a:r>
                        <a:rPr lang="zh-TW" altLang="zh-TW" sz="1400" kern="12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kern="120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創未來等公司</a:t>
                      </a:r>
                    </a:p>
                  </a:txBody>
                  <a:tcPr marL="68580" marR="68580" marT="0" marB="0" anchor="ctr"/>
                </a:tc>
                <a:extLst>
                  <a:ext uri="{0D108BD9-81ED-4DB2-BD59-A6C34878D82A}">
                    <a16:rowId xmlns:a16="http://schemas.microsoft.com/office/drawing/2014/main" val="3105633966"/>
                  </a:ext>
                </a:extLst>
              </a:tr>
            </a:tbl>
          </a:graphicData>
        </a:graphic>
      </p:graphicFrame>
    </p:spTree>
    <p:extLst>
      <p:ext uri="{BB962C8B-B14F-4D97-AF65-F5344CB8AC3E}">
        <p14:creationId xmlns:p14="http://schemas.microsoft.com/office/powerpoint/2010/main" val="25786596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099A47C1-B9DE-4C31-A6D7-76C320A8B7E3}"/>
              </a:ext>
            </a:extLst>
          </p:cNvPr>
          <p:cNvGraphicFramePr>
            <a:graphicFrameLocks noGrp="1"/>
          </p:cNvGraphicFramePr>
          <p:nvPr>
            <p:extLst>
              <p:ext uri="{D42A27DB-BD31-4B8C-83A1-F6EECF244321}">
                <p14:modId xmlns:p14="http://schemas.microsoft.com/office/powerpoint/2010/main" val="2575580751"/>
              </p:ext>
            </p:extLst>
          </p:nvPr>
        </p:nvGraphicFramePr>
        <p:xfrm>
          <a:off x="108438" y="670447"/>
          <a:ext cx="11975123" cy="4569338"/>
        </p:xfrm>
        <a:graphic>
          <a:graphicData uri="http://schemas.openxmlformats.org/drawingml/2006/table">
            <a:tbl>
              <a:tblPr firstRow="1" bandRow="1">
                <a:tableStyleId>{5C22544A-7EE6-4342-B048-85BDC9FD1C3A}</a:tableStyleId>
              </a:tblPr>
              <a:tblGrid>
                <a:gridCol w="507024">
                  <a:extLst>
                    <a:ext uri="{9D8B030D-6E8A-4147-A177-3AD203B41FA5}">
                      <a16:colId xmlns:a16="http://schemas.microsoft.com/office/drawing/2014/main" val="1138857090"/>
                    </a:ext>
                  </a:extLst>
                </a:gridCol>
                <a:gridCol w="10272385">
                  <a:extLst>
                    <a:ext uri="{9D8B030D-6E8A-4147-A177-3AD203B41FA5}">
                      <a16:colId xmlns:a16="http://schemas.microsoft.com/office/drawing/2014/main" val="1007424314"/>
                    </a:ext>
                  </a:extLst>
                </a:gridCol>
                <a:gridCol w="1195714">
                  <a:extLst>
                    <a:ext uri="{9D8B030D-6E8A-4147-A177-3AD203B41FA5}">
                      <a16:colId xmlns:a16="http://schemas.microsoft.com/office/drawing/2014/main" val="772131459"/>
                    </a:ext>
                  </a:extLst>
                </a:gridCol>
              </a:tblGrid>
              <a:tr h="375837">
                <a:tc>
                  <a:txBody>
                    <a:bodyPr/>
                    <a:lstStyle/>
                    <a:p>
                      <a:r>
                        <a:rPr lang="zh-TW" altLang="en-US" sz="1100" dirty="0">
                          <a:latin typeface="Times New Roman" panose="02020603050405020304" pitchFamily="18" charset="0"/>
                          <a:ea typeface="標楷體" panose="03000509000000000000" pitchFamily="65" charset="-120"/>
                          <a:cs typeface="Times New Roman" panose="02020603050405020304" pitchFamily="18" charset="0"/>
                        </a:rPr>
                        <a:t>項次</a:t>
                      </a:r>
                    </a:p>
                  </a:txBody>
                  <a:tcPr anchor="ctr"/>
                </a:tc>
                <a:tc>
                  <a:txBody>
                    <a:bodyPr/>
                    <a:lstStyle/>
                    <a:p>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審查意見回覆摘要</a:t>
                      </a:r>
                    </a:p>
                  </a:txBody>
                  <a:tcPr anchor="ctr"/>
                </a:tc>
                <a:tc>
                  <a:txBody>
                    <a:bodyPr/>
                    <a:lstStyle/>
                    <a:p>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069269896"/>
                  </a:ext>
                </a:extLst>
              </a:tr>
              <a:tr h="599870">
                <a:tc>
                  <a:txBody>
                    <a:bodyPr/>
                    <a:lstStyle/>
                    <a:p>
                      <a:pPr algn="ctr">
                        <a:lnSpc>
                          <a:spcPts val="1600"/>
                        </a:lnSpc>
                      </a:pPr>
                      <a:r>
                        <a:rPr lang="en-US" altLang="zh-TW" sz="1200" b="1" dirty="0">
                          <a:latin typeface="Times New Roman" panose="02020603050405020304" pitchFamily="18" charset="0"/>
                          <a:ea typeface="標楷體" panose="03000509000000000000" pitchFamily="65" charset="-120"/>
                          <a:cs typeface="Times New Roman" panose="02020603050405020304" pitchFamily="18" charset="0"/>
                        </a:rPr>
                        <a:t>1</a:t>
                      </a:r>
                      <a:endParaRPr lang="zh-TW" altLang="en-US" sz="1200" b="1" dirty="0">
                        <a:latin typeface="Times New Roman" panose="02020603050405020304" pitchFamily="18" charset="0"/>
                        <a:ea typeface="標楷體" panose="03000509000000000000" pitchFamily="65" charset="-120"/>
                        <a:cs typeface="Times New Roman" panose="02020603050405020304" pitchFamily="18" charset="0"/>
                      </a:endParaRPr>
                    </a:p>
                  </a:txBody>
                  <a:tcPr anchor="ctr"/>
                </a:tc>
                <a:tc>
                  <a:txBody>
                    <a:bodyPr/>
                    <a:lstStyle/>
                    <a:p>
                      <a:pPr>
                        <a:lnSpc>
                          <a:spcPts val="1600"/>
                        </a:lnSpc>
                      </a:pP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FY113</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新增專案計畫參考智勤科技 </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H2-600 </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通訊模組進行加值研究，自研之</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AI</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模組整合定位及戰術通訊等模組之設計，完成管理平台架構開發，驗證其於戰術環境中之可攜性與應用潛力</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a:lnSpc>
                          <a:spcPts val="1600"/>
                        </a:lnSpc>
                      </a:pPr>
                      <a:r>
                        <a:rPr lang="en-US" altLang="zh-TW" sz="12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委員意見</a:t>
                      </a:r>
                      <a:r>
                        <a:rPr lang="en-US" altLang="zh-TW" sz="1200" dirty="0">
                          <a:solidFill>
                            <a:srgbClr val="FF0000"/>
                          </a:solidFill>
                          <a:effectLst/>
                          <a:latin typeface="Times New Roman" panose="02020603050405020304" pitchFamily="18" charset="0"/>
                          <a:ea typeface="標楷體" panose="03000509000000000000" pitchFamily="65" charset="-120"/>
                          <a:cs typeface="Times New Roman" panose="02020603050405020304" pitchFamily="18" charset="0"/>
                        </a:rPr>
                        <a:t>3-3)</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2899764269"/>
                  </a:ext>
                </a:extLst>
              </a:tr>
              <a:tr h="416697">
                <a:tc>
                  <a:txBody>
                    <a:bodyPr/>
                    <a:lstStyle/>
                    <a:p>
                      <a:pPr algn="ctr"/>
                      <a:r>
                        <a:rPr lang="en-US" altLang="zh-TW" sz="1200" b="1" dirty="0">
                          <a:latin typeface="Times New Roman" panose="02020603050405020304" pitchFamily="18" charset="0"/>
                          <a:cs typeface="Times New Roman" panose="02020603050405020304" pitchFamily="18" charset="0"/>
                        </a:rPr>
                        <a:t>2</a:t>
                      </a:r>
                      <a:endParaRPr lang="zh-TW" altLang="en-US"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本專案目標是建置一 </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Two-Tier </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且兼具強韌與智能的通訊網路系統，</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Tier-1</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網路可以參考智勤的設備，並透過地面基站或</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NTN</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網路連回指揮中心，本專案規劃與工研院</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M</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組合作開發</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NTN</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網路，地面網路基站可以使用一般國產基地台。計劃書附上之和碩基站估價單僅供經費規劃，並不限使用和碩</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5G</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基站。</a:t>
                      </a:r>
                    </a:p>
                  </a:txBody>
                  <a:tcPr/>
                </a:tc>
                <a:tc>
                  <a:txBody>
                    <a:bodyPr/>
                    <a:lstStyle/>
                    <a:p>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委員意見</a:t>
                      </a: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3-5-1)</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104287921"/>
                  </a:ext>
                </a:extLst>
              </a:tr>
              <a:tr h="457200">
                <a:tc>
                  <a:txBody>
                    <a:bodyPr/>
                    <a:lstStyle/>
                    <a:p>
                      <a:pPr algn="ctr"/>
                      <a:r>
                        <a:rPr lang="en-US" altLang="zh-TW" sz="1200" b="1" dirty="0">
                          <a:latin typeface="Times New Roman" panose="02020603050405020304" pitchFamily="18" charset="0"/>
                          <a:cs typeface="Times New Roman" panose="02020603050405020304" pitchFamily="18" charset="0"/>
                        </a:rPr>
                        <a:t>3</a:t>
                      </a:r>
                      <a:endParaRPr lang="zh-TW" altLang="en-US"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為符合操作範圍達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30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公里，分三階段實施。第一階段在網路設計上，確保符合</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公里需求；第二階段在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Tier-1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網路本計畫所參考的技術後續將移交中科院做電路與功耗優化，符合傳輸距離要求；第三階段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Tier-2 NTN</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網路將與工研院合作，在未來的功率放大器設計上使其能滿足</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公里傳輸距離。</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委員意見</a:t>
                      </a: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3-5-3)</a:t>
                      </a:r>
                    </a:p>
                    <a:p>
                      <a:pPr>
                        <a:lnSpc>
                          <a:spcPts val="1600"/>
                        </a:lnSpc>
                      </a:pP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212265679"/>
                  </a:ext>
                </a:extLst>
              </a:tr>
              <a:tr h="1202983">
                <a:tc>
                  <a:txBody>
                    <a:bodyPr/>
                    <a:lstStyle/>
                    <a:p>
                      <a:pPr algn="ctr"/>
                      <a:r>
                        <a:rPr lang="en-US" altLang="zh-TW" sz="1200" b="1" dirty="0">
                          <a:latin typeface="Times New Roman" panose="02020603050405020304" pitchFamily="18" charset="0"/>
                          <a:cs typeface="Times New Roman" panose="02020603050405020304" pitchFamily="18" charset="0"/>
                        </a:rPr>
                        <a:t>4</a:t>
                      </a:r>
                      <a:endParaRPr lang="zh-TW" altLang="en-US"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關於關鍵技術量化指標說明如下：</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NTN node</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波束配置技術：每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0.1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秒切換波束一次，以及使用者搜尋時間</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&lt; 1</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秒。</a:t>
                      </a:r>
                    </a:p>
                    <a:p>
                      <a:pPr marL="0" marR="0" lvl="0" indent="0" algn="l" defTabSz="914400" rtl="0" eaLnBrk="1" fontAlgn="auto" latinLnBrk="0" hangingPunct="1">
                        <a:lnSpc>
                          <a:spcPts val="16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干擾管理技術：在訊雜比為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6dB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以及通訊頻寬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20 MHz </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的情況下，傳輸速率可達 </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12Mbps</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p>
                  </a:txBody>
                  <a:tcPr/>
                </a:tc>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委員意見</a:t>
                      </a: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4-3)</a:t>
                      </a:r>
                    </a:p>
                    <a:p>
                      <a:pPr>
                        <a:lnSpc>
                          <a:spcPts val="1600"/>
                        </a:lnSpc>
                      </a:pP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538724424"/>
                  </a:ext>
                </a:extLst>
              </a:tr>
              <a:tr h="370840">
                <a:tc>
                  <a:txBody>
                    <a:bodyPr/>
                    <a:lstStyle/>
                    <a:p>
                      <a:pPr algn="ctr"/>
                      <a:r>
                        <a:rPr lang="en-US" altLang="zh-TW" sz="1200" b="1" dirty="0">
                          <a:latin typeface="Times New Roman" panose="02020603050405020304" pitchFamily="18" charset="0"/>
                          <a:cs typeface="Times New Roman" panose="02020603050405020304" pitchFamily="18" charset="0"/>
                        </a:rPr>
                        <a:t>5</a:t>
                      </a:r>
                      <a:endParaRPr lang="zh-TW" altLang="en-US"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zh-TW"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七大學研中心從</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110</a:t>
                      </a:r>
                      <a:r>
                        <a:rPr kumimoji="0" lang="zh-TW"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開始</a:t>
                      </a:r>
                      <a:r>
                        <a:rPr kumimoji="0" lang="zh-TW"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其產出的相關文件資料為技術發展藍圖及圓桌議題，這些產出的成果及技術應用都受到國科會之約束，均應予保密，不能對外發表論文、專利及技轉。計畫執行至</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113</a:t>
                      </a:r>
                      <a:r>
                        <a:rPr kumimoji="0" lang="zh-TW"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年底才開始，擴大至六大學研中心有編列經費進行可行性的認驗證。</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委員意見</a:t>
                      </a: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3-4)</a:t>
                      </a:r>
                    </a:p>
                    <a:p>
                      <a:pPr>
                        <a:lnSpc>
                          <a:spcPts val="1600"/>
                        </a:lnSpc>
                      </a:pP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2817587066"/>
                  </a:ext>
                </a:extLst>
              </a:tr>
              <a:tr h="370840">
                <a:tc>
                  <a:txBody>
                    <a:bodyPr/>
                    <a:lstStyle/>
                    <a:p>
                      <a:pPr algn="ctr"/>
                      <a:r>
                        <a:rPr lang="en-US" altLang="zh-TW" sz="1200" b="1" dirty="0">
                          <a:latin typeface="Times New Roman" panose="02020603050405020304" pitchFamily="18" charset="0"/>
                          <a:cs typeface="Times New Roman" panose="02020603050405020304" pitchFamily="18" charset="0"/>
                        </a:rPr>
                        <a:t>6</a:t>
                      </a:r>
                      <a:endParaRPr lang="zh-TW" altLang="en-US" sz="1200" b="1"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FY110</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FY111</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及</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FY112</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技術發展藍圖為「盤點</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10</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項軍備，篩選關鍵</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項規劃與展開」，其中「可自我調控之高效能通訊智慧平台」等項目，並非當年度的最關鍵</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項。</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委員意見</a:t>
                      </a: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3-2)</a:t>
                      </a:r>
                    </a:p>
                  </a:txBody>
                  <a:tcPr/>
                </a:tc>
                <a:extLst>
                  <a:ext uri="{0D108BD9-81ED-4DB2-BD59-A6C34878D82A}">
                    <a16:rowId xmlns:a16="http://schemas.microsoft.com/office/drawing/2014/main" val="1974134930"/>
                  </a:ext>
                </a:extLst>
              </a:tr>
              <a:tr h="370840">
                <a:tc>
                  <a:txBody>
                    <a:bodyPr/>
                    <a:lstStyle/>
                    <a:p>
                      <a:pPr algn="ctr"/>
                      <a:r>
                        <a:rPr lang="en-US" altLang="zh-TW" sz="1200" b="1" dirty="0">
                          <a:latin typeface="Times New Roman" panose="02020603050405020304" pitchFamily="18" charset="0"/>
                          <a:cs typeface="Times New Roman" panose="02020603050405020304" pitchFamily="18" charset="0"/>
                        </a:rPr>
                        <a:t>7</a:t>
                      </a:r>
                      <a:endParaRPr lang="zh-TW" altLang="en-US" sz="1200" b="1" dirty="0">
                        <a:latin typeface="Times New Roman" panose="02020603050405020304" pitchFamily="18" charset="0"/>
                        <a:cs typeface="Times New Roman" panose="02020603050405020304" pitchFamily="18" charset="0"/>
                      </a:endParaRPr>
                    </a:p>
                  </a:txBody>
                  <a:tcPr anchor="ctr"/>
                </a:tc>
                <a:tc>
                  <a:txBody>
                    <a:bodyPr/>
                    <a:lstStyle/>
                    <a:p>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FY113</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新增專案確保技術落地與作戰需求對齊，六大學研中心自行找尋軍需單位。本次</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114</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年學研專案由國科會邀請軍方單位進行需求媒合，</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113</a:t>
                      </a:r>
                      <a:r>
                        <a:rPr kumimoji="0" lang="zh-TW"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a:t>
                      </a:r>
                      <a:r>
                        <a:rPr kumimoji="0" lang="zh-TW"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月</a:t>
                      </a:r>
                      <a:r>
                        <a:rPr kumimoji="0" lang="en-US"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r>
                        <a:rPr kumimoji="0" lang="zh-TW" altLang="zh-TW"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日研討結論</a:t>
                      </a:r>
                      <a:r>
                        <a:rPr kumimoji="0" lang="zh-TW"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及票選</a:t>
                      </a:r>
                      <a:r>
                        <a:rPr kumimoji="0" lang="zh-TW" altLang="zh-TW" sz="12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陽明交大的提案「超視距</a:t>
                      </a:r>
                      <a:r>
                        <a:rPr kumimoji="0" lang="en-US" altLang="zh-TW" sz="12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(BLOS)</a:t>
                      </a:r>
                      <a:r>
                        <a:rPr kumimoji="0" lang="zh-TW"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數據鏈路</a:t>
                      </a:r>
                      <a:r>
                        <a:rPr kumimoji="0" lang="en-US" altLang="zh-TW" sz="12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無人機群型通訊裝備」，為軍方優先需求，預計於</a:t>
                      </a:r>
                      <a:r>
                        <a:rPr kumimoji="0" lang="en-US" altLang="zh-TW" sz="12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114</a:t>
                      </a:r>
                      <a:r>
                        <a:rPr kumimoji="0" lang="zh-TW"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年度啟動執行。</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委員意見</a:t>
                      </a:r>
                      <a:r>
                        <a:rPr kumimoji="0" lang="en-US" altLang="zh-TW" sz="1200" b="0" i="0" u="none" strike="noStrike" kern="1200" cap="none" spc="0" normalizeH="0" baseline="0" noProof="0" dirty="0">
                          <a:ln>
                            <a:noFill/>
                          </a:ln>
                          <a:solidFill>
                            <a:srgbClr val="FF0000"/>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1-3)</a:t>
                      </a:r>
                      <a:endParaRPr lang="zh-TW" altLang="en-US" sz="1200"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2797851988"/>
                  </a:ext>
                </a:extLst>
              </a:tr>
            </a:tbl>
          </a:graphicData>
        </a:graphic>
      </p:graphicFrame>
    </p:spTree>
    <p:extLst>
      <p:ext uri="{BB962C8B-B14F-4D97-AF65-F5344CB8AC3E}">
        <p14:creationId xmlns:p14="http://schemas.microsoft.com/office/powerpoint/2010/main" val="4220932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08D6DE-91FB-411F-9CB2-CD8863767BE1}"/>
              </a:ext>
            </a:extLst>
          </p:cNvPr>
          <p:cNvSpPr/>
          <p:nvPr/>
        </p:nvSpPr>
        <p:spPr>
          <a:xfrm>
            <a:off x="8622859" y="1946354"/>
            <a:ext cx="2873816" cy="4535546"/>
          </a:xfrm>
          <a:prstGeom prst="rect">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 name="矩形 2">
            <a:extLst>
              <a:ext uri="{FF2B5EF4-FFF2-40B4-BE49-F238E27FC236}">
                <a16:creationId xmlns:a16="http://schemas.microsoft.com/office/drawing/2014/main" id="{5C409423-D6B7-41A0-95A7-C6CB107F9ACF}"/>
              </a:ext>
            </a:extLst>
          </p:cNvPr>
          <p:cNvSpPr/>
          <p:nvPr/>
        </p:nvSpPr>
        <p:spPr>
          <a:xfrm>
            <a:off x="298937" y="1946354"/>
            <a:ext cx="7841814" cy="453554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F5FB43D7-2E50-4D7F-A04C-D7F12495F213}"/>
              </a:ext>
            </a:extLst>
          </p:cNvPr>
          <p:cNvSpPr txBox="1"/>
          <p:nvPr/>
        </p:nvSpPr>
        <p:spPr>
          <a:xfrm>
            <a:off x="303220" y="1032033"/>
            <a:ext cx="11678572" cy="545599"/>
          </a:xfrm>
          <a:prstGeom prst="rect">
            <a:avLst/>
          </a:prstGeom>
          <a:noFill/>
        </p:spPr>
        <p:txBody>
          <a:bodyPr wrap="square">
            <a:spAutoFit/>
          </a:bodyPr>
          <a:lstStyle/>
          <a:p>
            <a:pPr marL="342900" indent="-342900">
              <a:lnSpc>
                <a:spcPct val="150000"/>
              </a:lnSpc>
              <a:buFont typeface="Wingdings" panose="05000000000000000000" pitchFamily="2" charset="2"/>
              <a:buChar char="n"/>
              <a:defRPr/>
            </a:pPr>
            <a:r>
              <a:rPr lang="zh-TW" altLang="en-US" sz="2200" b="1" dirty="0">
                <a:solidFill>
                  <a:srgbClr val="002060"/>
                </a:solidFill>
                <a:latin typeface="Calibri" panose="020F0502020204030204" pitchFamily="34" charset="0"/>
              </a:rPr>
              <a:t>建置 </a:t>
            </a:r>
            <a:r>
              <a:rPr lang="en-US" altLang="zh-TW" sz="2200" b="1" dirty="0">
                <a:solidFill>
                  <a:srgbClr val="002060"/>
                </a:solidFill>
                <a:latin typeface="Calibri" panose="020F0502020204030204" pitchFamily="34" charset="0"/>
              </a:rPr>
              <a:t>AI-RAN</a:t>
            </a:r>
            <a:r>
              <a:rPr lang="zh-TW" altLang="en-US" sz="2200" b="1" dirty="0">
                <a:solidFill>
                  <a:srgbClr val="002060"/>
                </a:solidFill>
                <a:latin typeface="Calibri" panose="020F0502020204030204" pitchFamily="34" charset="0"/>
              </a:rPr>
              <a:t>、</a:t>
            </a:r>
            <a:r>
              <a:rPr lang="en-US" altLang="zh-TW" sz="2200" b="1" dirty="0">
                <a:solidFill>
                  <a:srgbClr val="002060"/>
                </a:solidFill>
                <a:latin typeface="Calibri" panose="020F0502020204030204" pitchFamily="34" charset="0"/>
              </a:rPr>
              <a:t>NTN</a:t>
            </a:r>
            <a:r>
              <a:rPr lang="zh-TW" altLang="en-US" sz="2200" b="1" dirty="0">
                <a:solidFill>
                  <a:srgbClr val="002060"/>
                </a:solidFill>
                <a:latin typeface="Calibri" panose="020F0502020204030204" pitchFamily="34" charset="0"/>
              </a:rPr>
              <a:t> 網路，與第一年 </a:t>
            </a:r>
            <a:r>
              <a:rPr lang="en-US" altLang="zh-TW" sz="2200" b="1" dirty="0">
                <a:solidFill>
                  <a:srgbClr val="002060"/>
                </a:solidFill>
                <a:latin typeface="Calibri" panose="020F0502020204030204" pitchFamily="34" charset="0"/>
              </a:rPr>
              <a:t>Tier-1</a:t>
            </a:r>
            <a:r>
              <a:rPr lang="zh-TW" altLang="en-US" sz="2200" b="1" dirty="0">
                <a:solidFill>
                  <a:srgbClr val="002060"/>
                </a:solidFill>
                <a:latin typeface="Calibri" panose="020F0502020204030204" pitchFamily="34" charset="0"/>
              </a:rPr>
              <a:t> 網路銜接</a:t>
            </a:r>
            <a:endParaRPr lang="en-US" altLang="zh-TW" sz="2200" b="1" dirty="0">
              <a:solidFill>
                <a:srgbClr val="002060"/>
              </a:solidFill>
              <a:latin typeface="Calibri" panose="020F0502020204030204" pitchFamily="34" charset="0"/>
            </a:endParaRPr>
          </a:p>
        </p:txBody>
      </p:sp>
      <p:sp>
        <p:nvSpPr>
          <p:cNvPr id="5" name="文字方塊 4">
            <a:extLst>
              <a:ext uri="{FF2B5EF4-FFF2-40B4-BE49-F238E27FC236}">
                <a16:creationId xmlns:a16="http://schemas.microsoft.com/office/drawing/2014/main" id="{CEB3EC42-8D49-46D6-BD5C-EDFE3C3DB4F5}"/>
              </a:ext>
            </a:extLst>
          </p:cNvPr>
          <p:cNvSpPr txBox="1"/>
          <p:nvPr/>
        </p:nvSpPr>
        <p:spPr>
          <a:xfrm>
            <a:off x="763292" y="313862"/>
            <a:ext cx="7841815" cy="584775"/>
          </a:xfrm>
          <a:prstGeom prst="rect">
            <a:avLst/>
          </a:prstGeom>
          <a:noFill/>
        </p:spPr>
        <p:txBody>
          <a:bodyPr wrap="square" rtlCol="0">
            <a:spAutoFit/>
          </a:bodyPr>
          <a:lstStyle/>
          <a:p>
            <a:pPr>
              <a:defRPr/>
            </a:pPr>
            <a:r>
              <a:rPr lang="en-US" altLang="zh-TW" sz="3200" b="1" dirty="0">
                <a:solidFill>
                  <a:srgbClr val="E7E6E6">
                    <a:lumMod val="25000"/>
                  </a:srgbClr>
                </a:solidFill>
                <a:latin typeface="Calibri" panose="020F0502020204030204" pitchFamily="34" charset="0"/>
              </a:rPr>
              <a:t>FY114</a:t>
            </a:r>
            <a:r>
              <a:rPr lang="zh-TW" altLang="en-US" sz="3200" b="1" dirty="0">
                <a:solidFill>
                  <a:srgbClr val="E7E6E6">
                    <a:lumMod val="25000"/>
                  </a:srgbClr>
                </a:solidFill>
                <a:latin typeface="Calibri" panose="020F0502020204030204" pitchFamily="34" charset="0"/>
              </a:rPr>
              <a:t>計畫第一年度</a:t>
            </a:r>
            <a:r>
              <a:rPr lang="en-US" altLang="zh-TW" sz="3200" b="1" dirty="0">
                <a:solidFill>
                  <a:prstClr val="black"/>
                </a:solidFill>
                <a:latin typeface="Calibri" panose="020F0502020204030204"/>
                <a:cs typeface="Times New Roman" panose="02020603050405020304" pitchFamily="18" charset="0"/>
              </a:rPr>
              <a:t>(115Q2)</a:t>
            </a:r>
            <a:r>
              <a:rPr lang="zh-TW" altLang="en-US" sz="3200" b="1" dirty="0">
                <a:solidFill>
                  <a:srgbClr val="E7E6E6">
                    <a:lumMod val="25000"/>
                  </a:srgbClr>
                </a:solidFill>
                <a:latin typeface="Calibri" panose="020F0502020204030204" pitchFamily="34" charset="0"/>
              </a:rPr>
              <a:t>展示驗測架構</a:t>
            </a:r>
            <a:endParaRPr lang="zh-TW" altLang="en-US" sz="3200" b="1" dirty="0">
              <a:solidFill>
                <a:srgbClr val="FF0000"/>
              </a:solidFill>
              <a:latin typeface="Calibri" panose="020F0502020204030204" pitchFamily="34" charset="0"/>
            </a:endParaRPr>
          </a:p>
        </p:txBody>
      </p:sp>
      <p:sp>
        <p:nvSpPr>
          <p:cNvPr id="6" name="文字方塊 5">
            <a:extLst>
              <a:ext uri="{FF2B5EF4-FFF2-40B4-BE49-F238E27FC236}">
                <a16:creationId xmlns:a16="http://schemas.microsoft.com/office/drawing/2014/main" id="{C0DBE553-3DB0-4959-9FB3-908672FC348D}"/>
              </a:ext>
            </a:extLst>
          </p:cNvPr>
          <p:cNvSpPr txBox="1"/>
          <p:nvPr/>
        </p:nvSpPr>
        <p:spPr>
          <a:xfrm>
            <a:off x="10438908" y="476632"/>
            <a:ext cx="1542884" cy="369332"/>
          </a:xfrm>
          <a:prstGeom prst="rect">
            <a:avLst/>
          </a:prstGeom>
          <a:noFill/>
          <a:ln w="31750">
            <a:solidFill>
              <a:srgbClr val="C00000"/>
            </a:solidFill>
          </a:ln>
        </p:spPr>
        <p:txBody>
          <a:bodyPr wrap="square" rtlCol="0">
            <a:spAutoFit/>
          </a:bodyPr>
          <a:lstStyle/>
          <a:p>
            <a:pPr algn="ctr">
              <a:defRPr/>
            </a:pPr>
            <a:r>
              <a:rPr lang="en-US" altLang="zh-TW" dirty="0">
                <a:solidFill>
                  <a:srgbClr val="C00000"/>
                </a:solidFill>
                <a:latin typeface="Bahnschrift SemiBold Condensed" panose="020B0502040204020203" pitchFamily="34" charset="0"/>
                <a:cs typeface="Arial" panose="020B0604020202020204" pitchFamily="34" charset="0"/>
              </a:rPr>
              <a:t>CONFIDENTIAL</a:t>
            </a:r>
            <a:endParaRPr lang="zh-TW" altLang="en-US" dirty="0">
              <a:solidFill>
                <a:srgbClr val="C00000"/>
              </a:solidFill>
              <a:latin typeface="Bahnschrift SemiBold Condensed" panose="020B0502040204020203" pitchFamily="34" charset="0"/>
              <a:cs typeface="Arial" panose="020B0604020202020204" pitchFamily="34" charset="0"/>
            </a:endParaRPr>
          </a:p>
        </p:txBody>
      </p:sp>
      <p:cxnSp>
        <p:nvCxnSpPr>
          <p:cNvPr id="7" name="直線接點 6">
            <a:extLst>
              <a:ext uri="{FF2B5EF4-FFF2-40B4-BE49-F238E27FC236}">
                <a16:creationId xmlns:a16="http://schemas.microsoft.com/office/drawing/2014/main" id="{89D9C9BA-BCA6-4238-A9B8-B76297576712}"/>
              </a:ext>
            </a:extLst>
          </p:cNvPr>
          <p:cNvCxnSpPr>
            <a:cxnSpLocks/>
            <a:stCxn id="10" idx="0"/>
            <a:endCxn id="8" idx="2"/>
          </p:cNvCxnSpPr>
          <p:nvPr/>
        </p:nvCxnSpPr>
        <p:spPr>
          <a:xfrm flipV="1">
            <a:off x="6133374" y="4559788"/>
            <a:ext cx="9131" cy="595416"/>
          </a:xfrm>
          <a:prstGeom prst="line">
            <a:avLst/>
          </a:prstGeom>
          <a:noFill/>
          <a:ln w="38100" cap="flat" cmpd="sng" algn="ctr">
            <a:solidFill>
              <a:sysClr val="windowText" lastClr="000000"/>
            </a:solidFill>
            <a:prstDash val="solid"/>
            <a:miter lim="800000"/>
            <a:headEnd type="triangle" w="med" len="med"/>
            <a:tailEnd type="triangle" w="med" len="med"/>
          </a:ln>
          <a:effectLst/>
        </p:spPr>
      </p:cxnSp>
      <p:pic>
        <p:nvPicPr>
          <p:cNvPr id="8" name="圖片 7">
            <a:extLst>
              <a:ext uri="{FF2B5EF4-FFF2-40B4-BE49-F238E27FC236}">
                <a16:creationId xmlns:a16="http://schemas.microsoft.com/office/drawing/2014/main" id="{72E83FD2-1C70-42B4-923A-D0A960B41C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5817657" y="3937478"/>
            <a:ext cx="649697" cy="622310"/>
          </a:xfrm>
          <a:prstGeom prst="rect">
            <a:avLst/>
          </a:prstGeom>
        </p:spPr>
      </p:pic>
      <p:sp>
        <p:nvSpPr>
          <p:cNvPr id="9" name="文字方塊 8">
            <a:extLst>
              <a:ext uri="{FF2B5EF4-FFF2-40B4-BE49-F238E27FC236}">
                <a16:creationId xmlns:a16="http://schemas.microsoft.com/office/drawing/2014/main" id="{5BAF7DE6-1807-4C19-8015-5D3D47773964}"/>
              </a:ext>
            </a:extLst>
          </p:cNvPr>
          <p:cNvSpPr txBox="1"/>
          <p:nvPr/>
        </p:nvSpPr>
        <p:spPr>
          <a:xfrm>
            <a:off x="6368234" y="3697163"/>
            <a:ext cx="1012520" cy="369332"/>
          </a:xfrm>
          <a:prstGeom prst="rect">
            <a:avLst/>
          </a:prstGeom>
          <a:noFill/>
        </p:spPr>
        <p:txBody>
          <a:bodyPr wrap="none" rtlCol="0">
            <a:spAutoFit/>
          </a:bodyPr>
          <a:lstStyle/>
          <a:p>
            <a:pPr algn="ctr">
              <a:defRPr/>
            </a:pPr>
            <a:r>
              <a:rPr kumimoji="1" lang="en-US" altLang="zh-TW" b="1" dirty="0">
                <a:solidFill>
                  <a:srgbClr val="0000FF"/>
                </a:solidFill>
                <a:latin typeface="Calibri" panose="020F0502020204030204" pitchFamily="34" charset="0"/>
              </a:rPr>
              <a:t>NTN GW</a:t>
            </a:r>
            <a:endParaRPr kumimoji="1" lang="zh-TW" altLang="en-US" b="1" dirty="0">
              <a:solidFill>
                <a:srgbClr val="0000FF"/>
              </a:solidFill>
              <a:latin typeface="Calibri" panose="020F0502020204030204" pitchFamily="34" charset="0"/>
            </a:endParaRPr>
          </a:p>
        </p:txBody>
      </p:sp>
      <p:pic>
        <p:nvPicPr>
          <p:cNvPr id="10" name="圖片 9">
            <a:extLst>
              <a:ext uri="{FF2B5EF4-FFF2-40B4-BE49-F238E27FC236}">
                <a16:creationId xmlns:a16="http://schemas.microsoft.com/office/drawing/2014/main" id="{883CD110-7855-4F20-9CC8-9AE2A6D6DDDF}"/>
              </a:ext>
            </a:extLst>
          </p:cNvPr>
          <p:cNvPicPr>
            <a:picLocks noChangeAspect="1"/>
          </p:cNvPicPr>
          <p:nvPr/>
        </p:nvPicPr>
        <p:blipFill>
          <a:blip r:embed="rId3"/>
          <a:stretch>
            <a:fillRect/>
          </a:stretch>
        </p:blipFill>
        <p:spPr>
          <a:xfrm>
            <a:off x="5877854" y="5155204"/>
            <a:ext cx="511039" cy="660826"/>
          </a:xfrm>
          <a:prstGeom prst="rect">
            <a:avLst/>
          </a:prstGeom>
        </p:spPr>
      </p:pic>
      <p:sp>
        <p:nvSpPr>
          <p:cNvPr id="11" name="文字方塊 10">
            <a:extLst>
              <a:ext uri="{FF2B5EF4-FFF2-40B4-BE49-F238E27FC236}">
                <a16:creationId xmlns:a16="http://schemas.microsoft.com/office/drawing/2014/main" id="{3D5E17C5-CC24-46C0-8994-50B09F213A54}"/>
              </a:ext>
            </a:extLst>
          </p:cNvPr>
          <p:cNvSpPr txBox="1"/>
          <p:nvPr/>
        </p:nvSpPr>
        <p:spPr>
          <a:xfrm>
            <a:off x="5473273" y="5846107"/>
            <a:ext cx="1369762" cy="369332"/>
          </a:xfrm>
          <a:prstGeom prst="rect">
            <a:avLst/>
          </a:prstGeom>
          <a:noFill/>
        </p:spPr>
        <p:txBody>
          <a:bodyPr wrap="square" rtlCol="0">
            <a:spAutoFit/>
          </a:bodyPr>
          <a:lstStyle/>
          <a:p>
            <a:pPr algn="ctr">
              <a:defRPr/>
            </a:pPr>
            <a:r>
              <a:rPr kumimoji="1" lang="en-US" altLang="zh-TW" b="1" dirty="0">
                <a:solidFill>
                  <a:srgbClr val="0000FF"/>
                </a:solidFill>
                <a:latin typeface="Calibri" panose="020F0502020204030204" pitchFamily="34" charset="0"/>
              </a:rPr>
              <a:t>NTN </a:t>
            </a:r>
            <a:r>
              <a:rPr kumimoji="1" lang="zh-TW" altLang="en-US" b="1" dirty="0">
                <a:solidFill>
                  <a:srgbClr val="0000FF"/>
                </a:solidFill>
                <a:latin typeface="Calibri" panose="020F0502020204030204" pitchFamily="34" charset="0"/>
              </a:rPr>
              <a:t>基地台</a:t>
            </a:r>
          </a:p>
        </p:txBody>
      </p:sp>
      <p:sp>
        <p:nvSpPr>
          <p:cNvPr id="12" name="文字方塊 11">
            <a:extLst>
              <a:ext uri="{FF2B5EF4-FFF2-40B4-BE49-F238E27FC236}">
                <a16:creationId xmlns:a16="http://schemas.microsoft.com/office/drawing/2014/main" id="{CF362127-0A66-422E-A57A-C5FFF1C6857A}"/>
              </a:ext>
            </a:extLst>
          </p:cNvPr>
          <p:cNvSpPr txBox="1"/>
          <p:nvPr/>
        </p:nvSpPr>
        <p:spPr>
          <a:xfrm>
            <a:off x="5508138" y="2522366"/>
            <a:ext cx="1787029" cy="400110"/>
          </a:xfrm>
          <a:prstGeom prst="rect">
            <a:avLst/>
          </a:prstGeom>
          <a:noFill/>
        </p:spPr>
        <p:txBody>
          <a:bodyPr wrap="none" rtlCol="0">
            <a:spAutoFit/>
          </a:bodyPr>
          <a:lstStyle/>
          <a:p>
            <a:pPr algn="ctr">
              <a:defRPr/>
            </a:pPr>
            <a:r>
              <a:rPr lang="en-US" altLang="zh-TW" sz="2000" b="1" dirty="0">
                <a:solidFill>
                  <a:srgbClr val="0000FF"/>
                </a:solidFill>
                <a:latin typeface="Calibri" panose="020F0502020204030204" pitchFamily="34" charset="0"/>
              </a:rPr>
              <a:t>Tier-2 Network</a:t>
            </a:r>
            <a:endParaRPr lang="zh-TW" altLang="en-US" sz="2000" b="1" dirty="0">
              <a:solidFill>
                <a:srgbClr val="0000FF"/>
              </a:solidFill>
              <a:latin typeface="Calibri" panose="020F0502020204030204" pitchFamily="34" charset="0"/>
            </a:endParaRPr>
          </a:p>
        </p:txBody>
      </p:sp>
      <p:pic>
        <p:nvPicPr>
          <p:cNvPr id="13" name="Picture 4" descr="交通地圖-國立陽明交通大學">
            <a:extLst>
              <a:ext uri="{FF2B5EF4-FFF2-40B4-BE49-F238E27FC236}">
                <a16:creationId xmlns:a16="http://schemas.microsoft.com/office/drawing/2014/main" id="{3FADB77D-58E7-4F18-870D-26F32FF3B1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66" t="9824" r="25000" b="8222"/>
          <a:stretch/>
        </p:blipFill>
        <p:spPr bwMode="auto">
          <a:xfrm>
            <a:off x="335141" y="4473284"/>
            <a:ext cx="2831045" cy="1868844"/>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E6EF91D0-C498-4C02-A881-974B9620D84F}"/>
              </a:ext>
            </a:extLst>
          </p:cNvPr>
          <p:cNvSpPr txBox="1"/>
          <p:nvPr/>
        </p:nvSpPr>
        <p:spPr>
          <a:xfrm>
            <a:off x="149855" y="2664092"/>
            <a:ext cx="1743421" cy="369332"/>
          </a:xfrm>
          <a:prstGeom prst="rect">
            <a:avLst/>
          </a:prstGeom>
          <a:noFill/>
        </p:spPr>
        <p:txBody>
          <a:bodyPr wrap="square" rtlCol="0">
            <a:spAutoFit/>
          </a:bodyPr>
          <a:lstStyle/>
          <a:p>
            <a:pPr algn="ctr">
              <a:defRPr/>
            </a:pPr>
            <a:r>
              <a:rPr kumimoji="1" lang="zh-TW" altLang="en-US" b="1" dirty="0">
                <a:solidFill>
                  <a:srgbClr val="ED7D31">
                    <a:lumMod val="75000"/>
                  </a:srgbClr>
                </a:solidFill>
                <a:latin typeface="Microsoft JhengHei" panose="020B0604030504040204" pitchFamily="34" charset="-120"/>
              </a:rPr>
              <a:t>第一年度展示</a:t>
            </a:r>
          </a:p>
        </p:txBody>
      </p:sp>
      <p:pic>
        <p:nvPicPr>
          <p:cNvPr id="15" name="圖片 14">
            <a:extLst>
              <a:ext uri="{FF2B5EF4-FFF2-40B4-BE49-F238E27FC236}">
                <a16:creationId xmlns:a16="http://schemas.microsoft.com/office/drawing/2014/main" id="{73FE6A83-9920-4A50-9403-A10E405DEA29}"/>
              </a:ext>
            </a:extLst>
          </p:cNvPr>
          <p:cNvPicPr>
            <a:picLocks noChangeAspect="1"/>
          </p:cNvPicPr>
          <p:nvPr/>
        </p:nvPicPr>
        <p:blipFill rotWithShape="1">
          <a:blip r:embed="rId5"/>
          <a:srcRect l="29169" t="43427" r="1274" b="7434"/>
          <a:stretch/>
        </p:blipFill>
        <p:spPr>
          <a:xfrm>
            <a:off x="9021192" y="2058787"/>
            <a:ext cx="2189158" cy="1305320"/>
          </a:xfrm>
          <a:prstGeom prst="rect">
            <a:avLst/>
          </a:prstGeom>
        </p:spPr>
      </p:pic>
      <p:pic>
        <p:nvPicPr>
          <p:cNvPr id="16" name="圖片 15">
            <a:extLst>
              <a:ext uri="{FF2B5EF4-FFF2-40B4-BE49-F238E27FC236}">
                <a16:creationId xmlns:a16="http://schemas.microsoft.com/office/drawing/2014/main" id="{D56056C0-D6C6-4795-A5B2-9E6ACAC4F0E6}"/>
              </a:ext>
            </a:extLst>
          </p:cNvPr>
          <p:cNvPicPr>
            <a:picLocks noChangeAspect="1"/>
          </p:cNvPicPr>
          <p:nvPr/>
        </p:nvPicPr>
        <p:blipFill>
          <a:blip r:embed="rId6"/>
          <a:stretch>
            <a:fillRect/>
          </a:stretch>
        </p:blipFill>
        <p:spPr>
          <a:xfrm>
            <a:off x="9021192" y="4224420"/>
            <a:ext cx="2189158" cy="1709079"/>
          </a:xfrm>
          <a:prstGeom prst="rect">
            <a:avLst/>
          </a:prstGeom>
        </p:spPr>
      </p:pic>
      <p:sp>
        <p:nvSpPr>
          <p:cNvPr id="17" name="文字方塊 16">
            <a:extLst>
              <a:ext uri="{FF2B5EF4-FFF2-40B4-BE49-F238E27FC236}">
                <a16:creationId xmlns:a16="http://schemas.microsoft.com/office/drawing/2014/main" id="{FA3097F8-B89A-4472-B8A6-1224FDAEBEF6}"/>
              </a:ext>
            </a:extLst>
          </p:cNvPr>
          <p:cNvSpPr txBox="1"/>
          <p:nvPr/>
        </p:nvSpPr>
        <p:spPr>
          <a:xfrm>
            <a:off x="8724698" y="1546244"/>
            <a:ext cx="2539814" cy="400110"/>
          </a:xfrm>
          <a:prstGeom prst="rect">
            <a:avLst/>
          </a:prstGeom>
          <a:noFill/>
        </p:spPr>
        <p:txBody>
          <a:bodyPr wrap="square" rtlCol="0">
            <a:spAutoFit/>
          </a:bodyPr>
          <a:lstStyle/>
          <a:p>
            <a:pPr algn="ctr">
              <a:defRPr/>
            </a:pPr>
            <a:r>
              <a:rPr kumimoji="1" lang="zh-TW" altLang="en-US" sz="2000" b="1" dirty="0">
                <a:solidFill>
                  <a:prstClr val="black"/>
                </a:solidFill>
                <a:latin typeface="Microsoft JhengHei" panose="020B0604030504040204" pitchFamily="34" charset="-120"/>
              </a:rPr>
              <a:t>實驗室模擬展示</a:t>
            </a:r>
          </a:p>
        </p:txBody>
      </p:sp>
      <p:sp>
        <p:nvSpPr>
          <p:cNvPr id="18" name="文字方塊 17">
            <a:extLst>
              <a:ext uri="{FF2B5EF4-FFF2-40B4-BE49-F238E27FC236}">
                <a16:creationId xmlns:a16="http://schemas.microsoft.com/office/drawing/2014/main" id="{67012B9A-7603-40DE-8B7A-7961B0548F8F}"/>
              </a:ext>
            </a:extLst>
          </p:cNvPr>
          <p:cNvSpPr txBox="1"/>
          <p:nvPr/>
        </p:nvSpPr>
        <p:spPr>
          <a:xfrm>
            <a:off x="2905466" y="1568923"/>
            <a:ext cx="2539814" cy="400110"/>
          </a:xfrm>
          <a:prstGeom prst="rect">
            <a:avLst/>
          </a:prstGeom>
          <a:noFill/>
        </p:spPr>
        <p:txBody>
          <a:bodyPr wrap="square" rtlCol="0">
            <a:spAutoFit/>
          </a:bodyPr>
          <a:lstStyle/>
          <a:p>
            <a:pPr algn="ctr">
              <a:defRPr/>
            </a:pPr>
            <a:r>
              <a:rPr kumimoji="1" lang="zh-TW" altLang="en-US" sz="2000" b="1" dirty="0">
                <a:solidFill>
                  <a:prstClr val="black"/>
                </a:solidFill>
                <a:latin typeface="Microsoft JhengHei" panose="020B0604030504040204" pitchFamily="34" charset="-120"/>
              </a:rPr>
              <a:t>實體驗測</a:t>
            </a:r>
          </a:p>
        </p:txBody>
      </p:sp>
      <p:sp>
        <p:nvSpPr>
          <p:cNvPr id="19" name="文字方塊 18">
            <a:extLst>
              <a:ext uri="{FF2B5EF4-FFF2-40B4-BE49-F238E27FC236}">
                <a16:creationId xmlns:a16="http://schemas.microsoft.com/office/drawing/2014/main" id="{6D667FAC-4F50-420E-BB7C-06B819A71A9D}"/>
              </a:ext>
            </a:extLst>
          </p:cNvPr>
          <p:cNvSpPr txBox="1"/>
          <p:nvPr/>
        </p:nvSpPr>
        <p:spPr>
          <a:xfrm>
            <a:off x="8711610" y="5892274"/>
            <a:ext cx="2708002" cy="646331"/>
          </a:xfrm>
          <a:prstGeom prst="rect">
            <a:avLst/>
          </a:prstGeom>
          <a:noFill/>
        </p:spPr>
        <p:txBody>
          <a:bodyPr wrap="square">
            <a:spAutoFit/>
          </a:bodyPr>
          <a:lstStyle/>
          <a:p>
            <a:pPr algn="ctr">
              <a:defRPr/>
            </a:pPr>
            <a:r>
              <a:rPr kumimoji="1" lang="zh-TW" altLang="en-US" b="1" dirty="0">
                <a:solidFill>
                  <a:prstClr val="black"/>
                </a:solidFill>
                <a:latin typeface="Calibri" panose="020F0502020204030204" pitchFamily="34" charset="0"/>
                <a:cs typeface="Calibri" panose="020F0502020204030204" pitchFamily="34" charset="0"/>
              </a:rPr>
              <a:t>以陽明交大部分區域示範建置數位分身環境</a:t>
            </a:r>
            <a:endParaRPr lang="zh-TW" altLang="en-US" dirty="0">
              <a:solidFill>
                <a:prstClr val="black"/>
              </a:solidFill>
              <a:latin typeface="Calibri" panose="020F0502020204030204"/>
              <a:ea typeface="新細明體" panose="02020500000000000000" pitchFamily="18" charset="-120"/>
            </a:endParaRPr>
          </a:p>
        </p:txBody>
      </p:sp>
      <p:sp>
        <p:nvSpPr>
          <p:cNvPr id="20" name="文字方塊 19">
            <a:extLst>
              <a:ext uri="{FF2B5EF4-FFF2-40B4-BE49-F238E27FC236}">
                <a16:creationId xmlns:a16="http://schemas.microsoft.com/office/drawing/2014/main" id="{5C141D48-5AD7-437D-9640-7E0F785120FC}"/>
              </a:ext>
            </a:extLst>
          </p:cNvPr>
          <p:cNvSpPr txBox="1"/>
          <p:nvPr/>
        </p:nvSpPr>
        <p:spPr>
          <a:xfrm>
            <a:off x="9536259" y="3489042"/>
            <a:ext cx="1674092" cy="646331"/>
          </a:xfrm>
          <a:prstGeom prst="rect">
            <a:avLst/>
          </a:prstGeom>
          <a:noFill/>
        </p:spPr>
        <p:txBody>
          <a:bodyPr wrap="square">
            <a:spAutoFit/>
          </a:bodyPr>
          <a:lstStyle/>
          <a:p>
            <a:pPr algn="ctr">
              <a:defRPr/>
            </a:pPr>
            <a:r>
              <a:rPr kumimoji="1" lang="en-US" altLang="zh-TW" b="1" dirty="0">
                <a:solidFill>
                  <a:prstClr val="black"/>
                </a:solidFill>
                <a:latin typeface="Calibri" panose="020F0502020204030204" pitchFamily="34" charset="0"/>
                <a:cs typeface="Calibri" panose="020F0502020204030204" pitchFamily="34" charset="0"/>
              </a:rPr>
              <a:t>Nvidia </a:t>
            </a:r>
            <a:r>
              <a:rPr kumimoji="1" lang="en-US" altLang="zh-TW" b="1" dirty="0" err="1">
                <a:solidFill>
                  <a:prstClr val="black"/>
                </a:solidFill>
                <a:latin typeface="Calibri" panose="020F0502020204030204" pitchFamily="34" charset="0"/>
                <a:cs typeface="Calibri" panose="020F0502020204030204" pitchFamily="34" charset="0"/>
              </a:rPr>
              <a:t>Sionna</a:t>
            </a:r>
            <a:r>
              <a:rPr kumimoji="1" lang="zh-TW" altLang="en-US" b="1" dirty="0">
                <a:solidFill>
                  <a:prstClr val="black"/>
                </a:solidFill>
                <a:latin typeface="Calibri" panose="020F0502020204030204" pitchFamily="34" charset="0"/>
                <a:cs typeface="Calibri" panose="020F0502020204030204" pitchFamily="34" charset="0"/>
              </a:rPr>
              <a:t>模擬無線通道</a:t>
            </a:r>
            <a:endParaRPr lang="zh-TW" altLang="en-US" dirty="0">
              <a:solidFill>
                <a:prstClr val="black"/>
              </a:solidFill>
              <a:latin typeface="Calibri" panose="020F0502020204030204"/>
              <a:ea typeface="新細明體" panose="02020500000000000000" pitchFamily="18" charset="-120"/>
            </a:endParaRPr>
          </a:p>
        </p:txBody>
      </p:sp>
      <p:sp>
        <p:nvSpPr>
          <p:cNvPr id="21" name="箭號: 向下 20">
            <a:extLst>
              <a:ext uri="{FF2B5EF4-FFF2-40B4-BE49-F238E27FC236}">
                <a16:creationId xmlns:a16="http://schemas.microsoft.com/office/drawing/2014/main" id="{16B14E58-D83F-4C38-99FF-16385EBC170D}"/>
              </a:ext>
            </a:extLst>
          </p:cNvPr>
          <p:cNvSpPr/>
          <p:nvPr/>
        </p:nvSpPr>
        <p:spPr>
          <a:xfrm flipV="1">
            <a:off x="9130028" y="3470169"/>
            <a:ext cx="406230" cy="610839"/>
          </a:xfrm>
          <a:prstGeom prst="downArrow">
            <a:avLst/>
          </a:prstGeom>
          <a:solidFill>
            <a:srgbClr val="FFFF00"/>
          </a:solid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C742C361-4DAA-439D-B3AD-DEABCAF5FCB2}"/>
              </a:ext>
            </a:extLst>
          </p:cNvPr>
          <p:cNvPicPr>
            <a:picLocks noChangeAspect="1"/>
          </p:cNvPicPr>
          <p:nvPr/>
        </p:nvPicPr>
        <p:blipFill>
          <a:blip r:embed="rId3"/>
          <a:stretch>
            <a:fillRect/>
          </a:stretch>
        </p:blipFill>
        <p:spPr>
          <a:xfrm>
            <a:off x="7344653" y="5149657"/>
            <a:ext cx="511039" cy="660826"/>
          </a:xfrm>
          <a:prstGeom prst="rect">
            <a:avLst/>
          </a:prstGeom>
        </p:spPr>
      </p:pic>
      <p:sp>
        <p:nvSpPr>
          <p:cNvPr id="23" name="文字方塊 22">
            <a:extLst>
              <a:ext uri="{FF2B5EF4-FFF2-40B4-BE49-F238E27FC236}">
                <a16:creationId xmlns:a16="http://schemas.microsoft.com/office/drawing/2014/main" id="{500F7564-431F-4EF1-990F-A3B31BDA7ADC}"/>
              </a:ext>
            </a:extLst>
          </p:cNvPr>
          <p:cNvSpPr txBox="1"/>
          <p:nvPr/>
        </p:nvSpPr>
        <p:spPr>
          <a:xfrm>
            <a:off x="7038788" y="5802164"/>
            <a:ext cx="1122768" cy="646331"/>
          </a:xfrm>
          <a:prstGeom prst="rect">
            <a:avLst/>
          </a:prstGeom>
          <a:noFill/>
        </p:spPr>
        <p:txBody>
          <a:bodyPr wrap="square" rtlCol="0">
            <a:spAutoFit/>
          </a:bodyPr>
          <a:lstStyle/>
          <a:p>
            <a:pPr algn="ctr">
              <a:defRPr/>
            </a:pPr>
            <a:r>
              <a:rPr kumimoji="1" lang="en-US" altLang="zh-TW" b="1" dirty="0">
                <a:solidFill>
                  <a:srgbClr val="0000FF"/>
                </a:solidFill>
                <a:latin typeface="Calibri" panose="020F0502020204030204" pitchFamily="34" charset="0"/>
              </a:rPr>
              <a:t>AI-RAN </a:t>
            </a:r>
            <a:r>
              <a:rPr kumimoji="1" lang="zh-TW" altLang="en-US" b="1" dirty="0">
                <a:solidFill>
                  <a:srgbClr val="0000FF"/>
                </a:solidFill>
                <a:latin typeface="Calibri" panose="020F0502020204030204" pitchFamily="34" charset="0"/>
              </a:rPr>
              <a:t>基地台</a:t>
            </a:r>
          </a:p>
        </p:txBody>
      </p:sp>
      <p:sp>
        <p:nvSpPr>
          <p:cNvPr id="24" name="矩形: 圓角 23">
            <a:extLst>
              <a:ext uri="{FF2B5EF4-FFF2-40B4-BE49-F238E27FC236}">
                <a16:creationId xmlns:a16="http://schemas.microsoft.com/office/drawing/2014/main" id="{A7571C47-82C9-487A-9850-F0EB1A0F8761}"/>
              </a:ext>
            </a:extLst>
          </p:cNvPr>
          <p:cNvSpPr/>
          <p:nvPr/>
        </p:nvSpPr>
        <p:spPr>
          <a:xfrm>
            <a:off x="6537184" y="4675496"/>
            <a:ext cx="727638" cy="505165"/>
          </a:xfrm>
          <a:prstGeom prst="roundRect">
            <a:avLst/>
          </a:prstGeom>
          <a:solidFill>
            <a:srgbClr val="4472C4"/>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white"/>
                </a:solidFill>
                <a:effectLst/>
                <a:uLnTx/>
                <a:uFillTx/>
                <a:latin typeface="Calibri" panose="020F0502020204030204" pitchFamily="34" charset="0"/>
                <a:ea typeface="新細明體" panose="02020500000000000000" pitchFamily="18" charset="-120"/>
                <a:cs typeface="+mn-cs"/>
              </a:rPr>
              <a:t>核網</a:t>
            </a:r>
          </a:p>
        </p:txBody>
      </p:sp>
      <p:cxnSp>
        <p:nvCxnSpPr>
          <p:cNvPr id="25" name="接點: 肘形 24">
            <a:extLst>
              <a:ext uri="{FF2B5EF4-FFF2-40B4-BE49-F238E27FC236}">
                <a16:creationId xmlns:a16="http://schemas.microsoft.com/office/drawing/2014/main" id="{D632A274-83FD-4547-A740-94710F8345C8}"/>
              </a:ext>
            </a:extLst>
          </p:cNvPr>
          <p:cNvCxnSpPr>
            <a:cxnSpLocks/>
            <a:stCxn id="24" idx="2"/>
            <a:endCxn id="22" idx="1"/>
          </p:cNvCxnSpPr>
          <p:nvPr/>
        </p:nvCxnSpPr>
        <p:spPr>
          <a:xfrm rot="16200000" flipH="1">
            <a:off x="6973124" y="5108540"/>
            <a:ext cx="299409" cy="443650"/>
          </a:xfrm>
          <a:prstGeom prst="bentConnector2">
            <a:avLst/>
          </a:prstGeom>
          <a:noFill/>
          <a:ln w="38100" cap="flat" cmpd="sng" algn="ctr">
            <a:solidFill>
              <a:sysClr val="windowText" lastClr="000000"/>
            </a:solidFill>
            <a:prstDash val="solid"/>
            <a:miter lim="800000"/>
          </a:ln>
          <a:effectLst/>
        </p:spPr>
      </p:cxnSp>
      <p:cxnSp>
        <p:nvCxnSpPr>
          <p:cNvPr id="26" name="接點: 肘形 25">
            <a:extLst>
              <a:ext uri="{FF2B5EF4-FFF2-40B4-BE49-F238E27FC236}">
                <a16:creationId xmlns:a16="http://schemas.microsoft.com/office/drawing/2014/main" id="{715C2F84-23B0-4F86-AD06-78F942797A36}"/>
              </a:ext>
            </a:extLst>
          </p:cNvPr>
          <p:cNvCxnSpPr>
            <a:cxnSpLocks/>
            <a:stCxn id="24" idx="2"/>
            <a:endCxn id="10" idx="3"/>
          </p:cNvCxnSpPr>
          <p:nvPr/>
        </p:nvCxnSpPr>
        <p:spPr>
          <a:xfrm rot="5400000">
            <a:off x="6492470" y="5077084"/>
            <a:ext cx="304956" cy="512110"/>
          </a:xfrm>
          <a:prstGeom prst="bentConnector2">
            <a:avLst/>
          </a:prstGeom>
          <a:noFill/>
          <a:ln w="38100" cap="flat" cmpd="sng" algn="ctr">
            <a:solidFill>
              <a:sysClr val="windowText" lastClr="000000"/>
            </a:solidFill>
            <a:prstDash val="solid"/>
            <a:miter lim="800000"/>
          </a:ln>
          <a:effectLst/>
        </p:spPr>
      </p:cxnSp>
      <p:grpSp>
        <p:nvGrpSpPr>
          <p:cNvPr id="27" name="群組 26">
            <a:extLst>
              <a:ext uri="{FF2B5EF4-FFF2-40B4-BE49-F238E27FC236}">
                <a16:creationId xmlns:a16="http://schemas.microsoft.com/office/drawing/2014/main" id="{1214B74E-CE9A-49AC-9D8A-05E0C1E1A2C6}"/>
              </a:ext>
            </a:extLst>
          </p:cNvPr>
          <p:cNvGrpSpPr/>
          <p:nvPr/>
        </p:nvGrpSpPr>
        <p:grpSpPr>
          <a:xfrm>
            <a:off x="476483" y="3525231"/>
            <a:ext cx="2580189" cy="2133153"/>
            <a:chOff x="520807" y="4474935"/>
            <a:chExt cx="2580189" cy="2133153"/>
          </a:xfrm>
        </p:grpSpPr>
        <p:grpSp>
          <p:nvGrpSpPr>
            <p:cNvPr id="28" name="群組 27">
              <a:extLst>
                <a:ext uri="{FF2B5EF4-FFF2-40B4-BE49-F238E27FC236}">
                  <a16:creationId xmlns:a16="http://schemas.microsoft.com/office/drawing/2014/main" id="{26B75DED-BBCE-4F85-868C-694A0C56BC51}"/>
                </a:ext>
              </a:extLst>
            </p:cNvPr>
            <p:cNvGrpSpPr/>
            <p:nvPr/>
          </p:nvGrpSpPr>
          <p:grpSpPr>
            <a:xfrm>
              <a:off x="624290" y="4858727"/>
              <a:ext cx="1785280" cy="1234717"/>
              <a:chOff x="2232807" y="4710532"/>
              <a:chExt cx="1990401" cy="1310291"/>
            </a:xfrm>
          </p:grpSpPr>
          <p:sp>
            <p:nvSpPr>
              <p:cNvPr id="32" name="正五邊形 16">
                <a:extLst>
                  <a:ext uri="{FF2B5EF4-FFF2-40B4-BE49-F238E27FC236}">
                    <a16:creationId xmlns:a16="http://schemas.microsoft.com/office/drawing/2014/main" id="{42FCDEDA-E2A4-4EFA-92AD-E8B695882609}"/>
                  </a:ext>
                </a:extLst>
              </p:cNvPr>
              <p:cNvSpPr/>
              <p:nvPr/>
            </p:nvSpPr>
            <p:spPr>
              <a:xfrm>
                <a:off x="2279668" y="4821817"/>
                <a:ext cx="1943540" cy="1115997"/>
              </a:xfrm>
              <a:prstGeom prst="pentagon">
                <a:avLst/>
              </a:prstGeom>
              <a:noFill/>
              <a:ln w="19050" cap="flat" cmpd="sng" algn="ctr">
                <a:solidFill>
                  <a:srgbClr val="4472C4">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橢圓 32">
                <a:extLst>
                  <a:ext uri="{FF2B5EF4-FFF2-40B4-BE49-F238E27FC236}">
                    <a16:creationId xmlns:a16="http://schemas.microsoft.com/office/drawing/2014/main" id="{8ACF3A3E-9C5E-4DA7-B2AF-E17E725BCB2C}"/>
                  </a:ext>
                </a:extLst>
              </p:cNvPr>
              <p:cNvSpPr/>
              <p:nvPr/>
            </p:nvSpPr>
            <p:spPr>
              <a:xfrm>
                <a:off x="3196556" y="4710532"/>
                <a:ext cx="126863" cy="138798"/>
              </a:xfrm>
              <a:prstGeom prst="ellipse">
                <a:avLst/>
              </a:prstGeom>
              <a:solidFill>
                <a:sysClr val="window" lastClr="FFFFFF">
                  <a:lumMod val="65000"/>
                </a:sysClr>
              </a:solid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橢圓 33">
                <a:extLst>
                  <a:ext uri="{FF2B5EF4-FFF2-40B4-BE49-F238E27FC236}">
                    <a16:creationId xmlns:a16="http://schemas.microsoft.com/office/drawing/2014/main" id="{CC0B2FD6-9B23-4C4E-A65E-75FC7FE94A39}"/>
                  </a:ext>
                </a:extLst>
              </p:cNvPr>
              <p:cNvSpPr/>
              <p:nvPr/>
            </p:nvSpPr>
            <p:spPr>
              <a:xfrm>
                <a:off x="2232807" y="5178692"/>
                <a:ext cx="126863" cy="138798"/>
              </a:xfrm>
              <a:prstGeom prst="ellipse">
                <a:avLst/>
              </a:prstGeom>
              <a:solidFill>
                <a:sysClr val="window" lastClr="FFFFFF">
                  <a:lumMod val="65000"/>
                </a:sysClr>
              </a:solid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橢圓 34">
                <a:extLst>
                  <a:ext uri="{FF2B5EF4-FFF2-40B4-BE49-F238E27FC236}">
                    <a16:creationId xmlns:a16="http://schemas.microsoft.com/office/drawing/2014/main" id="{C4F83C7A-E5B7-4533-8538-7252C5D91910}"/>
                  </a:ext>
                </a:extLst>
              </p:cNvPr>
              <p:cNvSpPr/>
              <p:nvPr/>
            </p:nvSpPr>
            <p:spPr>
              <a:xfrm>
                <a:off x="3797142" y="5882025"/>
                <a:ext cx="126863" cy="138798"/>
              </a:xfrm>
              <a:prstGeom prst="ellipse">
                <a:avLst/>
              </a:prstGeom>
              <a:solidFill>
                <a:sysClr val="window" lastClr="FFFFFF">
                  <a:lumMod val="65000"/>
                </a:sysClr>
              </a:solid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pic>
          <p:nvPicPr>
            <p:cNvPr id="29" name="Picture 4" descr="台灣精品Taiwan Excellence - Official">
              <a:extLst>
                <a:ext uri="{FF2B5EF4-FFF2-40B4-BE49-F238E27FC236}">
                  <a16:creationId xmlns:a16="http://schemas.microsoft.com/office/drawing/2014/main" id="{AFAF4722-8705-4DF2-8C15-3306545E144E}"/>
                </a:ext>
              </a:extLst>
            </p:cNvPr>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2169916" y="5197608"/>
              <a:ext cx="931080" cy="4704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透明背景的軍用卡車, 軍隊, 卡車, 車輛PNG去背圖片素材免費下載，免摳圖設計圖案下載- Pngtree">
              <a:extLst>
                <a:ext uri="{FF2B5EF4-FFF2-40B4-BE49-F238E27FC236}">
                  <a16:creationId xmlns:a16="http://schemas.microsoft.com/office/drawing/2014/main" id="{6FE4205E-703A-4E20-9B01-03FF0838E259}"/>
                </a:ext>
              </a:extLst>
            </p:cNvPr>
            <p:cNvPicPr>
              <a:picLocks noChangeAspect="1" noChangeArrowheads="1"/>
            </p:cNvPicPr>
            <p:nvPr/>
          </p:nvPicPr>
          <p:blipFill rotWithShape="1">
            <a:blip r:embed="rId8">
              <a:clrChange>
                <a:clrFrom>
                  <a:srgbClr val="F5F5F5"/>
                </a:clrFrom>
                <a:clrTo>
                  <a:srgbClr val="F5F5F5">
                    <a:alpha val="0"/>
                  </a:srgbClr>
                </a:clrTo>
              </a:clrChange>
              <a:extLst>
                <a:ext uri="{28A0092B-C50C-407E-A947-70E740481C1C}">
                  <a14:useLocalDpi xmlns:a14="http://schemas.microsoft.com/office/drawing/2010/main" val="0"/>
                </a:ext>
              </a:extLst>
            </a:blip>
            <a:srcRect t="12370" b="16535"/>
            <a:stretch/>
          </p:blipFill>
          <p:spPr bwMode="auto">
            <a:xfrm>
              <a:off x="807616" y="4474935"/>
              <a:ext cx="914879" cy="621221"/>
            </a:xfrm>
            <a:prstGeom prst="rect">
              <a:avLst/>
            </a:prstGeom>
            <a:noFill/>
            <a:extLst>
              <a:ext uri="{909E8E84-426E-40DD-AFC4-6F175D3DCCD1}">
                <a14:hiddenFill xmlns:a14="http://schemas.microsoft.com/office/drawing/2010/main">
                  <a:solidFill>
                    <a:srgbClr val="FFFFFF"/>
                  </a:solidFill>
                </a14:hiddenFill>
              </a:ext>
            </a:extLst>
          </p:spPr>
        </p:pic>
        <p:sp>
          <p:nvSpPr>
            <p:cNvPr id="31" name="文字方塊 30">
              <a:extLst>
                <a:ext uri="{FF2B5EF4-FFF2-40B4-BE49-F238E27FC236}">
                  <a16:creationId xmlns:a16="http://schemas.microsoft.com/office/drawing/2014/main" id="{866B72CC-42FF-419C-9DEA-C18B9D9C540D}"/>
                </a:ext>
              </a:extLst>
            </p:cNvPr>
            <p:cNvSpPr txBox="1"/>
            <p:nvPr/>
          </p:nvSpPr>
          <p:spPr>
            <a:xfrm>
              <a:off x="520807" y="6207978"/>
              <a:ext cx="1984326" cy="400110"/>
            </a:xfrm>
            <a:prstGeom prst="rect">
              <a:avLst/>
            </a:prstGeom>
            <a:noFill/>
            <a:ln>
              <a:solidFill>
                <a:srgbClr val="4472C4">
                  <a:lumMod val="40000"/>
                  <a:lumOff val="60000"/>
                </a:srgbClr>
              </a:solid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000" b="1" i="0" u="none" strike="noStrike" kern="0" cap="none" spc="0" normalizeH="0" baseline="0" noProof="0" dirty="0">
                  <a:ln>
                    <a:noFill/>
                  </a:ln>
                  <a:solidFill>
                    <a:srgbClr val="4472C4">
                      <a:lumMod val="60000"/>
                      <a:lumOff val="40000"/>
                    </a:srgbClr>
                  </a:solidFill>
                  <a:effectLst/>
                  <a:uLnTx/>
                  <a:uFillTx/>
                  <a:latin typeface="微軟正黑體" panose="020B0604030504040204" pitchFamily="34" charset="-120"/>
                </a:rPr>
                <a:t>Tier-1 network</a:t>
              </a:r>
              <a:endParaRPr kumimoji="0" lang="zh-TW" altLang="en-US" sz="2000" b="1" i="0" u="none" strike="noStrike" kern="0" cap="none" spc="0" normalizeH="0" baseline="0" noProof="0" dirty="0">
                <a:ln>
                  <a:noFill/>
                </a:ln>
                <a:solidFill>
                  <a:srgbClr val="4472C4">
                    <a:lumMod val="60000"/>
                    <a:lumOff val="40000"/>
                  </a:srgbClr>
                </a:solidFill>
                <a:effectLst/>
                <a:uLnTx/>
                <a:uFillTx/>
                <a:latin typeface="微軟正黑體" panose="020B0604030504040204" pitchFamily="34" charset="-120"/>
              </a:endParaRPr>
            </a:p>
          </p:txBody>
        </p:sp>
      </p:grpSp>
      <p:sp>
        <p:nvSpPr>
          <p:cNvPr id="36" name="文字方塊 35">
            <a:extLst>
              <a:ext uri="{FF2B5EF4-FFF2-40B4-BE49-F238E27FC236}">
                <a16:creationId xmlns:a16="http://schemas.microsoft.com/office/drawing/2014/main" id="{49458AF5-7DAB-48DE-8A11-0782AF760ABF}"/>
              </a:ext>
            </a:extLst>
          </p:cNvPr>
          <p:cNvSpPr txBox="1"/>
          <p:nvPr/>
        </p:nvSpPr>
        <p:spPr>
          <a:xfrm>
            <a:off x="1625673" y="3351849"/>
            <a:ext cx="2542822" cy="615553"/>
          </a:xfrm>
          <a:prstGeom prst="rect">
            <a:avLst/>
          </a:prstGeom>
          <a:noFill/>
        </p:spPr>
        <p:txBody>
          <a:bodyPr wrap="square" rtlCol="0">
            <a:spAutoFit/>
          </a:bodyPr>
          <a:lstStyle/>
          <a:p>
            <a:pPr>
              <a:defRPr/>
            </a:pPr>
            <a:r>
              <a:rPr kumimoji="1" lang="en-US" altLang="zh-TW" sz="1700" b="1" dirty="0">
                <a:solidFill>
                  <a:srgbClr val="ED7D31">
                    <a:lumMod val="75000"/>
                  </a:srgbClr>
                </a:solidFill>
                <a:latin typeface="Calibri" panose="020F0502020204030204"/>
              </a:rPr>
              <a:t>Tier-1 mesh controller</a:t>
            </a:r>
          </a:p>
          <a:p>
            <a:pPr>
              <a:defRPr/>
            </a:pPr>
            <a:r>
              <a:rPr kumimoji="1" lang="en-US" altLang="zh-TW" sz="1700" b="1" dirty="0">
                <a:solidFill>
                  <a:srgbClr val="0000FF"/>
                </a:solidFill>
                <a:latin typeface="Calibri" panose="020F0502020204030204"/>
              </a:rPr>
              <a:t>NTN UE/NTN UE Emulator</a:t>
            </a:r>
            <a:endParaRPr kumimoji="1" lang="zh-TW" altLang="en-US" sz="1700" b="1" dirty="0">
              <a:solidFill>
                <a:srgbClr val="0000FF"/>
              </a:solidFill>
              <a:latin typeface="Calibri" panose="020F0502020204030204"/>
            </a:endParaRPr>
          </a:p>
        </p:txBody>
      </p:sp>
      <p:pic>
        <p:nvPicPr>
          <p:cNvPr id="37" name="圖片 36">
            <a:extLst>
              <a:ext uri="{FF2B5EF4-FFF2-40B4-BE49-F238E27FC236}">
                <a16:creationId xmlns:a16="http://schemas.microsoft.com/office/drawing/2014/main" id="{39A5E709-B216-4B0F-9ABD-78783D3F8518}"/>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H="1">
            <a:off x="3801638" y="3909023"/>
            <a:ext cx="670616" cy="628409"/>
          </a:xfrm>
          <a:prstGeom prst="rect">
            <a:avLst/>
          </a:prstGeom>
        </p:spPr>
      </p:pic>
      <p:sp>
        <p:nvSpPr>
          <p:cNvPr id="38" name="矩形 37">
            <a:extLst>
              <a:ext uri="{FF2B5EF4-FFF2-40B4-BE49-F238E27FC236}">
                <a16:creationId xmlns:a16="http://schemas.microsoft.com/office/drawing/2014/main" id="{60BD788A-35DC-4160-88F0-98B5D699F70F}"/>
              </a:ext>
            </a:extLst>
          </p:cNvPr>
          <p:cNvSpPr/>
          <p:nvPr/>
        </p:nvSpPr>
        <p:spPr>
          <a:xfrm>
            <a:off x="3362376" y="5649877"/>
            <a:ext cx="1915144" cy="603197"/>
          </a:xfrm>
          <a:prstGeom prst="rect">
            <a:avLst/>
          </a:prstGeom>
          <a:solidFill>
            <a:srgbClr val="4472C4"/>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NTN</a:t>
            </a:r>
            <a:r>
              <a:rPr kumimoji="0" lang="zh-TW" altLang="en-US" sz="18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UE</a:t>
            </a:r>
            <a:r>
              <a:rPr kumimoji="0" lang="zh-TW" altLang="en-US" sz="18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或</a:t>
            </a:r>
            <a:br>
              <a:rPr kumimoji="0" lang="en-US" altLang="zh-TW" sz="18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br>
            <a:r>
              <a:rPr kumimoji="0" lang="en-US" altLang="zh-TW" sz="18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NTN</a:t>
            </a:r>
            <a:r>
              <a:rPr kumimoji="0" lang="zh-TW" altLang="en-US" sz="18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UE Emulator</a:t>
            </a:r>
          </a:p>
        </p:txBody>
      </p:sp>
      <p:sp>
        <p:nvSpPr>
          <p:cNvPr id="39" name="文字方塊 38">
            <a:extLst>
              <a:ext uri="{FF2B5EF4-FFF2-40B4-BE49-F238E27FC236}">
                <a16:creationId xmlns:a16="http://schemas.microsoft.com/office/drawing/2014/main" id="{EDFA4762-DA40-4BFF-BDEF-36088FB60749}"/>
              </a:ext>
            </a:extLst>
          </p:cNvPr>
          <p:cNvSpPr txBox="1"/>
          <p:nvPr/>
        </p:nvSpPr>
        <p:spPr>
          <a:xfrm>
            <a:off x="5372897" y="2242843"/>
            <a:ext cx="2067125" cy="369332"/>
          </a:xfrm>
          <a:prstGeom prst="rect">
            <a:avLst/>
          </a:prstGeom>
          <a:noFill/>
        </p:spPr>
        <p:txBody>
          <a:bodyPr wrap="square" rtlCol="0">
            <a:spAutoFit/>
          </a:bodyPr>
          <a:lstStyle/>
          <a:p>
            <a:pPr algn="ctr">
              <a:defRPr/>
            </a:pPr>
            <a:r>
              <a:rPr kumimoji="1" lang="zh-TW" altLang="en-US" b="1" dirty="0">
                <a:solidFill>
                  <a:srgbClr val="0000FF"/>
                </a:solidFill>
                <a:latin typeface="Calibri" panose="020F0502020204030204" pitchFamily="34" charset="0"/>
              </a:rPr>
              <a:t>第二年度展示</a:t>
            </a:r>
          </a:p>
        </p:txBody>
      </p:sp>
      <p:cxnSp>
        <p:nvCxnSpPr>
          <p:cNvPr id="40" name="直線接點 39">
            <a:extLst>
              <a:ext uri="{FF2B5EF4-FFF2-40B4-BE49-F238E27FC236}">
                <a16:creationId xmlns:a16="http://schemas.microsoft.com/office/drawing/2014/main" id="{50DDD822-E770-4F25-8F60-7C1EA85C92EF}"/>
              </a:ext>
            </a:extLst>
          </p:cNvPr>
          <p:cNvCxnSpPr>
            <a:cxnSpLocks/>
            <a:stCxn id="37" idx="2"/>
          </p:cNvCxnSpPr>
          <p:nvPr/>
        </p:nvCxnSpPr>
        <p:spPr>
          <a:xfrm>
            <a:off x="4136946" y="4537432"/>
            <a:ext cx="3189" cy="527105"/>
          </a:xfrm>
          <a:prstGeom prst="line">
            <a:avLst/>
          </a:prstGeom>
          <a:noFill/>
          <a:ln w="38100" cap="flat" cmpd="sng" algn="ctr">
            <a:solidFill>
              <a:sysClr val="windowText" lastClr="000000"/>
            </a:solidFill>
            <a:prstDash val="solid"/>
            <a:miter lim="800000"/>
            <a:headEnd type="triangle" w="med" len="med"/>
            <a:tailEnd type="triangle" w="med" len="med"/>
          </a:ln>
          <a:effectLst/>
        </p:spPr>
      </p:cxnSp>
      <p:pic>
        <p:nvPicPr>
          <p:cNvPr id="41" name="Picture 4" descr="台灣精品Taiwan Excellence - Official">
            <a:extLst>
              <a:ext uri="{FF2B5EF4-FFF2-40B4-BE49-F238E27FC236}">
                <a16:creationId xmlns:a16="http://schemas.microsoft.com/office/drawing/2014/main" id="{DA58DB2F-8EDE-4107-A5DF-9A4BE1CA813D}"/>
              </a:ext>
            </a:extLst>
          </p:cNvPr>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197893" y="4249673"/>
            <a:ext cx="931080" cy="47049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台灣精品Taiwan Excellence - Official">
            <a:extLst>
              <a:ext uri="{FF2B5EF4-FFF2-40B4-BE49-F238E27FC236}">
                <a16:creationId xmlns:a16="http://schemas.microsoft.com/office/drawing/2014/main" id="{3C27F069-CB87-456F-89D9-53F0DA4ECDB0}"/>
              </a:ext>
            </a:extLst>
          </p:cNvPr>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1149773" y="4231433"/>
            <a:ext cx="931080" cy="470495"/>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直線接點 42">
            <a:extLst>
              <a:ext uri="{FF2B5EF4-FFF2-40B4-BE49-F238E27FC236}">
                <a16:creationId xmlns:a16="http://schemas.microsoft.com/office/drawing/2014/main" id="{929CBB40-9AF2-4132-B556-4340719B868E}"/>
              </a:ext>
            </a:extLst>
          </p:cNvPr>
          <p:cNvCxnSpPr>
            <a:cxnSpLocks/>
            <a:stCxn id="30" idx="2"/>
          </p:cNvCxnSpPr>
          <p:nvPr/>
        </p:nvCxnSpPr>
        <p:spPr>
          <a:xfrm>
            <a:off x="1220732" y="4146452"/>
            <a:ext cx="271266" cy="287789"/>
          </a:xfrm>
          <a:prstGeom prst="line">
            <a:avLst/>
          </a:prstGeom>
          <a:noFill/>
          <a:ln w="28575" cap="flat" cmpd="sng" algn="ctr">
            <a:solidFill>
              <a:srgbClr val="4472C4">
                <a:lumMod val="60000"/>
                <a:lumOff val="40000"/>
              </a:srgbClr>
            </a:solidFill>
            <a:prstDash val="solid"/>
            <a:miter lim="800000"/>
            <a:headEnd type="none" w="med" len="med"/>
            <a:tailEnd type="none" w="med" len="med"/>
          </a:ln>
          <a:effectLst/>
        </p:spPr>
      </p:cxnSp>
      <p:pic>
        <p:nvPicPr>
          <p:cNvPr id="44" name="Picture 4" descr="台灣精品Taiwan Excellence - Official">
            <a:extLst>
              <a:ext uri="{FF2B5EF4-FFF2-40B4-BE49-F238E27FC236}">
                <a16:creationId xmlns:a16="http://schemas.microsoft.com/office/drawing/2014/main" id="{311D7EE3-1895-4762-BCE0-6ADF913F616F}"/>
              </a:ext>
            </a:extLst>
          </p:cNvPr>
          <p:cNvPicPr>
            <a:picLocks noChangeAspect="1" noChangeArrowheads="1"/>
          </p:cNvPicPr>
          <p:nvPr/>
        </p:nvPicPr>
        <p:blipFill rotWithShape="1">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3600473" y="5098435"/>
            <a:ext cx="1024188" cy="517544"/>
          </a:xfrm>
          <a:prstGeom prst="rect">
            <a:avLst/>
          </a:prstGeom>
          <a:noFill/>
          <a:extLst>
            <a:ext uri="{909E8E84-426E-40DD-AFC4-6F175D3DCCD1}">
              <a14:hiddenFill xmlns:a14="http://schemas.microsoft.com/office/drawing/2010/main">
                <a:solidFill>
                  <a:srgbClr val="FFFFFF"/>
                </a:solidFill>
              </a14:hiddenFill>
            </a:ext>
          </a:extLst>
        </p:spPr>
      </p:pic>
      <p:sp>
        <p:nvSpPr>
          <p:cNvPr id="45" name="文字方塊 44">
            <a:extLst>
              <a:ext uri="{FF2B5EF4-FFF2-40B4-BE49-F238E27FC236}">
                <a16:creationId xmlns:a16="http://schemas.microsoft.com/office/drawing/2014/main" id="{D8230C8B-513E-473E-9CEC-9AE3D63116EC}"/>
              </a:ext>
            </a:extLst>
          </p:cNvPr>
          <p:cNvSpPr txBox="1"/>
          <p:nvPr/>
        </p:nvSpPr>
        <p:spPr>
          <a:xfrm>
            <a:off x="189658" y="2963041"/>
            <a:ext cx="1653532" cy="369332"/>
          </a:xfrm>
          <a:prstGeom prst="rect">
            <a:avLst/>
          </a:prstGeom>
          <a:noFill/>
        </p:spPr>
        <p:txBody>
          <a:bodyPr wrap="square" rtlCol="0">
            <a:spAutoFit/>
          </a:bodyPr>
          <a:lstStyle/>
          <a:p>
            <a:pPr algn="ctr">
              <a:defRPr/>
            </a:pPr>
            <a:r>
              <a:rPr kumimoji="1" lang="en-US" altLang="zh-TW" b="1" dirty="0">
                <a:solidFill>
                  <a:srgbClr val="ED7D31">
                    <a:lumMod val="75000"/>
                  </a:srgbClr>
                </a:solidFill>
                <a:latin typeface="Calibri" panose="020F0502020204030204"/>
              </a:rPr>
              <a:t>Tier-1 Network</a:t>
            </a:r>
            <a:endParaRPr kumimoji="1" lang="zh-TW" altLang="en-US" b="1" dirty="0">
              <a:solidFill>
                <a:srgbClr val="ED7D31">
                  <a:lumMod val="75000"/>
                </a:srgbClr>
              </a:solidFill>
              <a:latin typeface="Calibri" panose="020F0502020204030204"/>
            </a:endParaRPr>
          </a:p>
        </p:txBody>
      </p:sp>
      <p:pic>
        <p:nvPicPr>
          <p:cNvPr id="46" name="圖片 45" descr="一張含有 直升機, 飛機, 無人機 的圖片&#10;&#10;AI 產生的內容可能不正確。">
            <a:extLst>
              <a:ext uri="{FF2B5EF4-FFF2-40B4-BE49-F238E27FC236}">
                <a16:creationId xmlns:a16="http://schemas.microsoft.com/office/drawing/2014/main" id="{BEBCB610-8F96-40A6-9332-4C7957142C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96602" y="2098235"/>
            <a:ext cx="1896570" cy="1114697"/>
          </a:xfrm>
          <a:prstGeom prst="rect">
            <a:avLst/>
          </a:prstGeom>
          <a:ln>
            <a:noFill/>
          </a:ln>
          <a:effectLst>
            <a:outerShdw blurRad="292100" dist="139700" dir="2700000" algn="tl" rotWithShape="0">
              <a:srgbClr val="333333">
                <a:alpha val="65000"/>
              </a:srgbClr>
            </a:outerShdw>
          </a:effectLst>
        </p:spPr>
      </p:pic>
      <p:cxnSp>
        <p:nvCxnSpPr>
          <p:cNvPr id="47" name="直線接點 46">
            <a:extLst>
              <a:ext uri="{FF2B5EF4-FFF2-40B4-BE49-F238E27FC236}">
                <a16:creationId xmlns:a16="http://schemas.microsoft.com/office/drawing/2014/main" id="{2B067FE5-1594-4EF8-BE24-12842DCEFD66}"/>
              </a:ext>
            </a:extLst>
          </p:cNvPr>
          <p:cNvCxnSpPr>
            <a:cxnSpLocks/>
            <a:stCxn id="8" idx="0"/>
          </p:cNvCxnSpPr>
          <p:nvPr/>
        </p:nvCxnSpPr>
        <p:spPr>
          <a:xfrm flipH="1" flipV="1">
            <a:off x="4653208" y="2908663"/>
            <a:ext cx="1489297" cy="1028815"/>
          </a:xfrm>
          <a:prstGeom prst="line">
            <a:avLst/>
          </a:prstGeom>
          <a:noFill/>
          <a:ln w="38100" cap="flat" cmpd="sng" algn="ctr">
            <a:solidFill>
              <a:srgbClr val="0000FF"/>
            </a:solidFill>
            <a:prstDash val="solid"/>
            <a:miter lim="800000"/>
            <a:headEnd type="triangle" w="med" len="med"/>
            <a:tailEnd type="triangle" w="med" len="med"/>
          </a:ln>
          <a:effectLst/>
        </p:spPr>
      </p:cxnSp>
      <p:cxnSp>
        <p:nvCxnSpPr>
          <p:cNvPr id="48" name="直線接點 47">
            <a:extLst>
              <a:ext uri="{FF2B5EF4-FFF2-40B4-BE49-F238E27FC236}">
                <a16:creationId xmlns:a16="http://schemas.microsoft.com/office/drawing/2014/main" id="{E54B7BF2-624A-45FB-827B-4CF3898EED78}"/>
              </a:ext>
            </a:extLst>
          </p:cNvPr>
          <p:cNvCxnSpPr>
            <a:cxnSpLocks/>
            <a:stCxn id="37" idx="0"/>
          </p:cNvCxnSpPr>
          <p:nvPr/>
        </p:nvCxnSpPr>
        <p:spPr>
          <a:xfrm flipV="1">
            <a:off x="4136946" y="2908663"/>
            <a:ext cx="516262" cy="1000360"/>
          </a:xfrm>
          <a:prstGeom prst="line">
            <a:avLst/>
          </a:prstGeom>
          <a:noFill/>
          <a:ln w="38100" cap="flat" cmpd="sng" algn="ctr">
            <a:solidFill>
              <a:srgbClr val="0000FF"/>
            </a:solidFill>
            <a:prstDash val="solid"/>
            <a:miter lim="800000"/>
            <a:headEnd type="triangle" w="med" len="med"/>
            <a:tailEnd type="triangle" w="med" len="med"/>
          </a:ln>
          <a:effectLst/>
        </p:spPr>
      </p:cxnSp>
      <p:cxnSp>
        <p:nvCxnSpPr>
          <p:cNvPr id="49" name="直線接點 48">
            <a:extLst>
              <a:ext uri="{FF2B5EF4-FFF2-40B4-BE49-F238E27FC236}">
                <a16:creationId xmlns:a16="http://schemas.microsoft.com/office/drawing/2014/main" id="{46B03F47-B800-445A-BBD6-0F706F3E9E97}"/>
              </a:ext>
            </a:extLst>
          </p:cNvPr>
          <p:cNvCxnSpPr>
            <a:cxnSpLocks/>
            <a:stCxn id="30" idx="0"/>
          </p:cNvCxnSpPr>
          <p:nvPr/>
        </p:nvCxnSpPr>
        <p:spPr>
          <a:xfrm flipV="1">
            <a:off x="1220732" y="2611209"/>
            <a:ext cx="2766809" cy="914022"/>
          </a:xfrm>
          <a:prstGeom prst="line">
            <a:avLst/>
          </a:prstGeom>
          <a:noFill/>
          <a:ln w="38100" cap="flat" cmpd="sng" algn="ctr">
            <a:solidFill>
              <a:srgbClr val="0000FF"/>
            </a:solidFill>
            <a:prstDash val="solid"/>
            <a:miter lim="800000"/>
            <a:headEnd type="triangle" w="med" len="med"/>
            <a:tailEnd type="triangle" w="med" len="med"/>
          </a:ln>
          <a:effectLst/>
        </p:spPr>
      </p:cxnSp>
      <p:sp>
        <p:nvSpPr>
          <p:cNvPr id="50" name="文字方塊 49">
            <a:extLst>
              <a:ext uri="{FF2B5EF4-FFF2-40B4-BE49-F238E27FC236}">
                <a16:creationId xmlns:a16="http://schemas.microsoft.com/office/drawing/2014/main" id="{50BC5BE5-D1C0-4B3A-AB28-D06D539300FB}"/>
              </a:ext>
            </a:extLst>
          </p:cNvPr>
          <p:cNvSpPr txBox="1"/>
          <p:nvPr/>
        </p:nvSpPr>
        <p:spPr>
          <a:xfrm>
            <a:off x="1016424" y="2052827"/>
            <a:ext cx="2468496" cy="369332"/>
          </a:xfrm>
          <a:prstGeom prst="rect">
            <a:avLst/>
          </a:prstGeom>
          <a:noFill/>
        </p:spPr>
        <p:txBody>
          <a:bodyPr wrap="square" rtlCol="0">
            <a:spAutoFit/>
          </a:bodyPr>
          <a:lstStyle/>
          <a:p>
            <a:pPr algn="ctr">
              <a:defRPr/>
            </a:pPr>
            <a:r>
              <a:rPr kumimoji="1" lang="en-US" altLang="zh-TW" b="1" dirty="0">
                <a:solidFill>
                  <a:srgbClr val="0000FF"/>
                </a:solidFill>
                <a:latin typeface="Calibri" panose="020F0502020204030204" pitchFamily="34" charset="0"/>
              </a:rPr>
              <a:t>UAV</a:t>
            </a:r>
            <a:r>
              <a:rPr kumimoji="1" lang="zh-TW" altLang="en-US" b="1" dirty="0">
                <a:solidFill>
                  <a:srgbClr val="0000FF"/>
                </a:solidFill>
                <a:latin typeface="Calibri" panose="020F0502020204030204" pitchFamily="34" charset="0"/>
              </a:rPr>
              <a:t> </a:t>
            </a:r>
            <a:r>
              <a:rPr kumimoji="1" lang="en-US" altLang="zh-TW" b="1" dirty="0">
                <a:solidFill>
                  <a:srgbClr val="0000FF"/>
                </a:solidFill>
                <a:latin typeface="Calibri" panose="020F0502020204030204" pitchFamily="34" charset="0"/>
              </a:rPr>
              <a:t>with NTN Payload</a:t>
            </a:r>
          </a:p>
        </p:txBody>
      </p:sp>
      <p:sp>
        <p:nvSpPr>
          <p:cNvPr id="51" name="文字方塊 50">
            <a:extLst>
              <a:ext uri="{FF2B5EF4-FFF2-40B4-BE49-F238E27FC236}">
                <a16:creationId xmlns:a16="http://schemas.microsoft.com/office/drawing/2014/main" id="{FBEFA9E3-DAF2-403E-9598-95A5162F8E80}"/>
              </a:ext>
            </a:extLst>
          </p:cNvPr>
          <p:cNvSpPr txBox="1"/>
          <p:nvPr/>
        </p:nvSpPr>
        <p:spPr>
          <a:xfrm>
            <a:off x="20977" y="-21043"/>
            <a:ext cx="1107996" cy="369332"/>
          </a:xfrm>
          <a:prstGeom prst="rect">
            <a:avLst/>
          </a:prstGeom>
          <a:solidFill>
            <a:srgbClr val="FFFF00"/>
          </a:solidFill>
        </p:spPr>
        <p:txBody>
          <a:bodyPr wrap="none" rtlCol="0">
            <a:spAutoFit/>
          </a:bodyPr>
          <a:lstStyle/>
          <a:p>
            <a:pPr>
              <a:defRPr/>
            </a:pPr>
            <a:r>
              <a:rPr lang="zh-TW" altLang="en-US" b="1" dirty="0">
                <a:solidFill>
                  <a:srgbClr val="FF0000"/>
                </a:solidFill>
                <a:latin typeface="微軟正黑體" panose="020B0604030504040204" pitchFamily="34" charset="-120"/>
              </a:rPr>
              <a:t>驗測項目</a:t>
            </a:r>
            <a:endParaRPr lang="en-US" altLang="zh-TW" b="1" dirty="0">
              <a:solidFill>
                <a:srgbClr val="FF0000"/>
              </a:solidFill>
              <a:latin typeface="微軟正黑體" panose="020B0604030504040204" pitchFamily="34" charset="-120"/>
            </a:endParaRPr>
          </a:p>
        </p:txBody>
      </p:sp>
    </p:spTree>
    <p:extLst>
      <p:ext uri="{BB962C8B-B14F-4D97-AF65-F5344CB8AC3E}">
        <p14:creationId xmlns:p14="http://schemas.microsoft.com/office/powerpoint/2010/main" val="378577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890D541C-A2DB-4F2E-A8BD-8195E059551E}"/>
              </a:ext>
            </a:extLst>
          </p:cNvPr>
          <p:cNvSpPr txBox="1"/>
          <p:nvPr/>
        </p:nvSpPr>
        <p:spPr>
          <a:xfrm>
            <a:off x="303220" y="1032033"/>
            <a:ext cx="11678572" cy="545599"/>
          </a:xfrm>
          <a:prstGeom prst="rect">
            <a:avLst/>
          </a:prstGeom>
          <a:noFill/>
        </p:spPr>
        <p:txBody>
          <a:bodyPr wrap="square">
            <a:spAutoFit/>
          </a:bodyPr>
          <a:lstStyle/>
          <a:p>
            <a:pPr marL="342900" indent="-342900">
              <a:lnSpc>
                <a:spcPct val="150000"/>
              </a:lnSpc>
              <a:buFont typeface="Wingdings" panose="05000000000000000000" pitchFamily="2" charset="2"/>
              <a:buChar char="n"/>
              <a:defRPr/>
            </a:pPr>
            <a:r>
              <a:rPr lang="zh-TW" altLang="en-US" sz="2200" b="1" dirty="0">
                <a:solidFill>
                  <a:srgbClr val="002060"/>
                </a:solidFill>
                <a:latin typeface="Calibri" panose="020F0502020204030204" pitchFamily="34" charset="0"/>
              </a:rPr>
              <a:t>基於建置之 </a:t>
            </a:r>
            <a:r>
              <a:rPr lang="en-US" altLang="zh-TW" sz="2200" b="1" dirty="0">
                <a:solidFill>
                  <a:srgbClr val="002060"/>
                </a:solidFill>
                <a:latin typeface="Calibri" panose="020F0502020204030204" pitchFamily="34" charset="0"/>
              </a:rPr>
              <a:t>AI-RAN</a:t>
            </a:r>
            <a:r>
              <a:rPr lang="zh-TW" altLang="en-US" sz="2200" b="1" dirty="0">
                <a:solidFill>
                  <a:srgbClr val="002060"/>
                </a:solidFill>
                <a:latin typeface="Calibri" panose="020F0502020204030204" pitchFamily="34" charset="0"/>
              </a:rPr>
              <a:t>、</a:t>
            </a:r>
            <a:r>
              <a:rPr lang="en-US" altLang="zh-TW" sz="2200" b="1" dirty="0">
                <a:solidFill>
                  <a:srgbClr val="002060"/>
                </a:solidFill>
                <a:latin typeface="Calibri" panose="020F0502020204030204" pitchFamily="34" charset="0"/>
              </a:rPr>
              <a:t>NTN</a:t>
            </a:r>
            <a:r>
              <a:rPr lang="zh-TW" altLang="en-US" sz="2200" b="1" dirty="0">
                <a:solidFill>
                  <a:srgbClr val="002060"/>
                </a:solidFill>
                <a:latin typeface="Calibri" panose="020F0502020204030204" pitchFamily="34" charset="0"/>
              </a:rPr>
              <a:t> 網路，整合開發之演算法，實體驗測展示效能</a:t>
            </a:r>
            <a:endParaRPr lang="en-US" altLang="zh-TW" sz="2200" b="1" dirty="0">
              <a:solidFill>
                <a:srgbClr val="002060"/>
              </a:solidFill>
              <a:latin typeface="Calibri" panose="020F0502020204030204" pitchFamily="34" charset="0"/>
            </a:endParaRPr>
          </a:p>
        </p:txBody>
      </p:sp>
      <p:sp>
        <p:nvSpPr>
          <p:cNvPr id="3" name="文字方塊 2">
            <a:extLst>
              <a:ext uri="{FF2B5EF4-FFF2-40B4-BE49-F238E27FC236}">
                <a16:creationId xmlns:a16="http://schemas.microsoft.com/office/drawing/2014/main" id="{76DC92ED-2372-46BE-9660-CB1E88D438DB}"/>
              </a:ext>
            </a:extLst>
          </p:cNvPr>
          <p:cNvSpPr txBox="1"/>
          <p:nvPr/>
        </p:nvSpPr>
        <p:spPr>
          <a:xfrm>
            <a:off x="966842" y="290135"/>
            <a:ext cx="8146188" cy="584775"/>
          </a:xfrm>
          <a:prstGeom prst="rect">
            <a:avLst/>
          </a:prstGeom>
          <a:noFill/>
        </p:spPr>
        <p:txBody>
          <a:bodyPr wrap="square" rtlCol="0">
            <a:spAutoFit/>
          </a:bodyPr>
          <a:lstStyle/>
          <a:p>
            <a:pPr>
              <a:defRPr/>
            </a:pPr>
            <a:r>
              <a:rPr lang="en-US" altLang="zh-TW" sz="3200" b="1" dirty="0">
                <a:solidFill>
                  <a:srgbClr val="E7E6E6">
                    <a:lumMod val="25000"/>
                  </a:srgbClr>
                </a:solidFill>
                <a:latin typeface="Calibri" panose="020F0502020204030204" pitchFamily="34" charset="0"/>
              </a:rPr>
              <a:t>FY114</a:t>
            </a:r>
            <a:r>
              <a:rPr lang="zh-TW" altLang="en-US" sz="3200" b="1" dirty="0">
                <a:solidFill>
                  <a:srgbClr val="E7E6E6">
                    <a:lumMod val="25000"/>
                  </a:srgbClr>
                </a:solidFill>
                <a:latin typeface="Calibri" panose="020F0502020204030204" pitchFamily="34" charset="0"/>
              </a:rPr>
              <a:t>計畫第二年度</a:t>
            </a:r>
            <a:r>
              <a:rPr lang="en-US" altLang="zh-TW" sz="3200" b="1" dirty="0">
                <a:solidFill>
                  <a:prstClr val="black"/>
                </a:solidFill>
                <a:latin typeface="Calibri" panose="020F0502020204030204"/>
                <a:cs typeface="Times New Roman" panose="02020603050405020304" pitchFamily="18" charset="0"/>
              </a:rPr>
              <a:t>(116Q2)</a:t>
            </a:r>
            <a:r>
              <a:rPr lang="zh-TW" altLang="en-US" sz="3200" b="1" dirty="0">
                <a:solidFill>
                  <a:srgbClr val="E7E6E6">
                    <a:lumMod val="25000"/>
                  </a:srgbClr>
                </a:solidFill>
                <a:latin typeface="Calibri" panose="020F0502020204030204" pitchFamily="34" charset="0"/>
              </a:rPr>
              <a:t>展示驗測架構</a:t>
            </a:r>
            <a:endParaRPr lang="zh-TW" altLang="en-US" sz="3200" b="1" dirty="0">
              <a:solidFill>
                <a:srgbClr val="FF0000"/>
              </a:solidFill>
              <a:latin typeface="Calibri" panose="020F0502020204030204" pitchFamily="34" charset="0"/>
            </a:endParaRPr>
          </a:p>
        </p:txBody>
      </p:sp>
      <p:sp>
        <p:nvSpPr>
          <p:cNvPr id="4" name="文字方塊 3">
            <a:extLst>
              <a:ext uri="{FF2B5EF4-FFF2-40B4-BE49-F238E27FC236}">
                <a16:creationId xmlns:a16="http://schemas.microsoft.com/office/drawing/2014/main" id="{35475A70-AAB4-49D5-8D32-BB9600B27479}"/>
              </a:ext>
            </a:extLst>
          </p:cNvPr>
          <p:cNvSpPr txBox="1"/>
          <p:nvPr/>
        </p:nvSpPr>
        <p:spPr>
          <a:xfrm>
            <a:off x="10438908" y="476632"/>
            <a:ext cx="1542884" cy="369332"/>
          </a:xfrm>
          <a:prstGeom prst="rect">
            <a:avLst/>
          </a:prstGeom>
          <a:noFill/>
          <a:ln w="31750">
            <a:solidFill>
              <a:srgbClr val="C00000"/>
            </a:solidFill>
          </a:ln>
        </p:spPr>
        <p:txBody>
          <a:bodyPr wrap="square" rtlCol="0">
            <a:spAutoFit/>
          </a:bodyPr>
          <a:lstStyle/>
          <a:p>
            <a:pPr algn="ctr">
              <a:defRPr/>
            </a:pPr>
            <a:r>
              <a:rPr lang="en-US" altLang="zh-TW" dirty="0">
                <a:solidFill>
                  <a:srgbClr val="C00000"/>
                </a:solidFill>
                <a:latin typeface="Bahnschrift SemiBold Condensed" panose="020B0502040204020203" pitchFamily="34" charset="0"/>
                <a:cs typeface="Arial" panose="020B0604020202020204" pitchFamily="34" charset="0"/>
              </a:rPr>
              <a:t>CONFIDENTIAL</a:t>
            </a:r>
            <a:endParaRPr lang="zh-TW" altLang="en-US" dirty="0">
              <a:solidFill>
                <a:srgbClr val="C00000"/>
              </a:solidFill>
              <a:latin typeface="Bahnschrift SemiBold Condensed" panose="020B0502040204020203" pitchFamily="34" charset="0"/>
              <a:cs typeface="Arial" panose="020B0604020202020204" pitchFamily="34" charset="0"/>
            </a:endParaRPr>
          </a:p>
        </p:txBody>
      </p:sp>
      <p:grpSp>
        <p:nvGrpSpPr>
          <p:cNvPr id="5" name="群組 4">
            <a:extLst>
              <a:ext uri="{FF2B5EF4-FFF2-40B4-BE49-F238E27FC236}">
                <a16:creationId xmlns:a16="http://schemas.microsoft.com/office/drawing/2014/main" id="{088FB49F-F64B-4795-96B4-0AA6BC4DE02B}"/>
              </a:ext>
            </a:extLst>
          </p:cNvPr>
          <p:cNvGrpSpPr/>
          <p:nvPr/>
        </p:nvGrpSpPr>
        <p:grpSpPr>
          <a:xfrm>
            <a:off x="7148931" y="1769781"/>
            <a:ext cx="4796269" cy="4527863"/>
            <a:chOff x="7054303" y="1576429"/>
            <a:chExt cx="4796269" cy="4527863"/>
          </a:xfrm>
        </p:grpSpPr>
        <p:pic>
          <p:nvPicPr>
            <p:cNvPr id="6" name="Picture 7">
              <a:extLst>
                <a:ext uri="{FF2B5EF4-FFF2-40B4-BE49-F238E27FC236}">
                  <a16:creationId xmlns:a16="http://schemas.microsoft.com/office/drawing/2014/main" id="{AF47B542-8B66-4F7E-8622-254762F75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4303" y="1576429"/>
              <a:ext cx="4796269" cy="2715289"/>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CE950351-2E38-4698-8218-82E65F3619B0}"/>
                </a:ext>
              </a:extLst>
            </p:cNvPr>
            <p:cNvSpPr txBox="1"/>
            <p:nvPr/>
          </p:nvSpPr>
          <p:spPr>
            <a:xfrm>
              <a:off x="7687093" y="4349966"/>
              <a:ext cx="3537299" cy="1754326"/>
            </a:xfrm>
            <a:prstGeom prst="rect">
              <a:avLst/>
            </a:prstGeom>
            <a:noFill/>
          </p:spPr>
          <p:txBody>
            <a:bodyPr wrap="square" rtlCol="0">
              <a:spAutoFit/>
            </a:bodyPr>
            <a:lstStyle/>
            <a:p>
              <a:pPr algn="ctr">
                <a:defRPr/>
              </a:pPr>
              <a:r>
                <a:rPr kumimoji="1" lang="zh-TW" altLang="en-US" b="1" dirty="0">
                  <a:solidFill>
                    <a:srgbClr val="E7E6E6">
                      <a:lumMod val="25000"/>
                    </a:srgbClr>
                  </a:solidFill>
                  <a:latin typeface="Microsoft JhengHei" panose="020B0604030504040204" pitchFamily="34" charset="-120"/>
                </a:rPr>
                <a:t>網路管理平台，監控網路狀態、展示關鍵技術效能</a:t>
              </a:r>
              <a:endParaRPr kumimoji="1" lang="en-US" altLang="zh-TW" b="1" dirty="0">
                <a:solidFill>
                  <a:srgbClr val="E7E6E6">
                    <a:lumMod val="25000"/>
                  </a:srgbClr>
                </a:solidFill>
                <a:latin typeface="Microsoft JhengHei" panose="020B0604030504040204" pitchFamily="34" charset="-120"/>
              </a:endParaRPr>
            </a:p>
            <a:p>
              <a:pPr marL="285750" indent="-285750">
                <a:buFont typeface="Arial" panose="020B0604020202020204" pitchFamily="34" charset="0"/>
                <a:buChar char="•"/>
                <a:defRPr/>
              </a:pPr>
              <a:r>
                <a:rPr kumimoji="1" lang="zh-TW" altLang="en-US" b="1" dirty="0">
                  <a:solidFill>
                    <a:srgbClr val="E7E6E6">
                      <a:lumMod val="25000"/>
                    </a:srgbClr>
                  </a:solidFill>
                  <a:latin typeface="Microsoft JhengHei" panose="020B0604030504040204" pitchFamily="34" charset="-120"/>
                </a:rPr>
                <a:t>干擾管理</a:t>
              </a:r>
              <a:endParaRPr kumimoji="1" lang="en-US" altLang="zh-TW" b="1" dirty="0">
                <a:solidFill>
                  <a:srgbClr val="E7E6E6">
                    <a:lumMod val="25000"/>
                  </a:srgbClr>
                </a:solidFill>
                <a:latin typeface="Microsoft JhengHei" panose="020B0604030504040204" pitchFamily="34" charset="-120"/>
              </a:endParaRPr>
            </a:p>
            <a:p>
              <a:pPr marL="285750" indent="-285750">
                <a:buFont typeface="Arial" panose="020B0604020202020204" pitchFamily="34" charset="0"/>
                <a:buChar char="•"/>
                <a:defRPr/>
              </a:pPr>
              <a:r>
                <a:rPr kumimoji="1" lang="zh-TW" altLang="en-US" b="1" dirty="0">
                  <a:solidFill>
                    <a:srgbClr val="E7E6E6">
                      <a:lumMod val="25000"/>
                    </a:srgbClr>
                  </a:solidFill>
                  <a:latin typeface="Microsoft JhengHei" panose="020B0604030504040204" pitchFamily="34" charset="-120"/>
                </a:rPr>
                <a:t>跳頻技術</a:t>
              </a:r>
              <a:endParaRPr kumimoji="1" lang="en-US" altLang="zh-TW" b="1" dirty="0">
                <a:solidFill>
                  <a:srgbClr val="E7E6E6">
                    <a:lumMod val="25000"/>
                  </a:srgbClr>
                </a:solidFill>
                <a:latin typeface="Microsoft JhengHei" panose="020B0604030504040204" pitchFamily="34" charset="-120"/>
              </a:endParaRPr>
            </a:p>
            <a:p>
              <a:pPr marL="285750" indent="-285750">
                <a:buFont typeface="Arial" panose="020B0604020202020204" pitchFamily="34" charset="0"/>
                <a:buChar char="•"/>
                <a:defRPr/>
              </a:pPr>
              <a:r>
                <a:rPr kumimoji="1" lang="zh-TW" altLang="en-US" b="1" dirty="0">
                  <a:solidFill>
                    <a:srgbClr val="E7E6E6">
                      <a:lumMod val="25000"/>
                    </a:srgbClr>
                  </a:solidFill>
                  <a:latin typeface="Microsoft JhengHei" panose="020B0604030504040204" pitchFamily="34" charset="-120"/>
                </a:rPr>
                <a:t>數位分身技術</a:t>
              </a:r>
            </a:p>
            <a:p>
              <a:pPr marL="285750" indent="-285750">
                <a:buFont typeface="Arial" panose="020B0604020202020204" pitchFamily="34" charset="0"/>
                <a:buChar char="•"/>
                <a:defRPr/>
              </a:pPr>
              <a:r>
                <a:rPr kumimoji="1" lang="en-US" altLang="zh-TW" b="1" dirty="0">
                  <a:solidFill>
                    <a:srgbClr val="E7E6E6">
                      <a:lumMod val="25000"/>
                    </a:srgbClr>
                  </a:solidFill>
                  <a:latin typeface="Microsoft JhengHei" panose="020B0604030504040204" pitchFamily="34" charset="-120"/>
                </a:rPr>
                <a:t>LLM</a:t>
              </a:r>
              <a:r>
                <a:rPr kumimoji="1" lang="zh-TW" altLang="en-US" b="1" dirty="0">
                  <a:solidFill>
                    <a:srgbClr val="E7E6E6">
                      <a:lumMod val="25000"/>
                    </a:srgbClr>
                  </a:solidFill>
                  <a:latin typeface="Microsoft JhengHei" panose="020B0604030504040204" pitchFamily="34" charset="-120"/>
                </a:rPr>
                <a:t>決策模型</a:t>
              </a:r>
            </a:p>
          </p:txBody>
        </p:sp>
      </p:grpSp>
      <p:grpSp>
        <p:nvGrpSpPr>
          <p:cNvPr id="8" name="群組 7">
            <a:extLst>
              <a:ext uri="{FF2B5EF4-FFF2-40B4-BE49-F238E27FC236}">
                <a16:creationId xmlns:a16="http://schemas.microsoft.com/office/drawing/2014/main" id="{A4FDF05D-8AAE-4E29-A37F-55C242EC18D5}"/>
              </a:ext>
            </a:extLst>
          </p:cNvPr>
          <p:cNvGrpSpPr/>
          <p:nvPr/>
        </p:nvGrpSpPr>
        <p:grpSpPr>
          <a:xfrm>
            <a:off x="131059" y="1744489"/>
            <a:ext cx="7322048" cy="4856140"/>
            <a:chOff x="131059" y="1744489"/>
            <a:chExt cx="7322048" cy="4856140"/>
          </a:xfrm>
        </p:grpSpPr>
        <p:pic>
          <p:nvPicPr>
            <p:cNvPr id="9" name="圖片 8" descr="一張含有 直升機, 飛機, 無人機 的圖片&#10;&#10;AI 產生的內容可能不正確。">
              <a:extLst>
                <a:ext uri="{FF2B5EF4-FFF2-40B4-BE49-F238E27FC236}">
                  <a16:creationId xmlns:a16="http://schemas.microsoft.com/office/drawing/2014/main" id="{17BB0741-3730-413A-A102-FBE04F9D7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457" y="1744489"/>
              <a:ext cx="1896570" cy="1114697"/>
            </a:xfrm>
            <a:prstGeom prst="rect">
              <a:avLst/>
            </a:prstGeom>
            <a:ln>
              <a:noFill/>
            </a:ln>
            <a:effectLst>
              <a:outerShdw blurRad="292100" dist="139700" dir="2700000" algn="tl" rotWithShape="0">
                <a:srgbClr val="333333">
                  <a:alpha val="65000"/>
                </a:srgbClr>
              </a:outerShdw>
            </a:effectLst>
          </p:spPr>
        </p:pic>
        <p:cxnSp>
          <p:nvCxnSpPr>
            <p:cNvPr id="10" name="直線接點 9">
              <a:extLst>
                <a:ext uri="{FF2B5EF4-FFF2-40B4-BE49-F238E27FC236}">
                  <a16:creationId xmlns:a16="http://schemas.microsoft.com/office/drawing/2014/main" id="{956EB27D-D0F0-4259-A77C-DB9C8614681D}"/>
                </a:ext>
              </a:extLst>
            </p:cNvPr>
            <p:cNvCxnSpPr>
              <a:cxnSpLocks/>
            </p:cNvCxnSpPr>
            <p:nvPr/>
          </p:nvCxnSpPr>
          <p:spPr>
            <a:xfrm>
              <a:off x="3246087" y="4840909"/>
              <a:ext cx="524525" cy="390459"/>
            </a:xfrm>
            <a:prstGeom prst="line">
              <a:avLst/>
            </a:prstGeom>
            <a:noFill/>
            <a:ln w="38100" cap="flat" cmpd="sng" algn="ctr">
              <a:solidFill>
                <a:sysClr val="windowText" lastClr="000000"/>
              </a:solidFill>
              <a:prstDash val="solid"/>
              <a:miter lim="800000"/>
              <a:headEnd type="triangle" w="med" len="med"/>
              <a:tailEnd type="triangle" w="med" len="med"/>
            </a:ln>
            <a:effectLst/>
          </p:spPr>
        </p:cxnSp>
        <p:pic>
          <p:nvPicPr>
            <p:cNvPr id="11" name="圖片 10">
              <a:extLst>
                <a:ext uri="{FF2B5EF4-FFF2-40B4-BE49-F238E27FC236}">
                  <a16:creationId xmlns:a16="http://schemas.microsoft.com/office/drawing/2014/main" id="{7B190A66-0CE7-478E-937B-B1FC1328CE62}"/>
                </a:ext>
              </a:extLst>
            </p:cNvPr>
            <p:cNvPicPr>
              <a:picLocks noChangeAspect="1"/>
            </p:cNvPicPr>
            <p:nvPr/>
          </p:nvPicPr>
          <p:blipFill>
            <a:blip r:embed="rId4"/>
            <a:stretch>
              <a:fillRect/>
            </a:stretch>
          </p:blipFill>
          <p:spPr>
            <a:xfrm>
              <a:off x="2735048" y="4170501"/>
              <a:ext cx="511039" cy="660826"/>
            </a:xfrm>
            <a:prstGeom prst="rect">
              <a:avLst/>
            </a:prstGeom>
          </p:spPr>
        </p:pic>
        <p:pic>
          <p:nvPicPr>
            <p:cNvPr id="12" name="Picture 2" descr="小米發佈Redmi Note 9T 5G 中階手機+ 天璣800U處理器- unwire.hk 香港">
              <a:extLst>
                <a:ext uri="{FF2B5EF4-FFF2-40B4-BE49-F238E27FC236}">
                  <a16:creationId xmlns:a16="http://schemas.microsoft.com/office/drawing/2014/main" id="{1B086F6A-4720-4F5B-B2F2-6F9E5E422B1F}"/>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52585" t="17778" r="32847" b="3889"/>
            <a:stretch/>
          </p:blipFill>
          <p:spPr bwMode="auto">
            <a:xfrm>
              <a:off x="3846344" y="5231368"/>
              <a:ext cx="301901" cy="9131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射頻訊號產生器-RF source - 銳誠科技有限公司">
              <a:extLst>
                <a:ext uri="{FF2B5EF4-FFF2-40B4-BE49-F238E27FC236}">
                  <a16:creationId xmlns:a16="http://schemas.microsoft.com/office/drawing/2014/main" id="{9C6A038D-909E-4E9F-9ADE-BA442EB932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69" t="21086" r="8270" b="19253"/>
            <a:stretch/>
          </p:blipFill>
          <p:spPr bwMode="auto">
            <a:xfrm>
              <a:off x="487035" y="5259027"/>
              <a:ext cx="1449679" cy="939967"/>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31F12689-D7EE-4A16-B507-88CEB371020C}"/>
                </a:ext>
              </a:extLst>
            </p:cNvPr>
            <p:cNvSpPr txBox="1"/>
            <p:nvPr/>
          </p:nvSpPr>
          <p:spPr>
            <a:xfrm>
              <a:off x="487035" y="6231297"/>
              <a:ext cx="1840451"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TW" altLang="en-US" sz="1800" b="0" i="0" u="none" strike="noStrike" kern="0" cap="none" spc="0" normalizeH="0" baseline="0" noProof="0" dirty="0">
                  <a:ln>
                    <a:noFill/>
                  </a:ln>
                  <a:solidFill>
                    <a:prstClr val="black"/>
                  </a:solidFill>
                  <a:effectLst/>
                  <a:uLnTx/>
                  <a:uFillTx/>
                  <a:latin typeface="Microsoft JhengHei" panose="020B0604030504040204" pitchFamily="34" charset="-120"/>
                </a:rPr>
                <a:t>射頻訊號產生器</a:t>
              </a:r>
            </a:p>
          </p:txBody>
        </p:sp>
        <p:grpSp>
          <p:nvGrpSpPr>
            <p:cNvPr id="15" name="群組 14">
              <a:extLst>
                <a:ext uri="{FF2B5EF4-FFF2-40B4-BE49-F238E27FC236}">
                  <a16:creationId xmlns:a16="http://schemas.microsoft.com/office/drawing/2014/main" id="{AE620967-47CB-47C0-B902-C97FEC970834}"/>
                </a:ext>
              </a:extLst>
            </p:cNvPr>
            <p:cNvGrpSpPr/>
            <p:nvPr/>
          </p:nvGrpSpPr>
          <p:grpSpPr>
            <a:xfrm rot="18877147">
              <a:off x="1779685" y="5159211"/>
              <a:ext cx="1070014" cy="145647"/>
              <a:chOff x="7886700" y="3066881"/>
              <a:chExt cx="1355825" cy="523941"/>
            </a:xfrm>
          </p:grpSpPr>
          <p:sp>
            <p:nvSpPr>
              <p:cNvPr id="42" name="手繪多邊形: 圖案 41">
                <a:extLst>
                  <a:ext uri="{FF2B5EF4-FFF2-40B4-BE49-F238E27FC236}">
                    <a16:creationId xmlns:a16="http://schemas.microsoft.com/office/drawing/2014/main" id="{7A200348-EC7C-4059-9967-31C465FC28F1}"/>
                  </a:ext>
                </a:extLst>
              </p:cNvPr>
              <p:cNvSpPr/>
              <p:nvPr/>
            </p:nvSpPr>
            <p:spPr>
              <a:xfrm>
                <a:off x="7886700" y="3066881"/>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手繪多邊形: 圖案 42">
                <a:extLst>
                  <a:ext uri="{FF2B5EF4-FFF2-40B4-BE49-F238E27FC236}">
                    <a16:creationId xmlns:a16="http://schemas.microsoft.com/office/drawing/2014/main" id="{50F07334-1627-45B9-9C58-0C3C3070D9E8}"/>
                  </a:ext>
                </a:extLst>
              </p:cNvPr>
              <p:cNvSpPr/>
              <p:nvPr/>
            </p:nvSpPr>
            <p:spPr>
              <a:xfrm>
                <a:off x="8550325" y="3086453"/>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6" name="群組 15">
              <a:extLst>
                <a:ext uri="{FF2B5EF4-FFF2-40B4-BE49-F238E27FC236}">
                  <a16:creationId xmlns:a16="http://schemas.microsoft.com/office/drawing/2014/main" id="{2A5BA4E0-959E-4FEC-A204-632FA80DE881}"/>
                </a:ext>
              </a:extLst>
            </p:cNvPr>
            <p:cNvGrpSpPr/>
            <p:nvPr/>
          </p:nvGrpSpPr>
          <p:grpSpPr>
            <a:xfrm rot="478314">
              <a:off x="2119598" y="5813009"/>
              <a:ext cx="1465250" cy="115081"/>
              <a:chOff x="7886700" y="3066881"/>
              <a:chExt cx="1355825" cy="523938"/>
            </a:xfrm>
          </p:grpSpPr>
          <p:sp>
            <p:nvSpPr>
              <p:cNvPr id="40" name="手繪多邊形: 圖案 39">
                <a:extLst>
                  <a:ext uri="{FF2B5EF4-FFF2-40B4-BE49-F238E27FC236}">
                    <a16:creationId xmlns:a16="http://schemas.microsoft.com/office/drawing/2014/main" id="{A445EBB4-8B0B-4931-994F-514446570411}"/>
                  </a:ext>
                </a:extLst>
              </p:cNvPr>
              <p:cNvSpPr/>
              <p:nvPr/>
            </p:nvSpPr>
            <p:spPr>
              <a:xfrm>
                <a:off x="7886700" y="3066881"/>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手繪多邊形: 圖案 40">
                <a:extLst>
                  <a:ext uri="{FF2B5EF4-FFF2-40B4-BE49-F238E27FC236}">
                    <a16:creationId xmlns:a16="http://schemas.microsoft.com/office/drawing/2014/main" id="{02D07438-65FD-4E5C-A2EA-14B5C8EF1BE4}"/>
                  </a:ext>
                </a:extLst>
              </p:cNvPr>
              <p:cNvSpPr/>
              <p:nvPr/>
            </p:nvSpPr>
            <p:spPr>
              <a:xfrm>
                <a:off x="8550325" y="3086450"/>
                <a:ext cx="692200" cy="504369"/>
              </a:xfrm>
              <a:custGeom>
                <a:avLst/>
                <a:gdLst>
                  <a:gd name="connsiteX0" fmla="*/ 0 w 1409700"/>
                  <a:gd name="connsiteY0" fmla="*/ 641527 h 1183827"/>
                  <a:gd name="connsiteX1" fmla="*/ 285750 w 1409700"/>
                  <a:gd name="connsiteY1" fmla="*/ 12877 h 1183827"/>
                  <a:gd name="connsiteX2" fmla="*/ 581025 w 1409700"/>
                  <a:gd name="connsiteY2" fmla="*/ 1155877 h 1183827"/>
                  <a:gd name="connsiteX3" fmla="*/ 895350 w 1409700"/>
                  <a:gd name="connsiteY3" fmla="*/ 31927 h 1183827"/>
                  <a:gd name="connsiteX4" fmla="*/ 1162050 w 1409700"/>
                  <a:gd name="connsiteY4" fmla="*/ 1174927 h 1183827"/>
                  <a:gd name="connsiteX5" fmla="*/ 1409700 w 1409700"/>
                  <a:gd name="connsiteY5" fmla="*/ 470077 h 118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700" h="1183827">
                    <a:moveTo>
                      <a:pt x="0" y="641527"/>
                    </a:moveTo>
                    <a:cubicBezTo>
                      <a:pt x="94456" y="284339"/>
                      <a:pt x="188913" y="-72848"/>
                      <a:pt x="285750" y="12877"/>
                    </a:cubicBezTo>
                    <a:cubicBezTo>
                      <a:pt x="382587" y="98602"/>
                      <a:pt x="479425" y="1152702"/>
                      <a:pt x="581025" y="1155877"/>
                    </a:cubicBezTo>
                    <a:cubicBezTo>
                      <a:pt x="682625" y="1159052"/>
                      <a:pt x="798513" y="28752"/>
                      <a:pt x="895350" y="31927"/>
                    </a:cubicBezTo>
                    <a:cubicBezTo>
                      <a:pt x="992187" y="35102"/>
                      <a:pt x="1076325" y="1101902"/>
                      <a:pt x="1162050" y="1174927"/>
                    </a:cubicBezTo>
                    <a:cubicBezTo>
                      <a:pt x="1247775" y="1247952"/>
                      <a:pt x="1328737" y="859014"/>
                      <a:pt x="1409700" y="470077"/>
                    </a:cubicBezTo>
                  </a:path>
                </a:pathLst>
              </a:cu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17" name="文字方塊 16">
              <a:extLst>
                <a:ext uri="{FF2B5EF4-FFF2-40B4-BE49-F238E27FC236}">
                  <a16:creationId xmlns:a16="http://schemas.microsoft.com/office/drawing/2014/main" id="{62F278DD-521C-4B3D-BD0E-FB48028F5D88}"/>
                </a:ext>
              </a:extLst>
            </p:cNvPr>
            <p:cNvSpPr txBox="1"/>
            <p:nvPr/>
          </p:nvSpPr>
          <p:spPr>
            <a:xfrm>
              <a:off x="2446307" y="4869571"/>
              <a:ext cx="1129574"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TW" sz="1800" b="1" i="0" u="none" strike="noStrike" kern="0" cap="none" spc="0" normalizeH="0" baseline="0" noProof="0" dirty="0">
                  <a:ln>
                    <a:noFill/>
                  </a:ln>
                  <a:solidFill>
                    <a:srgbClr val="0000FF"/>
                  </a:solidFill>
                  <a:effectLst/>
                  <a:uLnTx/>
                  <a:uFillTx/>
                  <a:latin typeface="Calibri" panose="020F0502020204030204"/>
                </a:rPr>
                <a:t>AI-RAN</a:t>
              </a:r>
              <a:r>
                <a:rPr kumimoji="1" lang="zh-TW" altLang="en-US" sz="1800" b="1" i="0" u="none" strike="noStrike" kern="0" cap="none" spc="0" normalizeH="0" baseline="0" noProof="0" dirty="0">
                  <a:ln>
                    <a:noFill/>
                  </a:ln>
                  <a:solidFill>
                    <a:srgbClr val="0000FF"/>
                  </a:solidFill>
                  <a:effectLst/>
                  <a:uLnTx/>
                  <a:uFillTx/>
                  <a:latin typeface="Calibri" panose="020F0502020204030204"/>
                </a:rPr>
                <a:t> </a:t>
              </a:r>
              <a:r>
                <a:rPr kumimoji="1" lang="zh-TW" altLang="en-US" sz="1800" b="1" i="0" u="none" strike="noStrike" kern="0" cap="none" spc="0" normalizeH="0" baseline="0" noProof="0" dirty="0">
                  <a:ln>
                    <a:noFill/>
                  </a:ln>
                  <a:solidFill>
                    <a:srgbClr val="0000FF"/>
                  </a:solidFill>
                  <a:effectLst/>
                  <a:uLnTx/>
                  <a:uFillTx/>
                  <a:latin typeface="Microsoft JhengHei" panose="020B0604030504040204" pitchFamily="34" charset="-120"/>
                </a:rPr>
                <a:t>基地台</a:t>
              </a:r>
            </a:p>
          </p:txBody>
        </p:sp>
        <p:sp>
          <p:nvSpPr>
            <p:cNvPr id="18" name="文字方塊 17">
              <a:extLst>
                <a:ext uri="{FF2B5EF4-FFF2-40B4-BE49-F238E27FC236}">
                  <a16:creationId xmlns:a16="http://schemas.microsoft.com/office/drawing/2014/main" id="{57ADAB98-965D-4013-8AEE-2FB47F73F8F5}"/>
                </a:ext>
              </a:extLst>
            </p:cNvPr>
            <p:cNvSpPr txBox="1"/>
            <p:nvPr/>
          </p:nvSpPr>
          <p:spPr>
            <a:xfrm>
              <a:off x="2182788" y="5499626"/>
              <a:ext cx="170574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TW" altLang="en-US" sz="1800" b="1" i="0" u="none" strike="noStrike" kern="0" cap="none" spc="0" normalizeH="0" baseline="0" noProof="0" dirty="0">
                  <a:ln>
                    <a:noFill/>
                  </a:ln>
                  <a:solidFill>
                    <a:srgbClr val="00B050"/>
                  </a:solidFill>
                  <a:effectLst/>
                  <a:uLnTx/>
                  <a:uFillTx/>
                  <a:latin typeface="Microsoft JhengHei" panose="020B0604030504040204" pitchFamily="34" charset="-120"/>
                </a:rPr>
                <a:t>閃避干擾</a:t>
              </a:r>
            </a:p>
          </p:txBody>
        </p:sp>
        <p:sp>
          <p:nvSpPr>
            <p:cNvPr id="19" name="矩形: 圓角 18">
              <a:extLst>
                <a:ext uri="{FF2B5EF4-FFF2-40B4-BE49-F238E27FC236}">
                  <a16:creationId xmlns:a16="http://schemas.microsoft.com/office/drawing/2014/main" id="{07D885A1-0386-4C49-AA8B-A452B44D8F33}"/>
                </a:ext>
              </a:extLst>
            </p:cNvPr>
            <p:cNvSpPr/>
            <p:nvPr/>
          </p:nvSpPr>
          <p:spPr>
            <a:xfrm>
              <a:off x="1134416" y="2632479"/>
              <a:ext cx="1941977" cy="1018129"/>
            </a:xfrm>
            <a:prstGeom prst="roundRect">
              <a:avLst/>
            </a:prstGeom>
            <a:solidFill>
              <a:srgbClr val="4472C4"/>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white"/>
                  </a:solidFill>
                  <a:effectLst/>
                  <a:uLnTx/>
                  <a:uFillTx/>
                  <a:latin typeface="微軟正黑體" panose="020B0604030504040204" pitchFamily="34" charset="-120"/>
                  <a:ea typeface="新細明體" panose="02020500000000000000" pitchFamily="18" charset="-120"/>
                  <a:cs typeface="+mn-cs"/>
                </a:rPr>
                <a:t>智能網路控制器</a:t>
              </a:r>
              <a:endParaRPr kumimoji="0" lang="en-US" altLang="zh-TW" sz="1800" b="1" i="0" u="none" strike="noStrike" kern="0" cap="none" spc="0" normalizeH="0" baseline="0" noProof="0" dirty="0">
                <a:ln>
                  <a:noFill/>
                </a:ln>
                <a:solidFill>
                  <a:prstClr val="white"/>
                </a:solidFill>
                <a:effectLst/>
                <a:uLnTx/>
                <a:uFillTx/>
                <a:latin typeface="微軟正黑體" panose="020B0604030504040204" pitchFamily="34" charset="-120"/>
                <a:ea typeface="新細明體" panose="02020500000000000000" pitchFamily="18" charset="-120"/>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0" cap="none" spc="0" normalizeH="0" baseline="0" noProof="0" dirty="0">
                  <a:ln>
                    <a:noFill/>
                  </a:ln>
                  <a:solidFill>
                    <a:prstClr val="white"/>
                  </a:solidFill>
                  <a:effectLst/>
                  <a:uLnTx/>
                  <a:uFillTx/>
                  <a:latin typeface="微軟正黑體" panose="020B0604030504040204" pitchFamily="34" charset="-120"/>
                  <a:ea typeface="新細明體" panose="02020500000000000000" pitchFamily="18" charset="-120"/>
                  <a:cs typeface="+mn-cs"/>
                </a:rPr>
                <a:t>干擾感知</a:t>
              </a:r>
              <a:endParaRPr kumimoji="0" lang="en-US" altLang="zh-TW" sz="1800" b="1" i="0" u="none" strike="noStrike" kern="0" cap="none" spc="0" normalizeH="0" baseline="0" noProof="0" dirty="0">
                <a:ln>
                  <a:noFill/>
                </a:ln>
                <a:solidFill>
                  <a:prstClr val="white"/>
                </a:solidFill>
                <a:effectLst/>
                <a:uLnTx/>
                <a:uFillTx/>
                <a:latin typeface="微軟正黑體" panose="020B0604030504040204" pitchFamily="34" charset="-120"/>
                <a:ea typeface="新細明體" panose="02020500000000000000" pitchFamily="18" charset="-120"/>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1" i="0" u="none" strike="noStrike" kern="0" cap="none" spc="0" normalizeH="0" baseline="0" noProof="0" dirty="0">
                  <a:ln>
                    <a:noFill/>
                  </a:ln>
                  <a:solidFill>
                    <a:prstClr val="white"/>
                  </a:solidFill>
                  <a:effectLst/>
                  <a:uLnTx/>
                  <a:uFillTx/>
                  <a:latin typeface="微軟正黑體" panose="020B0604030504040204" pitchFamily="34" charset="-120"/>
                  <a:ea typeface="新細明體" panose="02020500000000000000" pitchFamily="18" charset="-120"/>
                  <a:cs typeface="+mn-cs"/>
                </a:rPr>
                <a:t>干擾管理</a:t>
              </a:r>
            </a:p>
          </p:txBody>
        </p:sp>
        <p:cxnSp>
          <p:nvCxnSpPr>
            <p:cNvPr id="20" name="接點: 肘形 19">
              <a:extLst>
                <a:ext uri="{FF2B5EF4-FFF2-40B4-BE49-F238E27FC236}">
                  <a16:creationId xmlns:a16="http://schemas.microsoft.com/office/drawing/2014/main" id="{E1DA9F97-B8E2-46EF-9CDA-72B9D4154B98}"/>
                </a:ext>
              </a:extLst>
            </p:cNvPr>
            <p:cNvCxnSpPr>
              <a:cxnSpLocks/>
              <a:stCxn id="19" idx="2"/>
              <a:endCxn id="11" idx="1"/>
            </p:cNvCxnSpPr>
            <p:nvPr/>
          </p:nvCxnSpPr>
          <p:spPr>
            <a:xfrm rot="16200000" flipH="1">
              <a:off x="1995073" y="3760939"/>
              <a:ext cx="850306" cy="629643"/>
            </a:xfrm>
            <a:prstGeom prst="bentConnector2">
              <a:avLst/>
            </a:prstGeom>
            <a:noFill/>
            <a:ln w="38100" cap="flat" cmpd="sng" algn="ctr">
              <a:solidFill>
                <a:sysClr val="windowText" lastClr="000000"/>
              </a:solidFill>
              <a:prstDash val="solid"/>
              <a:miter lim="800000"/>
              <a:headEnd type="none" w="med" len="med"/>
              <a:tailEnd type="triangle" w="med" len="med"/>
            </a:ln>
            <a:effectLst/>
          </p:spPr>
        </p:cxnSp>
        <p:cxnSp>
          <p:nvCxnSpPr>
            <p:cNvPr id="21" name="直線接點 20">
              <a:extLst>
                <a:ext uri="{FF2B5EF4-FFF2-40B4-BE49-F238E27FC236}">
                  <a16:creationId xmlns:a16="http://schemas.microsoft.com/office/drawing/2014/main" id="{DE2B69EC-615D-46C4-856A-0936E36896C9}"/>
                </a:ext>
              </a:extLst>
            </p:cNvPr>
            <p:cNvCxnSpPr>
              <a:cxnSpLocks/>
              <a:stCxn id="23" idx="0"/>
              <a:endCxn id="22" idx="2"/>
            </p:cNvCxnSpPr>
            <p:nvPr/>
          </p:nvCxnSpPr>
          <p:spPr>
            <a:xfrm flipV="1">
              <a:off x="6728269" y="4601623"/>
              <a:ext cx="9131" cy="595416"/>
            </a:xfrm>
            <a:prstGeom prst="line">
              <a:avLst/>
            </a:prstGeom>
            <a:noFill/>
            <a:ln w="38100" cap="flat" cmpd="sng" algn="ctr">
              <a:solidFill>
                <a:sysClr val="windowText" lastClr="000000"/>
              </a:solidFill>
              <a:prstDash val="solid"/>
              <a:miter lim="800000"/>
              <a:headEnd type="triangle" w="med" len="med"/>
              <a:tailEnd type="triangle" w="med" len="med"/>
            </a:ln>
            <a:effectLst/>
          </p:spPr>
        </p:cxnSp>
        <p:pic>
          <p:nvPicPr>
            <p:cNvPr id="22" name="圖片 21">
              <a:extLst>
                <a:ext uri="{FF2B5EF4-FFF2-40B4-BE49-F238E27FC236}">
                  <a16:creationId xmlns:a16="http://schemas.microsoft.com/office/drawing/2014/main" id="{DAE4F863-C4E2-4436-BCF6-96873428071E}"/>
                </a:ext>
              </a:extLst>
            </p:cNvPr>
            <p:cNvPicPr>
              <a:picLocks noChangeAspect="1"/>
            </p:cNvPicPr>
            <p:nvPr/>
          </p:nvPicPr>
          <p:blipFill>
            <a:blip r:embed="rId7">
              <a:clrChange>
                <a:clrFrom>
                  <a:srgbClr val="FFFFFF"/>
                </a:clrFrom>
                <a:clrTo>
                  <a:srgbClr val="FFFFFF">
                    <a:alpha val="0"/>
                  </a:srgbClr>
                </a:clrTo>
              </a:clrChange>
            </a:blip>
            <a:stretch>
              <a:fillRect/>
            </a:stretch>
          </p:blipFill>
          <p:spPr>
            <a:xfrm flipH="1">
              <a:off x="6412552" y="3979313"/>
              <a:ext cx="649697" cy="622310"/>
            </a:xfrm>
            <a:prstGeom prst="rect">
              <a:avLst/>
            </a:prstGeom>
          </p:spPr>
        </p:pic>
        <p:pic>
          <p:nvPicPr>
            <p:cNvPr id="23" name="圖片 22">
              <a:extLst>
                <a:ext uri="{FF2B5EF4-FFF2-40B4-BE49-F238E27FC236}">
                  <a16:creationId xmlns:a16="http://schemas.microsoft.com/office/drawing/2014/main" id="{F362CC55-61B1-4D51-AC80-28C02FE6FB5A}"/>
                </a:ext>
              </a:extLst>
            </p:cNvPr>
            <p:cNvPicPr>
              <a:picLocks noChangeAspect="1"/>
            </p:cNvPicPr>
            <p:nvPr/>
          </p:nvPicPr>
          <p:blipFill>
            <a:blip r:embed="rId4"/>
            <a:stretch>
              <a:fillRect/>
            </a:stretch>
          </p:blipFill>
          <p:spPr>
            <a:xfrm>
              <a:off x="6472749" y="5197039"/>
              <a:ext cx="511039" cy="660826"/>
            </a:xfrm>
            <a:prstGeom prst="rect">
              <a:avLst/>
            </a:prstGeom>
          </p:spPr>
        </p:pic>
        <p:pic>
          <p:nvPicPr>
            <p:cNvPr id="24" name="圖片 23">
              <a:extLst>
                <a:ext uri="{FF2B5EF4-FFF2-40B4-BE49-F238E27FC236}">
                  <a16:creationId xmlns:a16="http://schemas.microsoft.com/office/drawing/2014/main" id="{61B40000-E832-434A-B5A8-D1E074703376}"/>
                </a:ext>
              </a:extLst>
            </p:cNvPr>
            <p:cNvPicPr>
              <a:picLocks noChangeAspect="1"/>
            </p:cNvPicPr>
            <p:nvPr/>
          </p:nvPicPr>
          <p:blipFill>
            <a:blip r:embed="rId4"/>
            <a:stretch>
              <a:fillRect/>
            </a:stretch>
          </p:blipFill>
          <p:spPr>
            <a:xfrm>
              <a:off x="4610945" y="4405519"/>
              <a:ext cx="511039" cy="660826"/>
            </a:xfrm>
            <a:prstGeom prst="rect">
              <a:avLst/>
            </a:prstGeom>
          </p:spPr>
        </p:pic>
        <p:pic>
          <p:nvPicPr>
            <p:cNvPr id="25" name="圖片 24">
              <a:extLst>
                <a:ext uri="{FF2B5EF4-FFF2-40B4-BE49-F238E27FC236}">
                  <a16:creationId xmlns:a16="http://schemas.microsoft.com/office/drawing/2014/main" id="{546A834A-D617-4469-B01F-75DBCBABE572}"/>
                </a:ext>
              </a:extLst>
            </p:cNvPr>
            <p:cNvPicPr>
              <a:picLocks noChangeAspect="1"/>
            </p:cNvPicPr>
            <p:nvPr/>
          </p:nvPicPr>
          <p:blipFill>
            <a:blip r:embed="rId7">
              <a:clrChange>
                <a:clrFrom>
                  <a:srgbClr val="FFFFFF"/>
                </a:clrFrom>
                <a:clrTo>
                  <a:srgbClr val="FFFFFF">
                    <a:alpha val="0"/>
                  </a:srgbClr>
                </a:clrTo>
              </a:clrChange>
            </a:blip>
            <a:stretch>
              <a:fillRect/>
            </a:stretch>
          </p:blipFill>
          <p:spPr>
            <a:xfrm flipH="1">
              <a:off x="3633486" y="3484793"/>
              <a:ext cx="664107" cy="622310"/>
            </a:xfrm>
            <a:prstGeom prst="rect">
              <a:avLst/>
            </a:prstGeom>
          </p:spPr>
        </p:pic>
        <p:sp>
          <p:nvSpPr>
            <p:cNvPr id="26" name="文字方塊 25">
              <a:extLst>
                <a:ext uri="{FF2B5EF4-FFF2-40B4-BE49-F238E27FC236}">
                  <a16:creationId xmlns:a16="http://schemas.microsoft.com/office/drawing/2014/main" id="{38FDC272-6C2E-40E4-801A-BA2532FBF443}"/>
                </a:ext>
              </a:extLst>
            </p:cNvPr>
            <p:cNvSpPr txBox="1"/>
            <p:nvPr/>
          </p:nvSpPr>
          <p:spPr>
            <a:xfrm>
              <a:off x="4137970" y="5094197"/>
              <a:ext cx="146726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TW" sz="1800" b="1" i="0" u="none" strike="noStrike" kern="0" cap="none" spc="0" normalizeH="0" baseline="0" noProof="0" dirty="0">
                  <a:ln>
                    <a:noFill/>
                  </a:ln>
                  <a:solidFill>
                    <a:srgbClr val="0000FF"/>
                  </a:solidFill>
                  <a:effectLst/>
                  <a:uLnTx/>
                  <a:uFillTx/>
                  <a:latin typeface="Calibri" panose="020F0502020204030204"/>
                </a:rPr>
                <a:t>TN </a:t>
              </a:r>
              <a:r>
                <a:rPr kumimoji="1" lang="zh-TW" altLang="en-US" sz="1800" b="1" i="0" u="none" strike="noStrike" kern="0" cap="none" spc="0" normalizeH="0" baseline="0" noProof="0" dirty="0">
                  <a:ln>
                    <a:noFill/>
                  </a:ln>
                  <a:solidFill>
                    <a:srgbClr val="0000FF"/>
                  </a:solidFill>
                  <a:effectLst/>
                  <a:uLnTx/>
                  <a:uFillTx/>
                  <a:latin typeface="Microsoft JhengHei" panose="020B0604030504040204" pitchFamily="34" charset="-120"/>
                </a:rPr>
                <a:t>基地台</a:t>
              </a:r>
            </a:p>
          </p:txBody>
        </p:sp>
        <p:cxnSp>
          <p:nvCxnSpPr>
            <p:cNvPr id="27" name="直線接點 26">
              <a:extLst>
                <a:ext uri="{FF2B5EF4-FFF2-40B4-BE49-F238E27FC236}">
                  <a16:creationId xmlns:a16="http://schemas.microsoft.com/office/drawing/2014/main" id="{BADBD8D4-1DE1-4EFB-A40B-A2E946561BAA}"/>
                </a:ext>
              </a:extLst>
            </p:cNvPr>
            <p:cNvCxnSpPr>
              <a:cxnSpLocks/>
              <a:stCxn id="25" idx="2"/>
              <a:endCxn id="24" idx="1"/>
            </p:cNvCxnSpPr>
            <p:nvPr/>
          </p:nvCxnSpPr>
          <p:spPr>
            <a:xfrm>
              <a:off x="3965539" y="4107103"/>
              <a:ext cx="645406" cy="628829"/>
            </a:xfrm>
            <a:prstGeom prst="line">
              <a:avLst/>
            </a:prstGeom>
            <a:noFill/>
            <a:ln w="38100" cap="flat" cmpd="sng" algn="ctr">
              <a:solidFill>
                <a:sysClr val="windowText" lastClr="000000"/>
              </a:solidFill>
              <a:prstDash val="solid"/>
              <a:miter lim="800000"/>
              <a:headEnd type="triangle" w="med" len="med"/>
              <a:tailEnd type="triangle" w="med" len="med"/>
            </a:ln>
            <a:effectLst/>
          </p:spPr>
        </p:cxnSp>
        <p:cxnSp>
          <p:nvCxnSpPr>
            <p:cNvPr id="28" name="直線接點 27">
              <a:extLst>
                <a:ext uri="{FF2B5EF4-FFF2-40B4-BE49-F238E27FC236}">
                  <a16:creationId xmlns:a16="http://schemas.microsoft.com/office/drawing/2014/main" id="{769BFB91-AC0F-4C34-A7E9-0027E6988FB4}"/>
                </a:ext>
              </a:extLst>
            </p:cNvPr>
            <p:cNvCxnSpPr>
              <a:cxnSpLocks/>
              <a:endCxn id="24" idx="3"/>
            </p:cNvCxnSpPr>
            <p:nvPr/>
          </p:nvCxnSpPr>
          <p:spPr>
            <a:xfrm flipH="1">
              <a:off x="5121984" y="4601623"/>
              <a:ext cx="341748" cy="134309"/>
            </a:xfrm>
            <a:prstGeom prst="line">
              <a:avLst/>
            </a:prstGeom>
            <a:noFill/>
            <a:ln w="38100" cap="flat" cmpd="sng" algn="ctr">
              <a:solidFill>
                <a:srgbClr val="00B050"/>
              </a:solidFill>
              <a:prstDash val="solid"/>
              <a:miter lim="800000"/>
              <a:headEnd type="triangle" w="med" len="med"/>
              <a:tailEnd type="triangle" w="med" len="med"/>
            </a:ln>
            <a:effectLst/>
          </p:spPr>
        </p:cxnSp>
        <p:cxnSp>
          <p:nvCxnSpPr>
            <p:cNvPr id="29" name="直線接點 28">
              <a:extLst>
                <a:ext uri="{FF2B5EF4-FFF2-40B4-BE49-F238E27FC236}">
                  <a16:creationId xmlns:a16="http://schemas.microsoft.com/office/drawing/2014/main" id="{4AB8426A-C609-4C9B-B18F-F0F12F9D0D4C}"/>
                </a:ext>
              </a:extLst>
            </p:cNvPr>
            <p:cNvCxnSpPr>
              <a:cxnSpLocks/>
              <a:stCxn id="25" idx="2"/>
              <a:endCxn id="11" idx="3"/>
            </p:cNvCxnSpPr>
            <p:nvPr/>
          </p:nvCxnSpPr>
          <p:spPr>
            <a:xfrm flipH="1">
              <a:off x="3246087" y="4107103"/>
              <a:ext cx="719452" cy="393811"/>
            </a:xfrm>
            <a:prstGeom prst="line">
              <a:avLst/>
            </a:prstGeom>
            <a:noFill/>
            <a:ln w="38100" cap="flat" cmpd="sng" algn="ctr">
              <a:solidFill>
                <a:sysClr val="windowText" lastClr="000000"/>
              </a:solidFill>
              <a:prstDash val="solid"/>
              <a:miter lim="800000"/>
              <a:headEnd type="triangle" w="med" len="med"/>
              <a:tailEnd type="triangle" w="med" len="med"/>
            </a:ln>
            <a:effectLst/>
          </p:spPr>
        </p:cxnSp>
        <p:cxnSp>
          <p:nvCxnSpPr>
            <p:cNvPr id="30" name="直線接點 29">
              <a:extLst>
                <a:ext uri="{FF2B5EF4-FFF2-40B4-BE49-F238E27FC236}">
                  <a16:creationId xmlns:a16="http://schemas.microsoft.com/office/drawing/2014/main" id="{5E7606D3-D62F-4BFA-8701-5027270FF40B}"/>
                </a:ext>
              </a:extLst>
            </p:cNvPr>
            <p:cNvCxnSpPr>
              <a:cxnSpLocks/>
              <a:stCxn id="22" idx="0"/>
            </p:cNvCxnSpPr>
            <p:nvPr/>
          </p:nvCxnSpPr>
          <p:spPr>
            <a:xfrm flipH="1" flipV="1">
              <a:off x="5411779" y="2756534"/>
              <a:ext cx="1325621" cy="1222779"/>
            </a:xfrm>
            <a:prstGeom prst="line">
              <a:avLst/>
            </a:prstGeom>
            <a:noFill/>
            <a:ln w="38100" cap="flat" cmpd="sng" algn="ctr">
              <a:solidFill>
                <a:srgbClr val="0000FF"/>
              </a:solidFill>
              <a:prstDash val="solid"/>
              <a:miter lim="800000"/>
              <a:headEnd type="triangle" w="med" len="med"/>
              <a:tailEnd type="triangle" w="med" len="med"/>
            </a:ln>
            <a:effectLst/>
          </p:spPr>
        </p:cxnSp>
        <p:cxnSp>
          <p:nvCxnSpPr>
            <p:cNvPr id="31" name="直線接點 30">
              <a:extLst>
                <a:ext uri="{FF2B5EF4-FFF2-40B4-BE49-F238E27FC236}">
                  <a16:creationId xmlns:a16="http://schemas.microsoft.com/office/drawing/2014/main" id="{8153B95C-1CFA-4DE6-A2AD-92534BFCDDDB}"/>
                </a:ext>
              </a:extLst>
            </p:cNvPr>
            <p:cNvCxnSpPr>
              <a:cxnSpLocks/>
              <a:stCxn id="25" idx="0"/>
            </p:cNvCxnSpPr>
            <p:nvPr/>
          </p:nvCxnSpPr>
          <p:spPr>
            <a:xfrm flipV="1">
              <a:off x="3965539" y="2756534"/>
              <a:ext cx="1179484" cy="728259"/>
            </a:xfrm>
            <a:prstGeom prst="line">
              <a:avLst/>
            </a:prstGeom>
            <a:noFill/>
            <a:ln w="38100" cap="flat" cmpd="sng" algn="ctr">
              <a:solidFill>
                <a:srgbClr val="0000FF"/>
              </a:solidFill>
              <a:prstDash val="solid"/>
              <a:miter lim="800000"/>
              <a:headEnd type="triangle" w="med" len="med"/>
              <a:tailEnd type="triangle" w="med" len="med"/>
            </a:ln>
            <a:effectLst/>
          </p:spPr>
        </p:cxnSp>
        <p:pic>
          <p:nvPicPr>
            <p:cNvPr id="32" name="Picture 4" descr="台灣精品Taiwan Excellence - Official">
              <a:extLst>
                <a:ext uri="{FF2B5EF4-FFF2-40B4-BE49-F238E27FC236}">
                  <a16:creationId xmlns:a16="http://schemas.microsoft.com/office/drawing/2014/main" id="{CF72CB3F-D89B-4EB6-B07C-6706EE79ADF6}"/>
                </a:ext>
              </a:extLst>
            </p:cNvPr>
            <p:cNvPicPr>
              <a:picLocks noChangeAspect="1" noChangeArrowheads="1"/>
            </p:cNvPicPr>
            <p:nvPr/>
          </p:nvPicPr>
          <p:blipFill rotWithShape="1">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rcRect l="589" t="9129" b="6477"/>
            <a:stretch/>
          </p:blipFill>
          <p:spPr bwMode="auto">
            <a:xfrm>
              <a:off x="5222342" y="4161568"/>
              <a:ext cx="1024188" cy="517544"/>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a:extLst>
                <a:ext uri="{FF2B5EF4-FFF2-40B4-BE49-F238E27FC236}">
                  <a16:creationId xmlns:a16="http://schemas.microsoft.com/office/drawing/2014/main" id="{3F39F7B9-09EC-4384-BB81-F9898B6697B5}"/>
                </a:ext>
              </a:extLst>
            </p:cNvPr>
            <p:cNvSpPr txBox="1"/>
            <p:nvPr/>
          </p:nvSpPr>
          <p:spPr>
            <a:xfrm>
              <a:off x="1641247" y="1807287"/>
              <a:ext cx="24684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TW" sz="1800" b="1" i="0" u="none" strike="noStrike" kern="0" cap="none" spc="0" normalizeH="0" baseline="0" noProof="0" dirty="0">
                  <a:ln>
                    <a:noFill/>
                  </a:ln>
                  <a:solidFill>
                    <a:srgbClr val="0000FF"/>
                  </a:solidFill>
                  <a:effectLst/>
                  <a:uLnTx/>
                  <a:uFillTx/>
                  <a:latin typeface="Calibri" panose="020F0502020204030204" pitchFamily="34" charset="0"/>
                </a:rPr>
                <a:t>UAV</a:t>
              </a:r>
              <a:r>
                <a:rPr kumimoji="1" lang="zh-TW" altLang="en-US" sz="1800" b="1" i="0" u="none" strike="noStrike" kern="0" cap="none" spc="0" normalizeH="0" baseline="0" noProof="0" dirty="0">
                  <a:ln>
                    <a:noFill/>
                  </a:ln>
                  <a:solidFill>
                    <a:srgbClr val="0000FF"/>
                  </a:solidFill>
                  <a:effectLst/>
                  <a:uLnTx/>
                  <a:uFillTx/>
                  <a:latin typeface="Calibri" panose="020F0502020204030204" pitchFamily="34" charset="0"/>
                </a:rPr>
                <a:t> </a:t>
              </a:r>
              <a:r>
                <a:rPr kumimoji="1" lang="en-US" altLang="zh-TW" sz="1800" b="1" i="0" u="none" strike="noStrike" kern="0" cap="none" spc="0" normalizeH="0" baseline="0" noProof="0" dirty="0">
                  <a:ln>
                    <a:noFill/>
                  </a:ln>
                  <a:solidFill>
                    <a:srgbClr val="0000FF"/>
                  </a:solidFill>
                  <a:effectLst/>
                  <a:uLnTx/>
                  <a:uFillTx/>
                  <a:latin typeface="Calibri" panose="020F0502020204030204" pitchFamily="34" charset="0"/>
                </a:rPr>
                <a:t>with NTN Payload</a:t>
              </a:r>
            </a:p>
          </p:txBody>
        </p:sp>
        <p:sp>
          <p:nvSpPr>
            <p:cNvPr id="34" name="文字方塊 33">
              <a:extLst>
                <a:ext uri="{FF2B5EF4-FFF2-40B4-BE49-F238E27FC236}">
                  <a16:creationId xmlns:a16="http://schemas.microsoft.com/office/drawing/2014/main" id="{E6501A64-2C65-44E4-9892-BE667C47A460}"/>
                </a:ext>
              </a:extLst>
            </p:cNvPr>
            <p:cNvSpPr txBox="1"/>
            <p:nvPr/>
          </p:nvSpPr>
          <p:spPr>
            <a:xfrm>
              <a:off x="6003428" y="5904005"/>
              <a:ext cx="1449679"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TW" sz="1800" b="1" i="0" u="none" strike="noStrike" kern="0" cap="none" spc="0" normalizeH="0" baseline="0" noProof="0" dirty="0">
                  <a:ln>
                    <a:noFill/>
                  </a:ln>
                  <a:solidFill>
                    <a:srgbClr val="0000FF"/>
                  </a:solidFill>
                  <a:effectLst/>
                  <a:uLnTx/>
                  <a:uFillTx/>
                  <a:latin typeface="Calibri" panose="020F0502020204030204" pitchFamily="34" charset="0"/>
                </a:rPr>
                <a:t>NTN </a:t>
              </a:r>
              <a:r>
                <a:rPr kumimoji="1" lang="zh-TW" altLang="en-US" sz="1800" b="1" i="0" u="none" strike="noStrike" kern="0" cap="none" spc="0" normalizeH="0" baseline="0" noProof="0" dirty="0">
                  <a:ln>
                    <a:noFill/>
                  </a:ln>
                  <a:solidFill>
                    <a:srgbClr val="0000FF"/>
                  </a:solidFill>
                  <a:effectLst/>
                  <a:uLnTx/>
                  <a:uFillTx/>
                  <a:latin typeface="Calibri" panose="020F0502020204030204" pitchFamily="34" charset="0"/>
                </a:rPr>
                <a:t>基地台</a:t>
              </a:r>
            </a:p>
          </p:txBody>
        </p:sp>
        <p:pic>
          <p:nvPicPr>
            <p:cNvPr id="35" name="圖片 34" descr="一張含有 字型, 文字, 圖形, 標誌 的圖片&#10;&#10;AI 產生的內容可能不正確。">
              <a:extLst>
                <a:ext uri="{FF2B5EF4-FFF2-40B4-BE49-F238E27FC236}">
                  <a16:creationId xmlns:a16="http://schemas.microsoft.com/office/drawing/2014/main" id="{16C3004C-C49F-4AF9-8C9D-42E9E2B7F6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059" y="4253959"/>
              <a:ext cx="793994" cy="850306"/>
            </a:xfrm>
            <a:prstGeom prst="rect">
              <a:avLst/>
            </a:prstGeom>
          </p:spPr>
        </p:pic>
        <p:cxnSp>
          <p:nvCxnSpPr>
            <p:cNvPr id="36" name="接點: 肘形 35">
              <a:extLst>
                <a:ext uri="{FF2B5EF4-FFF2-40B4-BE49-F238E27FC236}">
                  <a16:creationId xmlns:a16="http://schemas.microsoft.com/office/drawing/2014/main" id="{31EDA492-399B-4E5C-9412-E58A3F52AB77}"/>
                </a:ext>
              </a:extLst>
            </p:cNvPr>
            <p:cNvCxnSpPr>
              <a:cxnSpLocks/>
              <a:endCxn id="35" idx="3"/>
            </p:cNvCxnSpPr>
            <p:nvPr/>
          </p:nvCxnSpPr>
          <p:spPr>
            <a:xfrm rot="5400000">
              <a:off x="919489" y="3734332"/>
              <a:ext cx="950345" cy="939215"/>
            </a:xfrm>
            <a:prstGeom prst="bentConnector2">
              <a:avLst/>
            </a:prstGeom>
            <a:noFill/>
            <a:ln w="38100" cap="flat" cmpd="sng" algn="ctr">
              <a:solidFill>
                <a:sysClr val="windowText" lastClr="000000"/>
              </a:solidFill>
              <a:prstDash val="solid"/>
              <a:miter lim="800000"/>
              <a:headEnd type="triangle" w="med" len="med"/>
              <a:tailEnd type="none" w="med" len="med"/>
            </a:ln>
            <a:effectLst/>
          </p:spPr>
        </p:cxnSp>
        <p:sp>
          <p:nvSpPr>
            <p:cNvPr id="37" name="文字方塊 36">
              <a:extLst>
                <a:ext uri="{FF2B5EF4-FFF2-40B4-BE49-F238E27FC236}">
                  <a16:creationId xmlns:a16="http://schemas.microsoft.com/office/drawing/2014/main" id="{714496AF-BA70-4799-989C-308D0C6F2304}"/>
                </a:ext>
              </a:extLst>
            </p:cNvPr>
            <p:cNvSpPr txBox="1"/>
            <p:nvPr/>
          </p:nvSpPr>
          <p:spPr>
            <a:xfrm>
              <a:off x="764144" y="4082458"/>
              <a:ext cx="117257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TW" altLang="en-US" sz="1600" b="1" i="0" u="none" strike="noStrike" kern="0" cap="none" spc="0" normalizeH="0" baseline="0" noProof="0" dirty="0">
                  <a:ln>
                    <a:noFill/>
                  </a:ln>
                  <a:solidFill>
                    <a:srgbClr val="00B050"/>
                  </a:solidFill>
                  <a:effectLst/>
                  <a:uLnTx/>
                  <a:uFillTx/>
                  <a:latin typeface="Microsoft JhengHei" panose="020B0604030504040204" pitchFamily="34" charset="-120"/>
                </a:rPr>
                <a:t>通道干擾</a:t>
              </a:r>
              <a:endParaRPr kumimoji="1" lang="en-US" altLang="zh-TW" sz="1600" b="1" i="0" u="none" strike="noStrike" kern="0" cap="none" spc="0" normalizeH="0" baseline="0" noProof="0" dirty="0">
                <a:ln>
                  <a:noFill/>
                </a:ln>
                <a:solidFill>
                  <a:srgbClr val="00B050"/>
                </a:solidFill>
                <a:effectLst/>
                <a:uLnTx/>
                <a:uFillTx/>
                <a:latin typeface="Microsoft JhengHei" panose="020B0604030504040204" pitchFamily="34" charset="-12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TW" altLang="en-US" sz="1600" b="1" i="0" u="none" strike="noStrike" kern="0" cap="none" spc="0" normalizeH="0" baseline="0" noProof="0" dirty="0">
                  <a:ln>
                    <a:noFill/>
                  </a:ln>
                  <a:solidFill>
                    <a:srgbClr val="00B050"/>
                  </a:solidFill>
                  <a:effectLst/>
                  <a:uLnTx/>
                  <a:uFillTx/>
                  <a:latin typeface="Microsoft JhengHei" panose="020B0604030504040204" pitchFamily="34" charset="-120"/>
                </a:rPr>
                <a:t>感測結果</a:t>
              </a:r>
              <a:endParaRPr kumimoji="1" lang="en-US" altLang="zh-TW" sz="1600" b="1" i="0" u="none" strike="noStrike" kern="0" cap="none" spc="0" normalizeH="0" baseline="0" noProof="0" dirty="0">
                <a:ln>
                  <a:noFill/>
                </a:ln>
                <a:solidFill>
                  <a:srgbClr val="00B050"/>
                </a:solidFill>
                <a:effectLst/>
                <a:uLnTx/>
                <a:uFillTx/>
                <a:latin typeface="Microsoft JhengHei" panose="020B0604030504040204" pitchFamily="34" charset="-120"/>
              </a:endParaRPr>
            </a:p>
          </p:txBody>
        </p:sp>
        <p:sp>
          <p:nvSpPr>
            <p:cNvPr id="38" name="文字方塊 37">
              <a:extLst>
                <a:ext uri="{FF2B5EF4-FFF2-40B4-BE49-F238E27FC236}">
                  <a16:creationId xmlns:a16="http://schemas.microsoft.com/office/drawing/2014/main" id="{CE2F028A-9753-4266-8BF4-C7D17CC5FB64}"/>
                </a:ext>
              </a:extLst>
            </p:cNvPr>
            <p:cNvSpPr txBox="1"/>
            <p:nvPr/>
          </p:nvSpPr>
          <p:spPr>
            <a:xfrm>
              <a:off x="1847391" y="3860388"/>
              <a:ext cx="117257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TW" altLang="en-US" sz="1600" b="1" i="0" u="none" strike="noStrike" kern="0" cap="none" spc="0" normalizeH="0" baseline="0" noProof="0" dirty="0">
                  <a:ln>
                    <a:noFill/>
                  </a:ln>
                  <a:solidFill>
                    <a:srgbClr val="00B050"/>
                  </a:solidFill>
                  <a:effectLst/>
                  <a:uLnTx/>
                  <a:uFillTx/>
                  <a:latin typeface="Microsoft JhengHei" panose="020B0604030504040204" pitchFamily="34" charset="-120"/>
                </a:rPr>
                <a:t>可用通</a:t>
              </a:r>
              <a:endParaRPr kumimoji="1" lang="en-US" altLang="zh-TW" sz="1600" b="1" i="0" u="none" strike="noStrike" kern="0" cap="none" spc="0" normalizeH="0" baseline="0" noProof="0" dirty="0">
                <a:ln>
                  <a:noFill/>
                </a:ln>
                <a:solidFill>
                  <a:srgbClr val="00B050"/>
                </a:solidFill>
                <a:effectLst/>
                <a:uLnTx/>
                <a:uFillTx/>
                <a:latin typeface="Microsoft JhengHei" panose="020B0604030504040204" pitchFamily="34" charset="-12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zh-TW" altLang="en-US" sz="1600" b="1" i="0" u="none" strike="noStrike" kern="0" cap="none" spc="0" normalizeH="0" baseline="0" noProof="0" dirty="0">
                  <a:ln>
                    <a:noFill/>
                  </a:ln>
                  <a:solidFill>
                    <a:srgbClr val="00B050"/>
                  </a:solidFill>
                  <a:effectLst/>
                  <a:uLnTx/>
                  <a:uFillTx/>
                  <a:latin typeface="Microsoft JhengHei" panose="020B0604030504040204" pitchFamily="34" charset="-120"/>
                </a:rPr>
                <a:t>道資訊</a:t>
              </a:r>
              <a:endParaRPr kumimoji="1" lang="en-US" altLang="zh-TW" sz="1600" b="1" i="0" u="none" strike="noStrike" kern="0" cap="none" spc="0" normalizeH="0" baseline="0" noProof="0" dirty="0">
                <a:ln>
                  <a:noFill/>
                </a:ln>
                <a:solidFill>
                  <a:srgbClr val="00B050"/>
                </a:solidFill>
                <a:effectLst/>
                <a:uLnTx/>
                <a:uFillTx/>
                <a:latin typeface="Microsoft JhengHei" panose="020B0604030504040204" pitchFamily="34" charset="-120"/>
              </a:endParaRPr>
            </a:p>
          </p:txBody>
        </p:sp>
        <p:sp>
          <p:nvSpPr>
            <p:cNvPr id="39" name="文字方塊 38">
              <a:extLst>
                <a:ext uri="{FF2B5EF4-FFF2-40B4-BE49-F238E27FC236}">
                  <a16:creationId xmlns:a16="http://schemas.microsoft.com/office/drawing/2014/main" id="{68A4F4BA-DC2A-4FB4-8415-727F4832594A}"/>
                </a:ext>
              </a:extLst>
            </p:cNvPr>
            <p:cNvSpPr txBox="1"/>
            <p:nvPr/>
          </p:nvSpPr>
          <p:spPr>
            <a:xfrm>
              <a:off x="3267677" y="4711562"/>
              <a:ext cx="1156445"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TW" altLang="en-US" sz="1600" b="1" i="0" u="none" strike="noStrike" kern="0" cap="none" spc="0" normalizeH="0" baseline="0" noProof="0" dirty="0">
                  <a:ln>
                    <a:noFill/>
                  </a:ln>
                  <a:solidFill>
                    <a:srgbClr val="00B050"/>
                  </a:solidFill>
                  <a:effectLst/>
                  <a:uLnTx/>
                  <a:uFillTx/>
                  <a:latin typeface="Calibri" panose="020F0502020204030204"/>
                </a:rPr>
                <a:t>通道</a:t>
              </a:r>
              <a:r>
                <a:rPr kumimoji="1" lang="zh-TW" altLang="en-US" sz="1600" b="1" i="0" u="none" strike="noStrike" kern="0" cap="none" spc="0" normalizeH="0" baseline="0" noProof="0" dirty="0">
                  <a:ln>
                    <a:noFill/>
                  </a:ln>
                  <a:solidFill>
                    <a:srgbClr val="00B050"/>
                  </a:solidFill>
                  <a:effectLst/>
                  <a:uLnTx/>
                  <a:uFillTx/>
                  <a:latin typeface="Microsoft JhengHei" panose="020B0604030504040204" pitchFamily="34" charset="-120"/>
                </a:rPr>
                <a:t>配置</a:t>
              </a:r>
              <a:endParaRPr kumimoji="1" lang="en-US" altLang="zh-TW" sz="1600" b="1" i="0" u="none" strike="noStrike" kern="0" cap="none" spc="0" normalizeH="0" baseline="0" noProof="0" dirty="0">
                <a:ln>
                  <a:noFill/>
                </a:ln>
                <a:solidFill>
                  <a:srgbClr val="00B050"/>
                </a:solidFill>
                <a:effectLst/>
                <a:uLnTx/>
                <a:uFillTx/>
                <a:latin typeface="Microsoft JhengHei" panose="020B0604030504040204" pitchFamily="34" charset="-120"/>
              </a:endParaRPr>
            </a:p>
          </p:txBody>
        </p:sp>
      </p:grpSp>
      <p:sp>
        <p:nvSpPr>
          <p:cNvPr id="44" name="文字方塊 43">
            <a:extLst>
              <a:ext uri="{FF2B5EF4-FFF2-40B4-BE49-F238E27FC236}">
                <a16:creationId xmlns:a16="http://schemas.microsoft.com/office/drawing/2014/main" id="{CB64710D-4092-4B1F-94E5-39BEFFA77821}"/>
              </a:ext>
            </a:extLst>
          </p:cNvPr>
          <p:cNvSpPr txBox="1"/>
          <p:nvPr/>
        </p:nvSpPr>
        <p:spPr>
          <a:xfrm>
            <a:off x="20977" y="-21043"/>
            <a:ext cx="1107996" cy="369332"/>
          </a:xfrm>
          <a:prstGeom prst="rect">
            <a:avLst/>
          </a:prstGeom>
          <a:solidFill>
            <a:srgbClr val="FFFF00"/>
          </a:solidFill>
        </p:spPr>
        <p:txBody>
          <a:bodyPr wrap="none" rtlCol="0">
            <a:spAutoFit/>
          </a:bodyPr>
          <a:lstStyle/>
          <a:p>
            <a:pPr>
              <a:defRPr/>
            </a:pPr>
            <a:r>
              <a:rPr lang="zh-TW" altLang="en-US" b="1" dirty="0">
                <a:solidFill>
                  <a:srgbClr val="FF0000"/>
                </a:solidFill>
                <a:latin typeface="微軟正黑體" panose="020B0604030504040204" pitchFamily="34" charset="-120"/>
              </a:rPr>
              <a:t>驗測項目</a:t>
            </a:r>
            <a:endParaRPr lang="en-US" altLang="zh-TW" b="1" dirty="0">
              <a:solidFill>
                <a:srgbClr val="FF0000"/>
              </a:solidFill>
              <a:latin typeface="微軟正黑體" panose="020B0604030504040204" pitchFamily="34" charset="-120"/>
            </a:endParaRPr>
          </a:p>
        </p:txBody>
      </p:sp>
    </p:spTree>
    <p:extLst>
      <p:ext uri="{BB962C8B-B14F-4D97-AF65-F5344CB8AC3E}">
        <p14:creationId xmlns:p14="http://schemas.microsoft.com/office/powerpoint/2010/main" val="24482340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rotWithShape="1">
          <a:blip r:embed="rId2"/>
          <a:srcRect l="14629" t="9036" b="11249"/>
          <a:stretch/>
        </p:blipFill>
        <p:spPr>
          <a:xfrm>
            <a:off x="0" y="0"/>
            <a:ext cx="7359447" cy="6871855"/>
          </a:xfrm>
          <a:prstGeom prst="rect">
            <a:avLst/>
          </a:prstGeom>
        </p:spPr>
      </p:pic>
      <p:sp>
        <p:nvSpPr>
          <p:cNvPr id="3" name="內容版面配置區 2"/>
          <p:cNvSpPr>
            <a:spLocks noGrp="1"/>
          </p:cNvSpPr>
          <p:nvPr>
            <p:ph idx="1"/>
          </p:nvPr>
        </p:nvSpPr>
        <p:spPr>
          <a:xfrm>
            <a:off x="1631017" y="2868279"/>
            <a:ext cx="4959097" cy="1381508"/>
          </a:xfrm>
        </p:spPr>
        <p:txBody>
          <a:bodyPr anchor="ctr">
            <a:noAutofit/>
          </a:bodyPr>
          <a:lstStyle/>
          <a:p>
            <a:pPr marL="0" lvl="0" indent="0" defTabSz="914400">
              <a:lnSpc>
                <a:spcPct val="100000"/>
              </a:lnSpc>
              <a:spcBef>
                <a:spcPts val="0"/>
              </a:spcBef>
              <a:buNone/>
              <a:defRPr/>
            </a:pPr>
            <a:r>
              <a:rPr lang="zh-TW" altLang="en-US" sz="6000" b="1" dirty="0">
                <a:solidFill>
                  <a:srgbClr val="002060"/>
                </a:solidFill>
                <a:latin typeface="微軟正黑體" panose="020B0604030504040204" pitchFamily="34" charset="-120"/>
                <a:ea typeface="微軟正黑體" panose="020B0604030504040204" pitchFamily="34" charset="-120"/>
              </a:rPr>
              <a:t>恭請指導</a:t>
            </a:r>
          </a:p>
        </p:txBody>
      </p:sp>
      <p:pic>
        <p:nvPicPr>
          <p:cNvPr id="15" name="圖片 14"/>
          <p:cNvPicPr>
            <a:picLocks noChangeAspect="1"/>
          </p:cNvPicPr>
          <p:nvPr/>
        </p:nvPicPr>
        <p:blipFill rotWithShape="1">
          <a:blip r:embed="rId3"/>
          <a:srcRect r="23032"/>
          <a:stretch/>
        </p:blipFill>
        <p:spPr>
          <a:xfrm>
            <a:off x="8242959" y="1627509"/>
            <a:ext cx="3949041" cy="4536000"/>
          </a:xfrm>
          <a:prstGeom prst="rect">
            <a:avLst/>
          </a:prstGeom>
        </p:spPr>
      </p:pic>
    </p:spTree>
    <p:extLst>
      <p:ext uri="{BB962C8B-B14F-4D97-AF65-F5344CB8AC3E}">
        <p14:creationId xmlns:p14="http://schemas.microsoft.com/office/powerpoint/2010/main" val="3772480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0603F-E931-23EA-43A6-5CF370B2A923}"/>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C69E0386-E92C-20DC-5E27-39AE8319ED76}"/>
              </a:ext>
            </a:extLst>
          </p:cNvPr>
          <p:cNvSpPr>
            <a:spLocks/>
          </p:cNvSpPr>
          <p:nvPr/>
        </p:nvSpPr>
        <p:spPr>
          <a:xfrm>
            <a:off x="1959781" y="1805126"/>
            <a:ext cx="8987913" cy="2529481"/>
          </a:xfrm>
          <a:prstGeom prst="rect">
            <a:avLst/>
          </a:prstGeom>
          <a:pattFill prst="pct5">
            <a:fgClr>
              <a:schemeClr val="accent1"/>
            </a:fgClr>
            <a:bgClr>
              <a:schemeClr val="bg1"/>
            </a:bgClr>
          </a:pattFill>
          <a:ln w="0">
            <a:noFill/>
          </a:ln>
          <a:effectLst>
            <a:glow rad="228600">
              <a:schemeClr val="accent3">
                <a:satMod val="175000"/>
                <a:alpha val="40000"/>
              </a:schemeClr>
            </a:glow>
            <a:outerShdw blurRad="50800" dist="38100" dir="18900000" algn="bl" rotWithShape="0">
              <a:prstClr val="black">
                <a:alpha val="40000"/>
              </a:prstClr>
            </a:outerShdw>
          </a:effectLst>
          <a:scene3d>
            <a:camera prst="obliqueBottom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文字方塊 3">
            <a:extLst>
              <a:ext uri="{FF2B5EF4-FFF2-40B4-BE49-F238E27FC236}">
                <a16:creationId xmlns:a16="http://schemas.microsoft.com/office/drawing/2014/main" id="{573C2E0D-071E-46FB-0D06-7584B873AE40}"/>
              </a:ext>
            </a:extLst>
          </p:cNvPr>
          <p:cNvSpPr txBox="1"/>
          <p:nvPr/>
        </p:nvSpPr>
        <p:spPr>
          <a:xfrm>
            <a:off x="2615517" y="2592500"/>
            <a:ext cx="3169176" cy="700192"/>
          </a:xfrm>
          <a:prstGeom prst="rect">
            <a:avLst/>
          </a:prstGeom>
          <a:noFill/>
        </p:spPr>
        <p:txBody>
          <a:bodyPr wrap="square" rtlCol="0">
            <a:spAutoFit/>
          </a:bodyPr>
          <a:lstStyle/>
          <a:p>
            <a:pPr marL="0" marR="0" lvl="0" indent="0" algn="l" defTabSz="914400" rtl="0" eaLnBrk="1" fontAlgn="auto" latinLnBrk="0" hangingPunct="1">
              <a:lnSpc>
                <a:spcPts val="52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專案工作項目</a:t>
            </a:r>
            <a:endParaRPr kumimoji="0" lang="en-US" altLang="zh-TW" sz="36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5" name="菱形 4">
            <a:extLst>
              <a:ext uri="{FF2B5EF4-FFF2-40B4-BE49-F238E27FC236}">
                <a16:creationId xmlns:a16="http://schemas.microsoft.com/office/drawing/2014/main" id="{49E08B22-609C-9E78-6A3E-2FC5E504CA8D}"/>
              </a:ext>
            </a:extLst>
          </p:cNvPr>
          <p:cNvSpPr>
            <a:spLocks noChangeAspect="1"/>
          </p:cNvSpPr>
          <p:nvPr/>
        </p:nvSpPr>
        <p:spPr>
          <a:xfrm>
            <a:off x="315777" y="988692"/>
            <a:ext cx="2304000" cy="2304000"/>
          </a:xfrm>
          <a:prstGeom prst="diamond">
            <a:avLst/>
          </a:prstGeom>
          <a:solidFill>
            <a:srgbClr val="172E9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4400" b="1" i="0" u="none" strike="noStrike" kern="0" cap="none" spc="0" normalizeH="0" baseline="0" noProof="0" dirty="0">
                <a:ln>
                  <a:noFill/>
                </a:ln>
                <a:solidFill>
                  <a:prstClr val="white"/>
                </a:solidFill>
                <a:effectLst/>
                <a:uLnTx/>
                <a:uFillTx/>
                <a:latin typeface="+mn-ea"/>
                <a:cs typeface="Times New Roman" panose="02020603050405020304" pitchFamily="18" charset="0"/>
              </a:rPr>
              <a:t>1-b</a:t>
            </a:r>
            <a:endParaRPr kumimoji="0" lang="zh-TW" altLang="en-US" sz="4400" b="1" i="0" u="none" strike="noStrike" kern="0" cap="none" spc="0" normalizeH="0" baseline="0" noProof="0" dirty="0">
              <a:ln>
                <a:noFill/>
              </a:ln>
              <a:solidFill>
                <a:prstClr val="white"/>
              </a:solidFill>
              <a:effectLst/>
              <a:uLnTx/>
              <a:uFillTx/>
              <a:latin typeface="+mn-ea"/>
              <a:cs typeface="Times New Roman" panose="02020603050405020304" pitchFamily="18" charset="0"/>
            </a:endParaRPr>
          </a:p>
        </p:txBody>
      </p:sp>
      <p:sp>
        <p:nvSpPr>
          <p:cNvPr id="2" name="文字方塊 1">
            <a:extLst>
              <a:ext uri="{FF2B5EF4-FFF2-40B4-BE49-F238E27FC236}">
                <a16:creationId xmlns:a16="http://schemas.microsoft.com/office/drawing/2014/main" id="{65C1E0FF-922B-44E1-00BC-8F80C8E6D9B4}"/>
              </a:ext>
            </a:extLst>
          </p:cNvPr>
          <p:cNvSpPr txBox="1"/>
          <p:nvPr/>
        </p:nvSpPr>
        <p:spPr>
          <a:xfrm>
            <a:off x="5784693" y="1884936"/>
            <a:ext cx="4985884" cy="2246769"/>
          </a:xfrm>
          <a:prstGeom prst="rect">
            <a:avLst/>
          </a:prstGeom>
          <a:noFill/>
        </p:spPr>
        <p:txBody>
          <a:bodyPr wrap="square" rtlCol="0">
            <a:spAutoFit/>
          </a:bodyPr>
          <a:lstStyle/>
          <a:p>
            <a:pPr marL="255588" marR="0" lvl="0" indent="-255588" algn="l" defTabSz="914400" rtl="0" eaLnBrk="1" fontAlgn="auto" latinLnBrk="0" hangingPunct="1">
              <a:lnSpc>
                <a:spcPts val="3400"/>
              </a:lnSpc>
              <a:spcBef>
                <a:spcPts val="0"/>
              </a:spcBef>
              <a:spcAft>
                <a:spcPts val="0"/>
              </a:spcAft>
              <a:buClrTx/>
              <a:buSzTx/>
              <a:buFont typeface="Arial" panose="020B0604020202020204" pitchFamily="34" charset="0"/>
              <a:buChar char="•"/>
              <a:tabLst/>
              <a:defRPr/>
            </a:pPr>
            <a:r>
              <a:rPr kumimoji="0" lang="en-US" altLang="zh-TW" sz="24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Tier-1 Mesh</a:t>
            </a:r>
          </a:p>
          <a:p>
            <a:pPr marL="255588" marR="0" lvl="0" indent="-255588" algn="l" defTabSz="914400" rtl="0" eaLnBrk="1" fontAlgn="auto" latinLnBrk="0" hangingPunct="1">
              <a:lnSpc>
                <a:spcPts val="3400"/>
              </a:lnSpc>
              <a:spcBef>
                <a:spcPts val="0"/>
              </a:spcBef>
              <a:spcAft>
                <a:spcPts val="0"/>
              </a:spcAft>
              <a:buClrTx/>
              <a:buSzTx/>
              <a:buFont typeface="Arial" panose="020B0604020202020204" pitchFamily="34" charset="0"/>
              <a:buChar char="•"/>
              <a:tabLst/>
              <a:defRPr/>
            </a:pPr>
            <a:r>
              <a:rPr lang="en-US" altLang="zh-TW" sz="2400" b="1" dirty="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Tier-2 Mesh</a:t>
            </a:r>
          </a:p>
          <a:p>
            <a:pPr marL="255588" marR="0" lvl="0" indent="-255588" algn="l" defTabSz="914400" rtl="0" eaLnBrk="1" fontAlgn="auto" latinLnBrk="0" hangingPunct="1">
              <a:lnSpc>
                <a:spcPts val="3400"/>
              </a:lnSpc>
              <a:spcBef>
                <a:spcPts val="0"/>
              </a:spcBef>
              <a:spcAft>
                <a:spcPts val="0"/>
              </a:spcAft>
              <a:buClrTx/>
              <a:buSzTx/>
              <a:buFont typeface="Arial" panose="020B0604020202020204" pitchFamily="34" charset="0"/>
              <a:buChar char="•"/>
              <a:tabLst/>
              <a:defRPr/>
            </a:pPr>
            <a:r>
              <a:rPr kumimoji="0" lang="en-US" altLang="zh-TW" sz="24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Wireless Digital Twins</a:t>
            </a:r>
          </a:p>
          <a:p>
            <a:pPr marL="255588" marR="0" lvl="0" indent="-255588" algn="l" defTabSz="914400" rtl="0" eaLnBrk="1" fontAlgn="auto" latinLnBrk="0" hangingPunct="1">
              <a:lnSpc>
                <a:spcPts val="3400"/>
              </a:lnSpc>
              <a:spcBef>
                <a:spcPts val="0"/>
              </a:spcBef>
              <a:spcAft>
                <a:spcPts val="0"/>
              </a:spcAft>
              <a:buClrTx/>
              <a:buSzTx/>
              <a:buFont typeface="Arial" panose="020B0604020202020204" pitchFamily="34" charset="0"/>
              <a:buChar char="•"/>
              <a:tabLst/>
              <a:defRPr/>
            </a:pPr>
            <a:r>
              <a:rPr lang="en-US" altLang="zh-TW" sz="2400" b="1" dirty="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Anti-interference Module</a:t>
            </a:r>
          </a:p>
          <a:p>
            <a:pPr marL="255588" marR="0" lvl="0" indent="-255588" algn="l" defTabSz="914400" rtl="0" eaLnBrk="1" fontAlgn="auto" latinLnBrk="0" hangingPunct="1">
              <a:lnSpc>
                <a:spcPts val="3400"/>
              </a:lnSpc>
              <a:spcBef>
                <a:spcPts val="0"/>
              </a:spcBef>
              <a:spcAft>
                <a:spcPts val="0"/>
              </a:spcAft>
              <a:buClrTx/>
              <a:buSzTx/>
              <a:buFont typeface="Arial" panose="020B0604020202020204" pitchFamily="34" charset="0"/>
              <a:buChar char="•"/>
              <a:tabLst/>
              <a:defRPr/>
            </a:pPr>
            <a:r>
              <a:rPr kumimoji="0" lang="en-US" altLang="zh-TW" sz="24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LLM </a:t>
            </a:r>
            <a:r>
              <a:rPr lang="en-US" altLang="zh-TW" sz="2400" b="1" dirty="0">
                <a:solidFill>
                  <a:srgbClr val="0000FF"/>
                </a:solidFill>
                <a:latin typeface="Times New Roman" panose="02020603050405020304" pitchFamily="18" charset="0"/>
                <a:ea typeface="微軟正黑體" panose="020B0604030504040204" pitchFamily="34" charset="-120"/>
                <a:cs typeface="Times New Roman" panose="02020603050405020304" pitchFamily="18" charset="0"/>
              </a:rPr>
              <a:t>Control</a:t>
            </a:r>
            <a:r>
              <a:rPr kumimoji="0" lang="en-US" altLang="zh-TW" sz="24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rPr>
              <a:t> Module</a:t>
            </a:r>
            <a:endParaRPr kumimoji="0" lang="zh-TW" altLang="en-US" sz="2800" b="1" i="0" u="none" strike="noStrike" kern="1200" cap="none" spc="0" normalizeH="0" baseline="0" noProof="0" dirty="0">
              <a:ln>
                <a:noFill/>
              </a:ln>
              <a:solidFill>
                <a:srgbClr val="0000FF"/>
              </a:solidFill>
              <a:effectLst/>
              <a:uLnTx/>
              <a:uFillTx/>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7050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FBFD3CB3-5038-43BD-8DF2-761E2872359E}"/>
              </a:ext>
            </a:extLst>
          </p:cNvPr>
          <p:cNvSpPr txBox="1"/>
          <p:nvPr/>
        </p:nvSpPr>
        <p:spPr>
          <a:xfrm>
            <a:off x="2569244" y="209541"/>
            <a:ext cx="716340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4000" b="1" dirty="0">
                <a:solidFill>
                  <a:srgbClr val="0000FF"/>
                </a:solidFill>
                <a:latin typeface="Arial" panose="020B0604020202020204" pitchFamily="34" charset="0"/>
                <a:ea typeface="Kaiti TC" panose="02010600040101010101" pitchFamily="2" charset="-120"/>
                <a:cs typeface="Arial" panose="020B0604020202020204" pitchFamily="34" charset="0"/>
              </a:rPr>
              <a:t>Tier-1 Mesh </a:t>
            </a:r>
            <a:r>
              <a:rPr kumimoji="0" lang="zh-TW" altLang="en-US" sz="40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規格</a:t>
            </a:r>
            <a:r>
              <a:rPr kumimoji="0" lang="en-US" altLang="zh-TW" sz="40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a:t>
            </a:r>
            <a:r>
              <a:rPr lang="en-US" altLang="zh-TW" sz="4000" b="1" dirty="0">
                <a:solidFill>
                  <a:srgbClr val="0000FF"/>
                </a:solidFill>
                <a:latin typeface="Arial" panose="020B0604020202020204" pitchFamily="34" charset="0"/>
                <a:ea typeface="Kaiti TC" panose="02010600040101010101" pitchFamily="2" charset="-120"/>
                <a:cs typeface="Arial" panose="020B0604020202020204" pitchFamily="34" charset="0"/>
              </a:rPr>
              <a:t>FY113</a:t>
            </a:r>
            <a:r>
              <a:rPr lang="zh-TW" altLang="en-US" sz="4000" b="1" dirty="0">
                <a:solidFill>
                  <a:srgbClr val="0000FF"/>
                </a:solidFill>
                <a:latin typeface="Arial" panose="020B0604020202020204" pitchFamily="34" charset="0"/>
                <a:ea typeface="Kaiti TC" panose="02010600040101010101" pitchFamily="2" charset="-120"/>
                <a:cs typeface="Arial" panose="020B0604020202020204" pitchFamily="34" charset="0"/>
              </a:rPr>
              <a:t>完成</a:t>
            </a:r>
            <a:r>
              <a:rPr kumimoji="0" lang="en-US" altLang="zh-TW" sz="40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a:t>
            </a:r>
            <a:r>
              <a:rPr kumimoji="0" lang="zh-TW" altLang="en-US" sz="4000" b="1" i="0" u="none" strike="noStrike" kern="1200" cap="none" spc="0" normalizeH="0" baseline="0" noProof="0" dirty="0">
                <a:ln>
                  <a:noFill/>
                </a:ln>
                <a:solidFill>
                  <a:srgbClr val="0000FF"/>
                </a:solidFill>
                <a:effectLst/>
                <a:uLnTx/>
                <a:uFillTx/>
                <a:latin typeface="Arial" panose="020B0604020202020204" pitchFamily="34" charset="0"/>
                <a:ea typeface="Kaiti TC" panose="02010600040101010101" pitchFamily="2" charset="-120"/>
                <a:cs typeface="Arial" panose="020B0604020202020204" pitchFamily="34" charset="0"/>
              </a:rPr>
              <a:t> </a:t>
            </a:r>
          </a:p>
        </p:txBody>
      </p:sp>
      <p:graphicFrame>
        <p:nvGraphicFramePr>
          <p:cNvPr id="3" name="表格 2">
            <a:extLst>
              <a:ext uri="{FF2B5EF4-FFF2-40B4-BE49-F238E27FC236}">
                <a16:creationId xmlns:a16="http://schemas.microsoft.com/office/drawing/2014/main" id="{3F98E1CE-BB68-48FD-ADBF-55CB10EE4490}"/>
              </a:ext>
            </a:extLst>
          </p:cNvPr>
          <p:cNvGraphicFramePr>
            <a:graphicFrameLocks noGrp="1"/>
          </p:cNvGraphicFramePr>
          <p:nvPr/>
        </p:nvGraphicFramePr>
        <p:xfrm>
          <a:off x="2005268" y="3783912"/>
          <a:ext cx="8164212" cy="1426577"/>
        </p:xfrm>
        <a:graphic>
          <a:graphicData uri="http://schemas.openxmlformats.org/drawingml/2006/table">
            <a:tbl>
              <a:tblPr firstRow="1" bandRow="1">
                <a:tableStyleId>{74C1A8A3-306A-4EB7-A6B1-4F7E0EB9C5D6}</a:tableStyleId>
              </a:tblPr>
              <a:tblGrid>
                <a:gridCol w="1360702">
                  <a:extLst>
                    <a:ext uri="{9D8B030D-6E8A-4147-A177-3AD203B41FA5}">
                      <a16:colId xmlns:a16="http://schemas.microsoft.com/office/drawing/2014/main" val="6750268"/>
                    </a:ext>
                  </a:extLst>
                </a:gridCol>
                <a:gridCol w="1360702">
                  <a:extLst>
                    <a:ext uri="{9D8B030D-6E8A-4147-A177-3AD203B41FA5}">
                      <a16:colId xmlns:a16="http://schemas.microsoft.com/office/drawing/2014/main" val="2329324532"/>
                    </a:ext>
                  </a:extLst>
                </a:gridCol>
                <a:gridCol w="1360702">
                  <a:extLst>
                    <a:ext uri="{9D8B030D-6E8A-4147-A177-3AD203B41FA5}">
                      <a16:colId xmlns:a16="http://schemas.microsoft.com/office/drawing/2014/main" val="2514299555"/>
                    </a:ext>
                  </a:extLst>
                </a:gridCol>
                <a:gridCol w="1360702">
                  <a:extLst>
                    <a:ext uri="{9D8B030D-6E8A-4147-A177-3AD203B41FA5}">
                      <a16:colId xmlns:a16="http://schemas.microsoft.com/office/drawing/2014/main" val="3680730818"/>
                    </a:ext>
                  </a:extLst>
                </a:gridCol>
                <a:gridCol w="1360702">
                  <a:extLst>
                    <a:ext uri="{9D8B030D-6E8A-4147-A177-3AD203B41FA5}">
                      <a16:colId xmlns:a16="http://schemas.microsoft.com/office/drawing/2014/main" val="3568870089"/>
                    </a:ext>
                  </a:extLst>
                </a:gridCol>
                <a:gridCol w="1360702">
                  <a:extLst>
                    <a:ext uri="{9D8B030D-6E8A-4147-A177-3AD203B41FA5}">
                      <a16:colId xmlns:a16="http://schemas.microsoft.com/office/drawing/2014/main" val="4249449392"/>
                    </a:ext>
                  </a:extLst>
                </a:gridCol>
              </a:tblGrid>
              <a:tr h="3951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kern="1200" dirty="0">
                          <a:solidFill>
                            <a:schemeClr val="lt1"/>
                          </a:solidFill>
                          <a:latin typeface="Century Gothic" panose="020B0502020202020204" pitchFamily="34" charset="0"/>
                          <a:ea typeface="Kaiti TC" panose="02010600040101010101" pitchFamily="2" charset="-120"/>
                          <a:cs typeface="Times New Roman" panose="02020603050405020304" pitchFamily="18" charset="0"/>
                        </a:rPr>
                        <a:t>通訊協定</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kern="1200" dirty="0">
                          <a:solidFill>
                            <a:schemeClr val="lt1"/>
                          </a:solidFill>
                          <a:latin typeface="Century Gothic" panose="020B0502020202020204" pitchFamily="34" charset="0"/>
                          <a:ea typeface="Kaiti TC" panose="02010600040101010101" pitchFamily="2" charset="-120"/>
                          <a:cs typeface="Times New Roman" panose="02020603050405020304" pitchFamily="18" charset="0"/>
                        </a:rPr>
                        <a:t>接收靈敏度</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kern="1200" dirty="0">
                          <a:solidFill>
                            <a:schemeClr val="lt1"/>
                          </a:solidFill>
                          <a:latin typeface="Century Gothic" panose="020B0502020202020204" pitchFamily="34" charset="0"/>
                          <a:ea typeface="Kaiti TC" panose="02010600040101010101" pitchFamily="2" charset="-120"/>
                          <a:cs typeface="Times New Roman" panose="02020603050405020304" pitchFamily="18" charset="0"/>
                        </a:rPr>
                        <a:t>天線架構</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kern="1200" dirty="0">
                          <a:solidFill>
                            <a:schemeClr val="lt1"/>
                          </a:solidFill>
                          <a:latin typeface="Century Gothic" panose="020B0502020202020204" pitchFamily="34" charset="0"/>
                          <a:ea typeface="Kaiti TC" panose="02010600040101010101" pitchFamily="2" charset="-120"/>
                          <a:cs typeface="Times New Roman" panose="02020603050405020304" pitchFamily="18" charset="0"/>
                        </a:rPr>
                        <a:t>抗干擾*</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kern="1200" dirty="0">
                          <a:solidFill>
                            <a:schemeClr val="lt1"/>
                          </a:solidFill>
                          <a:latin typeface="Century Gothic" panose="020B0502020202020204" pitchFamily="34" charset="0"/>
                          <a:ea typeface="Kaiti TC" panose="02010600040101010101" pitchFamily="2" charset="-120"/>
                          <a:cs typeface="Times New Roman" panose="02020603050405020304" pitchFamily="18" charset="0"/>
                        </a:rPr>
                        <a:t>情境</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kern="1200" dirty="0">
                          <a:solidFill>
                            <a:schemeClr val="lt1"/>
                          </a:solidFill>
                          <a:latin typeface="Century Gothic" panose="020B0502020202020204" pitchFamily="34" charset="0"/>
                          <a:ea typeface="Kaiti TC" panose="02010600040101010101" pitchFamily="2" charset="-120"/>
                          <a:cs typeface="Times New Roman" panose="02020603050405020304" pitchFamily="18" charset="0"/>
                        </a:rPr>
                        <a:t>應用</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5000"/>
                      </a:schemeClr>
                    </a:solidFill>
                  </a:tcPr>
                </a:tc>
                <a:extLst>
                  <a:ext uri="{0D108BD9-81ED-4DB2-BD59-A6C34878D82A}">
                    <a16:rowId xmlns:a16="http://schemas.microsoft.com/office/drawing/2014/main" val="1572346378"/>
                  </a:ext>
                </a:extLst>
              </a:tr>
              <a:tr h="1031403">
                <a:tc>
                  <a:txBody>
                    <a:bodyPr/>
                    <a:lstStyle/>
                    <a:p>
                      <a:pPr marL="0" indent="0" algn="ctr">
                        <a:buFont typeface="Arial" panose="020B0604020202020204" pitchFamily="34" charset="0"/>
                        <a:buNone/>
                      </a:pPr>
                      <a:r>
                        <a:rPr lang="en"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MESH</a:t>
                      </a:r>
                      <a:endParaRPr lang="en-US"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p>
                      <a:pPr marL="0" indent="0" algn="ctr">
                        <a:buFont typeface="Arial" panose="020B0604020202020204" pitchFamily="34" charset="0"/>
                        <a:buNone/>
                      </a:pPr>
                      <a:r>
                        <a:rPr lang="zh-TW" altLang="en-US" sz="1600" b="0" dirty="0">
                          <a:latin typeface="Century Gothic" panose="020B0502020202020204" pitchFamily="34" charset="0"/>
                          <a:ea typeface="Kaiti TC" panose="02010600040101010101" pitchFamily="2" charset="-120"/>
                          <a:cs typeface="Times New Roman" panose="02020603050405020304" pitchFamily="18" charset="0"/>
                        </a:rPr>
                        <a:t>可群播</a:t>
                      </a:r>
                      <a:endPar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a:r>
                        <a:rPr lang="en-US" altLang="zh-TW" sz="1600" b="0" dirty="0">
                          <a:latin typeface="Century Gothic" panose="020B0502020202020204" pitchFamily="34" charset="0"/>
                          <a:ea typeface="Kaiti TC" panose="02010600040101010101" pitchFamily="2" charset="-120"/>
                          <a:cs typeface="Times New Roman" panose="02020603050405020304" pitchFamily="18" charset="0"/>
                        </a:rPr>
                        <a:t>3~12 Mbps</a:t>
                      </a:r>
                    </a:p>
                    <a:p>
                      <a:pPr algn="ctr"/>
                      <a:r>
                        <a:rPr lang="en-US" altLang="zh-TW" sz="1600" b="0" dirty="0">
                          <a:latin typeface="Century Gothic" panose="020B0502020202020204" pitchFamily="34" charset="0"/>
                          <a:ea typeface="Kaiti TC" panose="02010600040101010101" pitchFamily="2" charset="-120"/>
                          <a:cs typeface="Times New Roman" panose="02020603050405020304" pitchFamily="18" charset="0"/>
                        </a:rPr>
                        <a:t>PER </a:t>
                      </a:r>
                      <a:r>
                        <a:rPr kumimoji="0" lang="zh-TW" altLang="en-US" sz="1600" b="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rPr>
                        <a:t>≦ </a:t>
                      </a:r>
                      <a:r>
                        <a:rPr lang="en-US" altLang="zh-TW" sz="1600" b="0" dirty="0">
                          <a:latin typeface="Century Gothic" panose="020B0502020202020204" pitchFamily="34" charset="0"/>
                          <a:ea typeface="Kaiti TC" panose="02010600040101010101" pitchFamily="2" charset="-120"/>
                          <a:cs typeface="Times New Roman" panose="02020603050405020304" pitchFamily="18" charset="0"/>
                        </a:rPr>
                        <a:t>10</a:t>
                      </a:r>
                      <a:r>
                        <a:rPr lang="en-US" altLang="zh-TW" sz="1600" b="0" baseline="30000" dirty="0">
                          <a:latin typeface="Century Gothic" panose="020B0502020202020204" pitchFamily="34" charset="0"/>
                          <a:ea typeface="Kaiti TC" panose="02010600040101010101" pitchFamily="2" charset="-120"/>
                          <a:cs typeface="Times New Roman" panose="02020603050405020304" pitchFamily="18" charset="0"/>
                        </a:rPr>
                        <a:t>-2</a:t>
                      </a:r>
                      <a:endParaRPr lang="zh-TW" altLang="en-US" sz="1600" b="0" baseline="30000" dirty="0">
                        <a:latin typeface="Century Gothic" panose="020B0502020202020204" pitchFamily="34" charset="0"/>
                        <a:ea typeface="Kaiti TC" panose="02010600040101010101" pitchFamily="2"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marL="0" indent="0" algn="ctr">
                        <a:buFont typeface="Arial" panose="020B0604020202020204" pitchFamily="34" charset="0"/>
                        <a:buNone/>
                      </a:pPr>
                      <a:r>
                        <a:rPr lang="en"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2</a:t>
                      </a:r>
                      <a:r>
                        <a:rPr lang="en-US"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x</a:t>
                      </a:r>
                      <a:r>
                        <a:rPr lang="en"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2 MIMO</a:t>
                      </a:r>
                    </a:p>
                    <a:p>
                      <a:pPr marL="0" indent="0" algn="ctr">
                        <a:buFont typeface="Arial" panose="020B0604020202020204" pitchFamily="34" charset="0"/>
                        <a:buNone/>
                      </a:pP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支援</a:t>
                      </a:r>
                      <a:r>
                        <a:rPr lang="en-US"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CDD</a:t>
                      </a:r>
                    </a:p>
                    <a:p>
                      <a:pPr marL="0" indent="0" algn="ctr">
                        <a:buFont typeface="Arial" panose="020B0604020202020204" pitchFamily="34" charset="0"/>
                        <a:buNone/>
                      </a:pP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支援</a:t>
                      </a:r>
                      <a:r>
                        <a:rPr lang="en-US"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MRC</a:t>
                      </a:r>
                      <a:endPar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跳頻</a:t>
                      </a:r>
                      <a:endParaRPr lang="en-US"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p>
                      <a:pPr algn="ct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移頻</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反登陸</a:t>
                      </a:r>
                      <a:endParaRPr lang="en-US"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p>
                      <a:pPr algn="ct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城鎮戰</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無人機指管</a:t>
                      </a:r>
                      <a:endParaRPr lang="en-US"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p>
                      <a:pPr algn="ct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臨時通訊</a:t>
                      </a:r>
                      <a:endParaRPr lang="en-US"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rPr>
                        <a:t>部隊通訊</a:t>
                      </a:r>
                      <a:endParaRPr lang="en-US" altLang="zh-TW" sz="1600" b="0" kern="1200" dirty="0">
                        <a:solidFill>
                          <a:schemeClr val="dk1"/>
                        </a:solidFill>
                        <a:latin typeface="Century Gothic" panose="020B0502020202020204" pitchFamily="34" charset="0"/>
                        <a:ea typeface="Kaiti TC" panose="02010600040101010101" pitchFamily="2" charset="-120"/>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3977557810"/>
                  </a:ext>
                </a:extLst>
              </a:tr>
            </a:tbl>
          </a:graphicData>
        </a:graphic>
      </p:graphicFrame>
      <p:graphicFrame>
        <p:nvGraphicFramePr>
          <p:cNvPr id="4" name="表格 3">
            <a:extLst>
              <a:ext uri="{FF2B5EF4-FFF2-40B4-BE49-F238E27FC236}">
                <a16:creationId xmlns:a16="http://schemas.microsoft.com/office/drawing/2014/main" id="{FD431891-0B72-4951-8783-979F7D65F190}"/>
              </a:ext>
            </a:extLst>
          </p:cNvPr>
          <p:cNvGraphicFramePr>
            <a:graphicFrameLocks noGrp="1"/>
          </p:cNvGraphicFramePr>
          <p:nvPr/>
        </p:nvGraphicFramePr>
        <p:xfrm>
          <a:off x="560717" y="1139711"/>
          <a:ext cx="11180463" cy="2292771"/>
        </p:xfrm>
        <a:graphic>
          <a:graphicData uri="http://schemas.openxmlformats.org/drawingml/2006/table">
            <a:tbl>
              <a:tblPr firstRow="1" bandRow="1">
                <a:tableStyleId>{69012ECD-51FC-41F1-AA8D-1B2483CD663E}</a:tableStyleId>
              </a:tblPr>
              <a:tblGrid>
                <a:gridCol w="3019245">
                  <a:extLst>
                    <a:ext uri="{9D8B030D-6E8A-4147-A177-3AD203B41FA5}">
                      <a16:colId xmlns:a16="http://schemas.microsoft.com/office/drawing/2014/main" val="217616590"/>
                    </a:ext>
                  </a:extLst>
                </a:gridCol>
                <a:gridCol w="2820838">
                  <a:extLst>
                    <a:ext uri="{9D8B030D-6E8A-4147-A177-3AD203B41FA5}">
                      <a16:colId xmlns:a16="http://schemas.microsoft.com/office/drawing/2014/main" val="260617008"/>
                    </a:ext>
                  </a:extLst>
                </a:gridCol>
                <a:gridCol w="2656936">
                  <a:extLst>
                    <a:ext uri="{9D8B030D-6E8A-4147-A177-3AD203B41FA5}">
                      <a16:colId xmlns:a16="http://schemas.microsoft.com/office/drawing/2014/main" val="1348572106"/>
                    </a:ext>
                  </a:extLst>
                </a:gridCol>
                <a:gridCol w="2683444">
                  <a:extLst>
                    <a:ext uri="{9D8B030D-6E8A-4147-A177-3AD203B41FA5}">
                      <a16:colId xmlns:a16="http://schemas.microsoft.com/office/drawing/2014/main" val="2655722498"/>
                    </a:ext>
                  </a:extLst>
                </a:gridCol>
              </a:tblGrid>
              <a:tr h="450612">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MESH</a:t>
                      </a: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接取</a:t>
                      </a:r>
                      <a:r>
                        <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a:t>
                      </a: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通訊管理模組</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txBody>
                  <a:tcPr marL="0" marR="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網路監控／自我組織模組</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txBody>
                  <a:tcPr marL="0" marR="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環境感知模組</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txBody>
                  <a:tcPr marL="0" marR="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抗干擾模組</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txBody>
                  <a:tcPr marL="0" marR="0" anchor="ctr"/>
                </a:tc>
                <a:extLst>
                  <a:ext uri="{0D108BD9-81ED-4DB2-BD59-A6C34878D82A}">
                    <a16:rowId xmlns:a16="http://schemas.microsoft.com/office/drawing/2014/main" val="977410692"/>
                  </a:ext>
                </a:extLst>
              </a:tr>
              <a:tr h="1842159">
                <a:tc>
                  <a:txBody>
                    <a:bodyPr/>
                    <a:lstStyle/>
                    <a:p>
                      <a:pPr marL="357188" indent="-174625" algn="l">
                        <a:lnSpc>
                          <a:spcPct val="150000"/>
                        </a:lnSpc>
                        <a:buFont typeface="Arial" panose="020B0604020202020204" pitchFamily="34" charset="0"/>
                        <a:buChar char="•"/>
                      </a:pPr>
                      <a:r>
                        <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MESH</a:t>
                      </a: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通訊及路由模組</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p>
                      <a:pPr marL="357188" marR="0" lvl="0" indent="-17462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TW" altLang="en-US" sz="1600" b="1" kern="1200" noProof="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靈敏度與天線組態管理</a:t>
                      </a:r>
                      <a:endParaRPr lang="en-US" altLang="zh-TW" sz="1600" b="1" kern="1200" noProof="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p>
                      <a:pPr marL="357188" marR="0" lvl="0" indent="-17462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TW" sz="1600" b="1" kern="1200" noProof="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ACM</a:t>
                      </a:r>
                      <a:r>
                        <a:rPr lang="zh-TW" altLang="en-US" sz="1600" b="1" kern="1200" noProof="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機制</a:t>
                      </a:r>
                    </a:p>
                  </a:txBody>
                  <a:tcPr marL="0" marR="0" anchor="ctr"/>
                </a:tc>
                <a:tc>
                  <a:txBody>
                    <a:bodyPr/>
                    <a:lstStyle/>
                    <a:p>
                      <a:pPr marL="357188" indent="-174625" algn="l" defTabSz="914400" rtl="0" eaLnBrk="1" latinLnBrk="0" hangingPunct="1">
                        <a:lnSpc>
                          <a:spcPct val="150000"/>
                        </a:lnSpc>
                        <a:buFont typeface="Arial" panose="020B0604020202020204" pitchFamily="34" charset="0"/>
                        <a:buChar char="•"/>
                      </a:pP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通訊環境監控警示</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p>
                      <a:pPr marL="357188" indent="-174625" algn="l">
                        <a:lnSpc>
                          <a:spcPct val="150000"/>
                        </a:lnSpc>
                        <a:buFont typeface="Arial" panose="020B0604020202020204" pitchFamily="34" charset="0"/>
                        <a:buChar char="•"/>
                      </a:pP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自動連線機制</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p>
                      <a:pPr marL="357188" indent="-174625" algn="l">
                        <a:lnSpc>
                          <a:spcPct val="150000"/>
                        </a:lnSpc>
                        <a:buFont typeface="Arial" panose="020B0604020202020204" pitchFamily="34" charset="0"/>
                        <a:buChar char="•"/>
                      </a:pP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錯誤回復機制</a:t>
                      </a:r>
                    </a:p>
                  </a:txBody>
                  <a:tcPr marL="0" marR="0" anchor="ctr"/>
                </a:tc>
                <a:tc>
                  <a:txBody>
                    <a:bodyPr/>
                    <a:lstStyle/>
                    <a:p>
                      <a:pPr marL="357188" indent="-174625" algn="l">
                        <a:lnSpc>
                          <a:spcPct val="150000"/>
                        </a:lnSpc>
                        <a:buFont typeface="Arial" panose="020B0604020202020204" pitchFamily="34" charset="0"/>
                        <a:buChar char="•"/>
                      </a:pP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環境感知偵查</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p>
                      <a:pPr marL="357188" indent="-174625" algn="l">
                        <a:lnSpc>
                          <a:spcPct val="150000"/>
                        </a:lnSpc>
                        <a:buFont typeface="Arial" panose="020B0604020202020204" pitchFamily="34" charset="0"/>
                        <a:buChar char="•"/>
                      </a:pP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干擾偵測分析</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p>
                      <a:pPr marL="357188" indent="-174625" algn="l">
                        <a:lnSpc>
                          <a:spcPct val="150000"/>
                        </a:lnSpc>
                        <a:buFont typeface="Arial" panose="020B0604020202020204" pitchFamily="34" charset="0"/>
                        <a:buChar char="•"/>
                      </a:pPr>
                      <a:r>
                        <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LLM</a:t>
                      </a: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模型與任務分派</a:t>
                      </a:r>
                    </a:p>
                  </a:txBody>
                  <a:tcPr marL="0" marR="0" anchor="ctr"/>
                </a:tc>
                <a:tc>
                  <a:txBody>
                    <a:bodyPr/>
                    <a:lstStyle/>
                    <a:p>
                      <a:pPr marL="280988" marR="0" lvl="0" indent="-1635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跳頻</a:t>
                      </a:r>
                      <a:r>
                        <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a:t>
                      </a:r>
                      <a:r>
                        <a:rPr lang="zh-TW" altLang="en-US" sz="1600" b="1"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移頻</a:t>
                      </a: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機制模擬</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p>
                      <a:pPr marL="280988" marR="0" lvl="0" indent="-1635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跳頻</a:t>
                      </a:r>
                      <a:r>
                        <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a:t>
                      </a:r>
                      <a:r>
                        <a:rPr lang="zh-TW" altLang="en-US" sz="1600" b="1"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移頻</a:t>
                      </a: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晶片架構</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p>
                      <a:pPr marL="280988" marR="0" lvl="0" indent="-1635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FPGA</a:t>
                      </a: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驗證</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p>
                      <a:pPr marL="280988" marR="0" lvl="0" indent="-16351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跳頻</a:t>
                      </a:r>
                      <a:r>
                        <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a:t>
                      </a:r>
                      <a:r>
                        <a:rPr lang="zh-TW" altLang="en-US" sz="1600" b="1"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移頻</a:t>
                      </a:r>
                      <a:r>
                        <a:rPr lang="zh-TW" altLang="en-US"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rPr>
                        <a:t>電路設計</a:t>
                      </a:r>
                      <a:endParaRPr lang="en-US" altLang="zh-TW" sz="1600" b="1" kern="1200" dirty="0">
                        <a:solidFill>
                          <a:schemeClr val="accent6">
                            <a:lumMod val="50000"/>
                          </a:schemeClr>
                        </a:solidFill>
                        <a:latin typeface="Century Gothic" panose="020B0502020202020204" pitchFamily="34" charset="0"/>
                        <a:ea typeface="Kaiti TC" panose="02010600040101010101" pitchFamily="2" charset="-120"/>
                        <a:cs typeface="Times New Roman" panose="02020603050405020304" pitchFamily="18" charset="0"/>
                      </a:endParaRPr>
                    </a:p>
                  </a:txBody>
                  <a:tcPr marL="0" marR="0" anchor="ctr"/>
                </a:tc>
                <a:extLst>
                  <a:ext uri="{0D108BD9-81ED-4DB2-BD59-A6C34878D82A}">
                    <a16:rowId xmlns:a16="http://schemas.microsoft.com/office/drawing/2014/main" val="561805123"/>
                  </a:ext>
                </a:extLst>
              </a:tr>
            </a:tbl>
          </a:graphicData>
        </a:graphic>
      </p:graphicFrame>
      <p:sp>
        <p:nvSpPr>
          <p:cNvPr id="6" name="文字方塊 5">
            <a:extLst>
              <a:ext uri="{FF2B5EF4-FFF2-40B4-BE49-F238E27FC236}">
                <a16:creationId xmlns:a16="http://schemas.microsoft.com/office/drawing/2014/main" id="{3A29748D-2EA8-4140-AA5A-3DCAF1C36551}"/>
              </a:ext>
            </a:extLst>
          </p:cNvPr>
          <p:cNvSpPr txBox="1"/>
          <p:nvPr/>
        </p:nvSpPr>
        <p:spPr>
          <a:xfrm>
            <a:off x="314655" y="5512983"/>
            <a:ext cx="11426526" cy="646331"/>
          </a:xfrm>
          <a:prstGeom prst="rect">
            <a:avLst/>
          </a:prstGeom>
          <a:noFill/>
        </p:spPr>
        <p:txBody>
          <a:bodyPr wrap="square" rtlCol="0">
            <a:spAutoFit/>
          </a:bodyPr>
          <a:lstStyle/>
          <a:p>
            <a:pPr marL="87313" marR="0" lvl="0" indent="-87313" algn="just" defTabSz="914400" rtl="0" eaLnBrk="1" fontAlgn="t" latinLnBrk="0" hangingPunct="1">
              <a:lnSpc>
                <a:spcPct val="100000"/>
              </a:lnSpc>
              <a:spcBef>
                <a:spcPts val="0"/>
              </a:spcBef>
              <a:spcAft>
                <a:spcPts val="600"/>
              </a:spcAft>
              <a:buClrTx/>
              <a:buSzTx/>
              <a:buFontTx/>
              <a:buNone/>
              <a:tabLst/>
              <a:defRPr/>
            </a:pP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a:t>
            </a:r>
            <a:r>
              <a:rPr kumimoji="0" lang="zh-TW" altLang="en-US" sz="1800" b="1" i="0" u="none" strike="noStrike" kern="100" cap="none" spc="0" normalizeH="0" baseline="0" noProof="0" dirty="0">
                <a:ln>
                  <a:noFill/>
                </a:ln>
                <a:solidFill>
                  <a:srgbClr val="C00000"/>
                </a:solidFill>
                <a:effectLst/>
                <a:uLnTx/>
                <a:uFillTx/>
                <a:latin typeface="Century Gothic" panose="020B0502020202020204" pitchFamily="34" charset="0"/>
                <a:ea typeface="Microsoft JhengHei" panose="020B0604030504040204" pitchFamily="34" charset="-120"/>
                <a:cs typeface="+mn-cs"/>
              </a:rPr>
              <a:t>抗干擾機制</a:t>
            </a:r>
            <a:r>
              <a:rPr kumimoji="0" lang="zh-TW" altLang="en-US" sz="1800" b="1" i="0" u="none" strike="noStrike" kern="100" cap="none" spc="0" normalizeH="0" baseline="0" noProof="0" dirty="0">
                <a:ln>
                  <a:noFill/>
                </a:ln>
                <a:solidFill>
                  <a:srgbClr val="000000"/>
                </a:solidFill>
                <a:effectLst/>
                <a:uLnTx/>
                <a:uFillTx/>
                <a:latin typeface="Century Gothic" panose="020B0502020202020204" pitchFamily="34" charset="0"/>
                <a:ea typeface="Microsoft JhengHei" panose="020B0604030504040204" pitchFamily="34" charset="-120"/>
                <a:cs typeface="+mn-cs"/>
              </a:rPr>
              <a:t>：運用電磁波環境感知掌握敵方實施之干擾樣態，整合</a:t>
            </a:r>
            <a:r>
              <a:rPr kumimoji="0" lang="zh-TW" altLang="en-US" sz="1800" b="1" i="0" u="none" strike="noStrike" kern="1200" cap="none" spc="0" normalizeH="0" baseline="0" noProof="0" dirty="0">
                <a:ln>
                  <a:noFill/>
                </a:ln>
                <a:solidFill>
                  <a:srgbClr val="C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跳頻、移頻、路由</a:t>
            </a:r>
            <a:r>
              <a:rPr kumimoji="0" lang="zh-TW" altLang="en-US" sz="1800" b="1" i="0" u="none" strike="noStrike" kern="1200" cap="none" spc="0" normalizeH="0" baseline="0" noProof="0" dirty="0">
                <a:ln>
                  <a:noFill/>
                </a:ln>
                <a:solidFill>
                  <a:srgbClr val="0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與相應決策功能，在</a:t>
            </a:r>
            <a:r>
              <a:rPr kumimoji="0" lang="zh-TW" altLang="en-US" sz="1800" b="1" i="0" u="none" strike="noStrike" kern="1200" cap="none" spc="0" normalizeH="0" baseline="0" noProof="0" dirty="0">
                <a:ln>
                  <a:noFill/>
                </a:ln>
                <a:solidFill>
                  <a:srgbClr val="C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時</a:t>
            </a:r>
            <a:r>
              <a:rPr kumimoji="0" lang="en-US" altLang="zh-TW" sz="1800" b="1" i="0" u="none" strike="noStrike" kern="1200" cap="none" spc="0" normalizeH="0" baseline="0" noProof="0" dirty="0">
                <a:ln>
                  <a:noFill/>
                </a:ln>
                <a:solidFill>
                  <a:srgbClr val="C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a:t>
            </a:r>
            <a:r>
              <a:rPr kumimoji="0" lang="zh-TW" altLang="en-US" sz="1800" b="1" i="0" u="none" strike="noStrike" kern="1200" cap="none" spc="0" normalizeH="0" baseline="0" noProof="0" dirty="0">
                <a:ln>
                  <a:noFill/>
                </a:ln>
                <a:solidFill>
                  <a:srgbClr val="C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頻</a:t>
            </a:r>
            <a:r>
              <a:rPr kumimoji="0" lang="en-US" altLang="zh-TW" sz="1800" b="1" i="0" u="none" strike="noStrike" kern="1200" cap="none" spc="0" normalizeH="0" baseline="0" noProof="0" dirty="0">
                <a:ln>
                  <a:noFill/>
                </a:ln>
                <a:solidFill>
                  <a:srgbClr val="C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a:t>
            </a:r>
            <a:r>
              <a:rPr kumimoji="0" lang="zh-TW" altLang="en-US" sz="1800" b="1" i="0" u="none" strike="noStrike" kern="1200" cap="none" spc="0" normalizeH="0" baseline="0" noProof="0" dirty="0">
                <a:ln>
                  <a:noFill/>
                </a:ln>
                <a:solidFill>
                  <a:srgbClr val="C00000"/>
                </a:solidFill>
                <a:effectLst/>
                <a:uLnTx/>
                <a:uFillTx/>
                <a:latin typeface="Century Gothic" panose="020B0502020202020204" pitchFamily="34" charset="0"/>
                <a:ea typeface="Kaiti TC" panose="02010600040101010101" pitchFamily="2" charset="-120"/>
                <a:cs typeface="Times New Roman" panose="02020603050405020304" pitchFamily="18" charset="0"/>
              </a:rPr>
              <a:t>空域進行干擾避除與防制</a:t>
            </a:r>
            <a:endParaRPr kumimoji="0" lang="zh-TW" altLang="zh-TW" sz="1800" b="0" i="0" u="none" strike="noStrike" kern="1200" cap="none" spc="0" normalizeH="0" baseline="0" noProof="0" dirty="0">
              <a:ln>
                <a:noFill/>
              </a:ln>
              <a:solidFill>
                <a:srgbClr val="C00000"/>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066600422"/>
      </p:ext>
    </p:extLst>
  </p:cSld>
  <p:clrMapOvr>
    <a:masterClrMapping/>
  </p:clrMapOvr>
</p:sld>
</file>

<file path=ppt/theme/theme1.xml><?xml version="1.0" encoding="utf-8"?>
<a:theme xmlns:a="http://schemas.openxmlformats.org/drawingml/2006/main" name="2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git - Multi 1 - Bright">
  <a:themeElements>
    <a:clrScheme name="Custom 27">
      <a:dk1>
        <a:srgbClr val="000000"/>
      </a:dk1>
      <a:lt1>
        <a:srgbClr val="FFFFFF"/>
      </a:lt1>
      <a:dk2>
        <a:srgbClr val="6491C8"/>
      </a:dk2>
      <a:lt2>
        <a:srgbClr val="7D8287"/>
      </a:lt2>
      <a:accent1>
        <a:srgbClr val="15AF97"/>
      </a:accent1>
      <a:accent2>
        <a:srgbClr val="ABC46F"/>
      </a:accent2>
      <a:accent3>
        <a:srgbClr val="F6AB31"/>
      </a:accent3>
      <a:accent4>
        <a:srgbClr val="CC4D3D"/>
      </a:accent4>
      <a:accent5>
        <a:srgbClr val="56697C"/>
      </a:accent5>
      <a:accent6>
        <a:srgbClr val="E1E1FF"/>
      </a:accent6>
      <a:hlink>
        <a:srgbClr val="FFFFFF"/>
      </a:hlink>
      <a:folHlink>
        <a:srgbClr val="FFFFFF"/>
      </a:folHlink>
    </a:clrScheme>
    <a:fontScheme name="Montserrat - Digi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 - Multi 1 - Bright" id="{1EED83A8-EBEE-4595-BF05-49EE0B6BAEB2}" vid="{B438FD33-41AA-434C-8FF8-841AA7F524DE}"/>
    </a:ext>
  </a:extLst>
</a:theme>
</file>

<file path=ppt/theme/theme5.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21272</TotalTime>
  <Words>17318</Words>
  <Application>Microsoft Office PowerPoint</Application>
  <PresentationFormat>寬螢幕</PresentationFormat>
  <Paragraphs>1862</Paragraphs>
  <Slides>75</Slides>
  <Notes>9</Notes>
  <HiddenSlides>0</HiddenSlides>
  <MMClips>0</MMClips>
  <ScaleCrop>false</ScaleCrop>
  <HeadingPairs>
    <vt:vector size="6" baseType="variant">
      <vt:variant>
        <vt:lpstr>使用字型</vt:lpstr>
      </vt:variant>
      <vt:variant>
        <vt:i4>18</vt:i4>
      </vt:variant>
      <vt:variant>
        <vt:lpstr>佈景主題</vt:lpstr>
      </vt:variant>
      <vt:variant>
        <vt:i4>6</vt:i4>
      </vt:variant>
      <vt:variant>
        <vt:lpstr>投影片標題</vt:lpstr>
      </vt:variant>
      <vt:variant>
        <vt:i4>75</vt:i4>
      </vt:variant>
    </vt:vector>
  </HeadingPairs>
  <TitlesOfParts>
    <vt:vector size="99" baseType="lpstr">
      <vt:lpstr>KaiTi</vt:lpstr>
      <vt:lpstr>Kaiti SC</vt:lpstr>
      <vt:lpstr>Kaiti TC</vt:lpstr>
      <vt:lpstr>微軟正黑體</vt:lpstr>
      <vt:lpstr>微軟正黑體</vt:lpstr>
      <vt:lpstr>新細明體</vt:lpstr>
      <vt:lpstr>標楷體</vt:lpstr>
      <vt:lpstr>Aptos</vt:lpstr>
      <vt:lpstr>Arial</vt:lpstr>
      <vt:lpstr>Bahnschrift</vt:lpstr>
      <vt:lpstr>Bahnschrift Condensed</vt:lpstr>
      <vt:lpstr>Bahnschrift SemiBold Condensed</vt:lpstr>
      <vt:lpstr>Calibri</vt:lpstr>
      <vt:lpstr>Calibri Light</vt:lpstr>
      <vt:lpstr>Century Gothic</vt:lpstr>
      <vt:lpstr>Montserrat</vt:lpstr>
      <vt:lpstr>Times New Roman</vt:lpstr>
      <vt:lpstr>Wingdings</vt:lpstr>
      <vt:lpstr>2_Office 佈景主題</vt:lpstr>
      <vt:lpstr>3_Office 佈景主題</vt:lpstr>
      <vt:lpstr>Office 佈景主題</vt:lpstr>
      <vt:lpstr>Digit - Multi 1 - Bright</vt:lpstr>
      <vt:lpstr>1_Office 佈景主題</vt:lpstr>
      <vt:lpstr>5_Office 佈景主題</vt:lpstr>
      <vt:lpstr>PowerPoint 簡報</vt:lpstr>
      <vt:lpstr>報 告 大 綱  (FY110-113、FY114-115)</vt:lpstr>
      <vt:lpstr>PowerPoint 簡報</vt:lpstr>
      <vt:lpstr>PowerPoint 簡報</vt:lpstr>
      <vt:lpstr>PowerPoint 簡報</vt:lpstr>
      <vt:lpstr>核心技術</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Anti-interference Module 干擾樣態 (jamming) 分析</vt:lpstr>
      <vt:lpstr>PowerPoint 簡報</vt:lpstr>
      <vt:lpstr>數位分身 + AI干擾偵測及分析模型</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技術發展藍圖</vt:lpstr>
      <vt:lpstr>PowerPoint 簡報</vt:lpstr>
      <vt:lpstr>PowerPoint 簡報</vt:lpstr>
      <vt:lpstr>PowerPoint 簡報</vt:lpstr>
      <vt:lpstr>技術盤點：國防先進科研計畫</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Miranda Yu</dc:creator>
  <cp:lastModifiedBy>趙禧綠</cp:lastModifiedBy>
  <cp:revision>1087</cp:revision>
  <cp:lastPrinted>2024-09-19T04:50:27Z</cp:lastPrinted>
  <dcterms:created xsi:type="dcterms:W3CDTF">2023-02-18T04:05:59Z</dcterms:created>
  <dcterms:modified xsi:type="dcterms:W3CDTF">2025-05-13T01:27:14Z</dcterms:modified>
</cp:coreProperties>
</file>